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notesSlides/notesSlide3.xml" ContentType="application/vnd.openxmlformats-officedocument.presentationml.notesSlide+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notesSlides/notesSlide5.xml" ContentType="application/vnd.openxmlformats-officedocument.presentationml.notesSlide+xml"/>
  <Override PartName="/ppt/tags/tag13.xml" ContentType="application/vnd.openxmlformats-officedocument.presentationml.tags+xml"/>
  <Override PartName="/ppt/notesSlides/notesSlide6.xml" ContentType="application/vnd.openxmlformats-officedocument.presentationml.notesSlide+xml"/>
  <Override PartName="/ppt/tags/tag14.xml" ContentType="application/vnd.openxmlformats-officedocument.presentationml.tags+xml"/>
  <Override PartName="/ppt/notesSlides/notesSlide7.xml" ContentType="application/vnd.openxmlformats-officedocument.presentationml.notesSlide+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notesSlides/notesSlide9.xml" ContentType="application/vnd.openxmlformats-officedocument.presentationml.notesSlide+xml"/>
  <Override PartName="/ppt/tags/tag17.xml" ContentType="application/vnd.openxmlformats-officedocument.presentationml.tags+xml"/>
  <Override PartName="/ppt/notesSlides/notesSlide10.xml" ContentType="application/vnd.openxmlformats-officedocument.presentationml.notesSlide+xml"/>
  <Override PartName="/ppt/tags/tag18.xml" ContentType="application/vnd.openxmlformats-officedocument.presentationml.tags+xml"/>
  <Override PartName="/ppt/notesSlides/notesSlide11.xml" ContentType="application/vnd.openxmlformats-officedocument.presentationml.notesSlide+xml"/>
  <Override PartName="/ppt/tags/tag19.xml" ContentType="application/vnd.openxmlformats-officedocument.presentationml.tags+xml"/>
  <Override PartName="/ppt/notesSlides/notesSlide12.xml" ContentType="application/vnd.openxmlformats-officedocument.presentationml.notesSlide+xml"/>
  <Override PartName="/ppt/tags/tag20.xml" ContentType="application/vnd.openxmlformats-officedocument.presentationml.tags+xml"/>
  <Override PartName="/ppt/notesSlides/notesSlide13.xml" ContentType="application/vnd.openxmlformats-officedocument.presentationml.notesSlide+xml"/>
  <Override PartName="/ppt/tags/tag21.xml" ContentType="application/vnd.openxmlformats-officedocument.presentationml.tags+xml"/>
  <Override PartName="/ppt/notesSlides/notesSlide14.xml" ContentType="application/vnd.openxmlformats-officedocument.presentationml.notesSlide+xml"/>
  <Override PartName="/ppt/tags/tag22.xml" ContentType="application/vnd.openxmlformats-officedocument.presentationml.tags+xml"/>
  <Override PartName="/ppt/notesSlides/notesSlide15.xml" ContentType="application/vnd.openxmlformats-officedocument.presentationml.notesSlide+xml"/>
  <Override PartName="/ppt/tags/tag23.xml" ContentType="application/vnd.openxmlformats-officedocument.presentationml.tags+xml"/>
  <Override PartName="/ppt/notesSlides/notesSlide16.xml" ContentType="application/vnd.openxmlformats-officedocument.presentationml.notesSlide+xml"/>
  <Override PartName="/ppt/tags/tag24.xml" ContentType="application/vnd.openxmlformats-officedocument.presentationml.tags+xml"/>
  <Override PartName="/ppt/notesSlides/notesSlide17.xml" ContentType="application/vnd.openxmlformats-officedocument.presentationml.notesSlide+xml"/>
  <Override PartName="/ppt/tags/tag25.xml" ContentType="application/vnd.openxmlformats-officedocument.presentationml.tags+xml"/>
  <Override PartName="/ppt/notesSlides/notesSlide18.xml" ContentType="application/vnd.openxmlformats-officedocument.presentationml.notesSlide+xml"/>
  <Override PartName="/ppt/tags/tag26.xml" ContentType="application/vnd.openxmlformats-officedocument.presentationml.tags+xml"/>
  <Override PartName="/ppt/notesSlides/notesSlide19.xml" ContentType="application/vnd.openxmlformats-officedocument.presentationml.notesSlide+xml"/>
  <Override PartName="/ppt/tags/tag27.xml" ContentType="application/vnd.openxmlformats-officedocument.presentationml.tags+xml"/>
  <Override PartName="/ppt/notesSlides/notesSlide20.xml" ContentType="application/vnd.openxmlformats-officedocument.presentationml.notesSlide+xml"/>
  <Override PartName="/ppt/tags/tag28.xml" ContentType="application/vnd.openxmlformats-officedocument.presentationml.tags+xml"/>
  <Override PartName="/ppt/notesSlides/notesSlide21.xml" ContentType="application/vnd.openxmlformats-officedocument.presentationml.notesSlide+xml"/>
  <Override PartName="/ppt/tags/tag29.xml" ContentType="application/vnd.openxmlformats-officedocument.presentationml.tags+xml"/>
  <Override PartName="/ppt/notesSlides/notesSlide22.xml" ContentType="application/vnd.openxmlformats-officedocument.presentationml.notesSlide+xml"/>
  <Override PartName="/ppt/tags/tag30.xml" ContentType="application/vnd.openxmlformats-officedocument.presentationml.tags+xml"/>
  <Override PartName="/ppt/notesSlides/notesSlide23.xml" ContentType="application/vnd.openxmlformats-officedocument.presentationml.notesSlide+xml"/>
  <Override PartName="/ppt/tags/tag31.xml" ContentType="application/vnd.openxmlformats-officedocument.presentationml.tags+xml"/>
  <Override PartName="/ppt/notesSlides/notesSlide24.xml" ContentType="application/vnd.openxmlformats-officedocument.presentationml.notesSlide+xml"/>
  <Override PartName="/ppt/tags/tag32.xml" ContentType="application/vnd.openxmlformats-officedocument.presentationml.tags+xml"/>
  <Override PartName="/ppt/notesSlides/notesSlide25.xml" ContentType="application/vnd.openxmlformats-officedocument.presentationml.notesSlide+xml"/>
  <Override PartName="/ppt/tags/tag33.xml" ContentType="application/vnd.openxmlformats-officedocument.presentationml.tags+xml"/>
  <Override PartName="/ppt/notesSlides/notesSlide26.xml" ContentType="application/vnd.openxmlformats-officedocument.presentationml.notesSlide+xml"/>
  <Override PartName="/ppt/tags/tag34.xml" ContentType="application/vnd.openxmlformats-officedocument.presentationml.tags+xml"/>
  <Override PartName="/ppt/notesSlides/notesSlide27.xml" ContentType="application/vnd.openxmlformats-officedocument.presentationml.notesSlide+xml"/>
  <Override PartName="/ppt/tags/tag35.xml" ContentType="application/vnd.openxmlformats-officedocument.presentationml.tags+xml"/>
  <Override PartName="/ppt/notesSlides/notesSlide28.xml" ContentType="application/vnd.openxmlformats-officedocument.presentationml.notesSlide+xml"/>
  <Override PartName="/ppt/tags/tag36.xml" ContentType="application/vnd.openxmlformats-officedocument.presentationml.tags+xml"/>
  <Override PartName="/ppt/notesSlides/notesSlide29.xml" ContentType="application/vnd.openxmlformats-officedocument.presentationml.notesSlide+xml"/>
  <Override PartName="/ppt/tags/tag37.xml" ContentType="application/vnd.openxmlformats-officedocument.presentationml.tags+xml"/>
  <Override PartName="/ppt/notesSlides/notesSlide30.xml" ContentType="application/vnd.openxmlformats-officedocument.presentationml.notesSlide+xml"/>
  <Override PartName="/ppt/tags/tag38.xml" ContentType="application/vnd.openxmlformats-officedocument.presentationml.tags+xml"/>
  <Override PartName="/ppt/notesSlides/notesSlide31.xml" ContentType="application/vnd.openxmlformats-officedocument.presentationml.notesSlide+xml"/>
  <Override PartName="/ppt/tags/tag39.xml" ContentType="application/vnd.openxmlformats-officedocument.presentationml.tags+xml"/>
  <Override PartName="/ppt/notesSlides/notesSlide32.xml" ContentType="application/vnd.openxmlformats-officedocument.presentationml.notesSlide+xml"/>
  <Override PartName="/ppt/tags/tag40.xml" ContentType="application/vnd.openxmlformats-officedocument.presentationml.tags+xml"/>
  <Override PartName="/ppt/notesSlides/notesSlide33.xml" ContentType="application/vnd.openxmlformats-officedocument.presentationml.notesSlide+xml"/>
  <Override PartName="/ppt/tags/tag41.xml" ContentType="application/vnd.openxmlformats-officedocument.presentationml.tags+xml"/>
  <Override PartName="/ppt/notesSlides/notesSlide34.xml" ContentType="application/vnd.openxmlformats-officedocument.presentationml.notesSlide+xml"/>
  <Override PartName="/ppt/tags/tag42.xml" ContentType="application/vnd.openxmlformats-officedocument.presentationml.tags+xml"/>
  <Override PartName="/ppt/notesSlides/notesSlide35.xml" ContentType="application/vnd.openxmlformats-officedocument.presentationml.notesSlide+xml"/>
  <Override PartName="/ppt/tags/tag43.xml" ContentType="application/vnd.openxmlformats-officedocument.presentationml.tags+xml"/>
  <Override PartName="/ppt/notesSlides/notesSlide36.xml" ContentType="application/vnd.openxmlformats-officedocument.presentationml.notesSlide+xml"/>
  <Override PartName="/ppt/tags/tag44.xml" ContentType="application/vnd.openxmlformats-officedocument.presentationml.tags+xml"/>
  <Override PartName="/ppt/notesSlides/notesSlide37.xml" ContentType="application/vnd.openxmlformats-officedocument.presentationml.notesSlide+xml"/>
  <Override PartName="/ppt/tags/tag45.xml" ContentType="application/vnd.openxmlformats-officedocument.presentationml.tags+xml"/>
  <Override PartName="/ppt/notesSlides/notesSlide38.xml" ContentType="application/vnd.openxmlformats-officedocument.presentationml.notesSlide+xml"/>
  <Override PartName="/ppt/tags/tag46.xml" ContentType="application/vnd.openxmlformats-officedocument.presentationml.tags+xml"/>
  <Override PartName="/ppt/notesSlides/notesSlide39.xml" ContentType="application/vnd.openxmlformats-officedocument.presentationml.notesSlide+xml"/>
  <Override PartName="/ppt/tags/tag47.xml" ContentType="application/vnd.openxmlformats-officedocument.presentationml.tags+xml"/>
  <Override PartName="/ppt/notesSlides/notesSlide40.xml" ContentType="application/vnd.openxmlformats-officedocument.presentationml.notesSlide+xml"/>
  <Override PartName="/ppt/tags/tag48.xml" ContentType="application/vnd.openxmlformats-officedocument.presentationml.tags+xml"/>
  <Override PartName="/ppt/notesSlides/notesSlide41.xml" ContentType="application/vnd.openxmlformats-officedocument.presentationml.notesSlide+xml"/>
  <Override PartName="/ppt/tags/tag49.xml" ContentType="application/vnd.openxmlformats-officedocument.presentationml.tags+xml"/>
  <Override PartName="/ppt/notesSlides/notesSlide42.xml" ContentType="application/vnd.openxmlformats-officedocument.presentationml.notesSlide+xml"/>
  <Override PartName="/ppt/tags/tag50.xml" ContentType="application/vnd.openxmlformats-officedocument.presentationml.tags+xml"/>
  <Override PartName="/ppt/notesSlides/notesSlide43.xml" ContentType="application/vnd.openxmlformats-officedocument.presentationml.notesSlide+xml"/>
  <Override PartName="/ppt/tags/tag51.xml" ContentType="application/vnd.openxmlformats-officedocument.presentationml.tags+xml"/>
  <Override PartName="/ppt/notesSlides/notesSlide44.xml" ContentType="application/vnd.openxmlformats-officedocument.presentationml.notesSlide+xml"/>
  <Override PartName="/ppt/tags/tag52.xml" ContentType="application/vnd.openxmlformats-officedocument.presentationml.tags+xml"/>
  <Override PartName="/ppt/notesSlides/notesSlide45.xml" ContentType="application/vnd.openxmlformats-officedocument.presentationml.notesSlide+xml"/>
  <Override PartName="/ppt/tags/tag53.xml" ContentType="application/vnd.openxmlformats-officedocument.presentationml.tags+xml"/>
  <Override PartName="/ppt/notesSlides/notesSlide46.xml" ContentType="application/vnd.openxmlformats-officedocument.presentationml.notesSlide+xml"/>
  <Override PartName="/ppt/tags/tag54.xml" ContentType="application/vnd.openxmlformats-officedocument.presentationml.tags+xml"/>
  <Override PartName="/ppt/notesSlides/notesSlide47.xml" ContentType="application/vnd.openxmlformats-officedocument.presentationml.notesSlide+xml"/>
  <Override PartName="/ppt/tags/tag55.xml" ContentType="application/vnd.openxmlformats-officedocument.presentationml.tags+xml"/>
  <Override PartName="/ppt/notesSlides/notesSlide48.xml" ContentType="application/vnd.openxmlformats-officedocument.presentationml.notesSlide+xml"/>
  <Override PartName="/ppt/tags/tag56.xml" ContentType="application/vnd.openxmlformats-officedocument.presentationml.tags+xml"/>
  <Override PartName="/ppt/notesSlides/notesSlide49.xml" ContentType="application/vnd.openxmlformats-officedocument.presentationml.notesSlide+xml"/>
  <Override PartName="/ppt/tags/tag57.xml" ContentType="application/vnd.openxmlformats-officedocument.presentationml.tags+xml"/>
  <Override PartName="/ppt/notesSlides/notesSlide50.xml" ContentType="application/vnd.openxmlformats-officedocument.presentationml.notesSlide+xml"/>
  <Override PartName="/ppt/tags/tag58.xml" ContentType="application/vnd.openxmlformats-officedocument.presentationml.tags+xml"/>
  <Override PartName="/ppt/notesSlides/notesSlide51.xml" ContentType="application/vnd.openxmlformats-officedocument.presentationml.notesSlide+xml"/>
  <Override PartName="/ppt/tags/tag59.xml" ContentType="application/vnd.openxmlformats-officedocument.presentationml.tags+xml"/>
  <Override PartName="/ppt/notesSlides/notesSlide52.xml" ContentType="application/vnd.openxmlformats-officedocument.presentationml.notesSlide+xml"/>
  <Override PartName="/ppt/tags/tag60.xml" ContentType="application/vnd.openxmlformats-officedocument.presentationml.tags+xml"/>
  <Override PartName="/ppt/notesSlides/notesSlide53.xml" ContentType="application/vnd.openxmlformats-officedocument.presentationml.notesSlide+xml"/>
  <Override PartName="/ppt/tags/tag61.xml" ContentType="application/vnd.openxmlformats-officedocument.presentationml.tags+xml"/>
  <Override PartName="/ppt/notesSlides/notesSlide54.xml" ContentType="application/vnd.openxmlformats-officedocument.presentationml.notesSlide+xml"/>
  <Override PartName="/ppt/tags/tag62.xml" ContentType="application/vnd.openxmlformats-officedocument.presentationml.tags+xml"/>
  <Override PartName="/ppt/notesSlides/notesSlide55.xml" ContentType="application/vnd.openxmlformats-officedocument.presentationml.notesSlide+xml"/>
  <Override PartName="/ppt/tags/tag63.xml" ContentType="application/vnd.openxmlformats-officedocument.presentationml.tags+xml"/>
  <Override PartName="/ppt/notesSlides/notesSlide56.xml" ContentType="application/vnd.openxmlformats-officedocument.presentationml.notesSlide+xml"/>
  <Override PartName="/ppt/tags/tag64.xml" ContentType="application/vnd.openxmlformats-officedocument.presentationml.tags+xml"/>
  <Override PartName="/ppt/notesSlides/notesSlide57.xml" ContentType="application/vnd.openxmlformats-officedocument.presentationml.notesSlide+xml"/>
  <Override PartName="/ppt/tags/tag65.xml" ContentType="application/vnd.openxmlformats-officedocument.presentationml.tags+xml"/>
  <Override PartName="/ppt/notesSlides/notesSlide58.xml" ContentType="application/vnd.openxmlformats-officedocument.presentationml.notesSlide+xml"/>
  <Override PartName="/ppt/tags/tag66.xml" ContentType="application/vnd.openxmlformats-officedocument.presentationml.tags+xml"/>
  <Override PartName="/ppt/notesSlides/notesSlide59.xml" ContentType="application/vnd.openxmlformats-officedocument.presentationml.notesSlide+xml"/>
  <Override PartName="/ppt/tags/tag67.xml" ContentType="application/vnd.openxmlformats-officedocument.presentationml.tags+xml"/>
  <Override PartName="/ppt/notesSlides/notesSlide60.xml" ContentType="application/vnd.openxmlformats-officedocument.presentationml.notesSlide+xml"/>
  <Override PartName="/ppt/tags/tag68.xml" ContentType="application/vnd.openxmlformats-officedocument.presentationml.tags+xml"/>
  <Override PartName="/ppt/notesSlides/notesSlide61.xml" ContentType="application/vnd.openxmlformats-officedocument.presentationml.notesSlide+xml"/>
  <Override PartName="/ppt/tags/tag69.xml" ContentType="application/vnd.openxmlformats-officedocument.presentationml.tags+xml"/>
  <Override PartName="/ppt/notesSlides/notesSlide62.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63.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notesSlides/notesSlide64.xml" ContentType="application/vnd.openxmlformats-officedocument.presentationml.notesSlide+xml"/>
  <Override PartName="/ppt/tags/tag74.xml" ContentType="application/vnd.openxmlformats-officedocument.presentationml.tags+xml"/>
  <Override PartName="/ppt/notesSlides/notesSlide65.xml" ContentType="application/vnd.openxmlformats-officedocument.presentationml.notesSlide+xml"/>
  <Override PartName="/ppt/tags/tag75.xml" ContentType="application/vnd.openxmlformats-officedocument.presentationml.tags+xml"/>
  <Override PartName="/ppt/notesSlides/notesSlide66.xml" ContentType="application/vnd.openxmlformats-officedocument.presentationml.notesSlide+xml"/>
  <Override PartName="/ppt/tags/tag76.xml" ContentType="application/vnd.openxmlformats-officedocument.presentationml.tags+xml"/>
  <Override PartName="/ppt/notesSlides/notesSlide67.xml" ContentType="application/vnd.openxmlformats-officedocument.presentationml.notesSlide+xml"/>
  <Override PartName="/ppt/tags/tag77.xml" ContentType="application/vnd.openxmlformats-officedocument.presentationml.tags+xml"/>
  <Override PartName="/ppt/notesSlides/notesSlide68.xml" ContentType="application/vnd.openxmlformats-officedocument.presentationml.notesSlide+xml"/>
  <Override PartName="/ppt/tags/tag78.xml" ContentType="application/vnd.openxmlformats-officedocument.presentationml.tags+xml"/>
  <Override PartName="/ppt/notesSlides/notesSlide69.xml" ContentType="application/vnd.openxmlformats-officedocument.presentationml.notesSlide+xml"/>
  <Override PartName="/ppt/tags/tag79.xml" ContentType="application/vnd.openxmlformats-officedocument.presentationml.tags+xml"/>
  <Override PartName="/ppt/notesSlides/notesSlide70.xml" ContentType="application/vnd.openxmlformats-officedocument.presentationml.notesSlide+xml"/>
  <Override PartName="/ppt/tags/tag80.xml" ContentType="application/vnd.openxmlformats-officedocument.presentationml.tags+xml"/>
  <Override PartName="/ppt/notesSlides/notesSlide71.xml" ContentType="application/vnd.openxmlformats-officedocument.presentationml.notesSlide+xml"/>
  <Override PartName="/ppt/tags/tag81.xml" ContentType="application/vnd.openxmlformats-officedocument.presentationml.tags+xml"/>
  <Override PartName="/ppt/notesSlides/notesSlide72.xml" ContentType="application/vnd.openxmlformats-officedocument.presentationml.notesSlide+xml"/>
  <Override PartName="/ppt/tags/tag82.xml" ContentType="application/vnd.openxmlformats-officedocument.presentationml.tags+xml"/>
  <Override PartName="/ppt/notesSlides/notesSlide73.xml" ContentType="application/vnd.openxmlformats-officedocument.presentationml.notesSlide+xml"/>
  <Override PartName="/ppt/tags/tag83.xml" ContentType="application/vnd.openxmlformats-officedocument.presentationml.tags+xml"/>
  <Override PartName="/ppt/notesSlides/notesSlide74.xml" ContentType="application/vnd.openxmlformats-officedocument.presentationml.notesSlide+xml"/>
  <Override PartName="/ppt/tags/tag84.xml" ContentType="application/vnd.openxmlformats-officedocument.presentationml.tags+xml"/>
  <Override PartName="/ppt/notesSlides/notesSlide75.xml" ContentType="application/vnd.openxmlformats-officedocument.presentationml.notesSlide+xml"/>
  <Override PartName="/ppt/tags/tag85.xml" ContentType="application/vnd.openxmlformats-officedocument.presentationml.tags+xml"/>
  <Override PartName="/ppt/notesSlides/notesSlide76.xml" ContentType="application/vnd.openxmlformats-officedocument.presentationml.notesSlide+xml"/>
  <Override PartName="/ppt/tags/tag86.xml" ContentType="application/vnd.openxmlformats-officedocument.presentationml.tags+xml"/>
  <Override PartName="/ppt/notesSlides/notesSlide77.xml" ContentType="application/vnd.openxmlformats-officedocument.presentationml.notesSlide+xml"/>
  <Override PartName="/ppt/tags/tag87.xml" ContentType="application/vnd.openxmlformats-officedocument.presentationml.tags+xml"/>
  <Override PartName="/ppt/notesSlides/notesSlide78.xml" ContentType="application/vnd.openxmlformats-officedocument.presentationml.notesSlide+xml"/>
  <Override PartName="/ppt/tags/tag88.xml" ContentType="application/vnd.openxmlformats-officedocument.presentationml.tags+xml"/>
  <Override PartName="/ppt/notesSlides/notesSlide79.xml" ContentType="application/vnd.openxmlformats-officedocument.presentationml.notesSlide+xml"/>
  <Override PartName="/ppt/tags/tag89.xml" ContentType="application/vnd.openxmlformats-officedocument.presentationml.tags+xml"/>
  <Override PartName="/ppt/notesSlides/notesSlide80.xml" ContentType="application/vnd.openxmlformats-officedocument.presentationml.notesSlide+xml"/>
  <Override PartName="/ppt/tags/tag90.xml" ContentType="application/vnd.openxmlformats-officedocument.presentationml.tags+xml"/>
  <Override PartName="/ppt/notesSlides/notesSlide81.xml" ContentType="application/vnd.openxmlformats-officedocument.presentationml.notesSlide+xml"/>
  <Override PartName="/ppt/tags/tag91.xml" ContentType="application/vnd.openxmlformats-officedocument.presentationml.tags+xml"/>
  <Override PartName="/ppt/notesSlides/notesSlide82.xml" ContentType="application/vnd.openxmlformats-officedocument.presentationml.notesSlide+xml"/>
  <Override PartName="/ppt/tags/tag92.xml" ContentType="application/vnd.openxmlformats-officedocument.presentationml.tags+xml"/>
  <Override PartName="/ppt/notesSlides/notesSlide83.xml" ContentType="application/vnd.openxmlformats-officedocument.presentationml.notesSlide+xml"/>
  <Override PartName="/ppt/tags/tag93.xml" ContentType="application/vnd.openxmlformats-officedocument.presentationml.tags+xml"/>
  <Override PartName="/ppt/notesSlides/notesSlide84.xml" ContentType="application/vnd.openxmlformats-officedocument.presentationml.notesSlide+xml"/>
  <Override PartName="/ppt/tags/tag94.xml" ContentType="application/vnd.openxmlformats-officedocument.presentationml.tags+xml"/>
  <Override PartName="/ppt/notesSlides/notesSlide85.xml" ContentType="application/vnd.openxmlformats-officedocument.presentationml.notesSlide+xml"/>
  <Override PartName="/ppt/tags/tag95.xml" ContentType="application/vnd.openxmlformats-officedocument.presentationml.tags+xml"/>
  <Override PartName="/ppt/notesSlides/notesSlide86.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notesSlides/notesSlide87.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notesSlides/notesSlide88.xml" ContentType="application/vnd.openxmlformats-officedocument.presentationml.notesSlide+xml"/>
  <Override PartName="/ppt/tags/tag100.xml" ContentType="application/vnd.openxmlformats-officedocument.presentationml.tags+xml"/>
  <Override PartName="/ppt/notesSlides/notesSlide89.xml" ContentType="application/vnd.openxmlformats-officedocument.presentationml.notesSlide+xml"/>
  <Override PartName="/ppt/tags/tag101.xml" ContentType="application/vnd.openxmlformats-officedocument.presentationml.tags+xml"/>
  <Override PartName="/ppt/notesSlides/notesSlide90.xml" ContentType="application/vnd.openxmlformats-officedocument.presentationml.notesSlide+xml"/>
  <Override PartName="/ppt/tags/tag102.xml" ContentType="application/vnd.openxmlformats-officedocument.presentationml.tags+xml"/>
  <Override PartName="/ppt/notesSlides/notesSlide91.xml" ContentType="application/vnd.openxmlformats-officedocument.presentationml.notesSlide+xml"/>
  <Override PartName="/ppt/tags/tag103.xml" ContentType="application/vnd.openxmlformats-officedocument.presentationml.tags+xml"/>
  <Override PartName="/ppt/notesSlides/notesSlide92.xml" ContentType="application/vnd.openxmlformats-officedocument.presentationml.notesSlide+xml"/>
  <Override PartName="/ppt/tags/tag104.xml" ContentType="application/vnd.openxmlformats-officedocument.presentationml.tags+xml"/>
  <Override PartName="/ppt/notesSlides/notesSlide93.xml" ContentType="application/vnd.openxmlformats-officedocument.presentationml.notesSlide+xml"/>
  <Override PartName="/ppt/tags/tag105.xml" ContentType="application/vnd.openxmlformats-officedocument.presentationml.tags+xml"/>
  <Override PartName="/ppt/notesSlides/notesSlide94.xml" ContentType="application/vnd.openxmlformats-officedocument.presentationml.notesSlide+xml"/>
  <Override PartName="/ppt/tags/tag106.xml" ContentType="application/vnd.openxmlformats-officedocument.presentationml.tags+xml"/>
  <Override PartName="/ppt/notesSlides/notesSlide95.xml" ContentType="application/vnd.openxmlformats-officedocument.presentationml.notesSlide+xml"/>
  <Override PartName="/ppt/tags/tag107.xml" ContentType="application/vnd.openxmlformats-officedocument.presentationml.tags+xml"/>
  <Override PartName="/ppt/notesSlides/notesSlide96.xml" ContentType="application/vnd.openxmlformats-officedocument.presentationml.notesSlide+xml"/>
  <Override PartName="/ppt/tags/tag108.xml" ContentType="application/vnd.openxmlformats-officedocument.presentationml.tags+xml"/>
  <Override PartName="/ppt/notesSlides/notesSlide97.xml" ContentType="application/vnd.openxmlformats-officedocument.presentationml.notesSlide+xml"/>
  <Override PartName="/ppt/tags/tag109.xml" ContentType="application/vnd.openxmlformats-officedocument.presentationml.tags+xml"/>
  <Override PartName="/ppt/notesSlides/notesSlide98.xml" ContentType="application/vnd.openxmlformats-officedocument.presentationml.notesSlide+xml"/>
  <Override PartName="/ppt/tags/tag110.xml" ContentType="application/vnd.openxmlformats-officedocument.presentationml.tags+xml"/>
  <Override PartName="/ppt/notesSlides/notesSlide99.xml" ContentType="application/vnd.openxmlformats-officedocument.presentationml.notesSlide+xml"/>
  <Override PartName="/ppt/tags/tag111.xml" ContentType="application/vnd.openxmlformats-officedocument.presentationml.tags+xml"/>
  <Override PartName="/ppt/notesSlides/notesSlide100.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notesSlides/notesSlide101.xml" ContentType="application/vnd.openxmlformats-officedocument.presentationml.notesSlide+xml"/>
  <Override PartName="/ppt/tags/tag114.xml" ContentType="application/vnd.openxmlformats-officedocument.presentationml.tags+xml"/>
  <Override PartName="/ppt/notesSlides/notesSlide102.xml" ContentType="application/vnd.openxmlformats-officedocument.presentationml.notesSlide+xml"/>
  <Override PartName="/ppt/tags/tag115.xml" ContentType="application/vnd.openxmlformats-officedocument.presentationml.tags+xml"/>
  <Override PartName="/ppt/notesSlides/notesSlide103.xml" ContentType="application/vnd.openxmlformats-officedocument.presentationml.notesSlide+xml"/>
  <Override PartName="/ppt/tags/tag116.xml" ContentType="application/vnd.openxmlformats-officedocument.presentationml.tags+xml"/>
  <Override PartName="/ppt/notesSlides/notesSlide104.xml" ContentType="application/vnd.openxmlformats-officedocument.presentationml.notesSlide+xml"/>
  <Override PartName="/ppt/tags/tag117.xml" ContentType="application/vnd.openxmlformats-officedocument.presentationml.tags+xml"/>
  <Override PartName="/ppt/notesSlides/notesSlide105.xml" ContentType="application/vnd.openxmlformats-officedocument.presentationml.notesSlide+xml"/>
  <Override PartName="/ppt/tags/tag118.xml" ContentType="application/vnd.openxmlformats-officedocument.presentationml.tags+xml"/>
  <Override PartName="/ppt/notesSlides/notesSlide106.xml" ContentType="application/vnd.openxmlformats-officedocument.presentationml.notesSlide+xml"/>
  <Override PartName="/ppt/tags/tag119.xml" ContentType="application/vnd.openxmlformats-officedocument.presentationml.tags+xml"/>
  <Override PartName="/ppt/notesSlides/notesSlide107.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notesSlides/notesSlide108.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notesSlides/notesSlide109.xml" ContentType="application/vnd.openxmlformats-officedocument.presentationml.notesSlide+xml"/>
  <Override PartName="/ppt/tags/tag124.xml" ContentType="application/vnd.openxmlformats-officedocument.presentationml.tags+xml"/>
  <Override PartName="/ppt/tags/tag125.xml" ContentType="application/vnd.openxmlformats-officedocument.presentationml.tags+xml"/>
  <Override PartName="/ppt/notesSlides/notesSlide110.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notesSlides/notesSlide111.xml" ContentType="application/vnd.openxmlformats-officedocument.presentationml.notesSlide+xml"/>
  <Override PartName="/ppt/tags/tag128.xml" ContentType="application/vnd.openxmlformats-officedocument.presentationml.tags+xml"/>
  <Override PartName="/ppt/tags/tag129.xml" ContentType="application/vnd.openxmlformats-officedocument.presentationml.tags+xml"/>
  <Override PartName="/ppt/notesSlides/notesSlide112.xml" ContentType="application/vnd.openxmlformats-officedocument.presentationml.notesSlide+xml"/>
  <Override PartName="/ppt/tags/tag130.xml" ContentType="application/vnd.openxmlformats-officedocument.presentationml.tags+xml"/>
  <Override PartName="/ppt/notesSlides/notesSlide113.xml" ContentType="application/vnd.openxmlformats-officedocument.presentationml.notesSlide+xml"/>
  <Override PartName="/ppt/tags/tag131.xml" ContentType="application/vnd.openxmlformats-officedocument.presentationml.tags+xml"/>
  <Override PartName="/ppt/notesSlides/notesSlide114.xml" ContentType="application/vnd.openxmlformats-officedocument.presentationml.notesSlide+xml"/>
  <Override PartName="/ppt/tags/tag132.xml" ContentType="application/vnd.openxmlformats-officedocument.presentationml.tags+xml"/>
  <Override PartName="/ppt/notesSlides/notesSlide115.xml" ContentType="application/vnd.openxmlformats-officedocument.presentationml.notesSlide+xml"/>
  <Override PartName="/ppt/tags/tag133.xml" ContentType="application/vnd.openxmlformats-officedocument.presentationml.tags+xml"/>
  <Override PartName="/ppt/notesSlides/notesSlide116.xml" ContentType="application/vnd.openxmlformats-officedocument.presentationml.notesSlide+xml"/>
  <Override PartName="/ppt/tags/tag134.xml" ContentType="application/vnd.openxmlformats-officedocument.presentationml.tags+xml"/>
  <Override PartName="/ppt/notesSlides/notesSlide117.xml" ContentType="application/vnd.openxmlformats-officedocument.presentationml.notesSlide+xml"/>
  <Override PartName="/ppt/tags/tag135.xml" ContentType="application/vnd.openxmlformats-officedocument.presentationml.tags+xml"/>
  <Override PartName="/ppt/notesSlides/notesSlide118.xml" ContentType="application/vnd.openxmlformats-officedocument.presentationml.notesSlide+xml"/>
  <Override PartName="/ppt/tags/tag136.xml" ContentType="application/vnd.openxmlformats-officedocument.presentationml.tags+xml"/>
  <Override PartName="/ppt/tags/tag137.xml" ContentType="application/vnd.openxmlformats-officedocument.presentationml.tags+xml"/>
  <Override PartName="/ppt/notesSlides/notesSlide119.xml" ContentType="application/vnd.openxmlformats-officedocument.presentationml.notesSlide+xml"/>
  <Override PartName="/ppt/tags/tag138.xml" ContentType="application/vnd.openxmlformats-officedocument.presentationml.tags+xml"/>
  <Override PartName="/ppt/notesSlides/notesSlide120.xml" ContentType="application/vnd.openxmlformats-officedocument.presentationml.notesSlide+xml"/>
  <Override PartName="/ppt/tags/tag139.xml" ContentType="application/vnd.openxmlformats-officedocument.presentationml.tags+xml"/>
  <Override PartName="/ppt/notesSlides/notesSlide121.xml" ContentType="application/vnd.openxmlformats-officedocument.presentationml.notesSlide+xml"/>
  <Override PartName="/ppt/tags/tag140.xml" ContentType="application/vnd.openxmlformats-officedocument.presentationml.tags+xml"/>
  <Override PartName="/ppt/notesSlides/notesSlide122.xml" ContentType="application/vnd.openxmlformats-officedocument.presentationml.notesSlide+xml"/>
  <Override PartName="/ppt/tags/tag141.xml" ContentType="application/vnd.openxmlformats-officedocument.presentationml.tags+xml"/>
  <Override PartName="/ppt/notesSlides/notesSlide123.xml" ContentType="application/vnd.openxmlformats-officedocument.presentationml.notesSlide+xml"/>
  <Override PartName="/ppt/tags/tag142.xml" ContentType="application/vnd.openxmlformats-officedocument.presentationml.tags+xml"/>
  <Override PartName="/ppt/notesSlides/notesSlide124.xml" ContentType="application/vnd.openxmlformats-officedocument.presentationml.notesSlide+xml"/>
  <Override PartName="/ppt/tags/tag143.xml" ContentType="application/vnd.openxmlformats-officedocument.presentationml.tags+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tags/tag144.xml" ContentType="application/vnd.openxmlformats-officedocument.presentationml.tags+xml"/>
  <Override PartName="/ppt/notesSlides/notesSlide134.xml" ContentType="application/vnd.openxmlformats-officedocument.presentationml.notesSlide+xml"/>
  <Override PartName="/ppt/tags/tag145.xml" ContentType="application/vnd.openxmlformats-officedocument.presentationml.tags+xml"/>
  <Override PartName="/ppt/notesSlides/notesSlide135.xml" ContentType="application/vnd.openxmlformats-officedocument.presentationml.notesSlide+xml"/>
  <Override PartName="/ppt/tags/tag146.xml" ContentType="application/vnd.openxmlformats-officedocument.presentationml.tags+xml"/>
  <Override PartName="/ppt/notesSlides/notesSlide136.xml" ContentType="application/vnd.openxmlformats-officedocument.presentationml.notesSlide+xml"/>
  <Override PartName="/ppt/tags/tag147.xml" ContentType="application/vnd.openxmlformats-officedocument.presentationml.tags+xml"/>
  <Override PartName="/ppt/notesSlides/notesSlide137.xml" ContentType="application/vnd.openxmlformats-officedocument.presentationml.notesSlide+xml"/>
  <Override PartName="/ppt/tags/tag148.xml" ContentType="application/vnd.openxmlformats-officedocument.presentationml.tags+xml"/>
  <Override PartName="/ppt/notesSlides/notesSlide138.xml" ContentType="application/vnd.openxmlformats-officedocument.presentationml.notesSlide+xml"/>
  <Override PartName="/ppt/tags/tag149.xml" ContentType="application/vnd.openxmlformats-officedocument.presentationml.tags+xml"/>
  <Override PartName="/ppt/notesSlides/notesSlide139.xml" ContentType="application/vnd.openxmlformats-officedocument.presentationml.notesSlide+xml"/>
  <Override PartName="/ppt/tags/tag150.xml" ContentType="application/vnd.openxmlformats-officedocument.presentationml.tags+xml"/>
  <Override PartName="/ppt/notesSlides/notesSlide140.xml" ContentType="application/vnd.openxmlformats-officedocument.presentationml.notesSlide+xml"/>
  <Override PartName="/ppt/tags/tag151.xml" ContentType="application/vnd.openxmlformats-officedocument.presentationml.tags+xml"/>
  <Override PartName="/ppt/notesSlides/notesSlide141.xml" ContentType="application/vnd.openxmlformats-officedocument.presentationml.notesSlide+xml"/>
  <Override PartName="/ppt/tags/tag152.xml" ContentType="application/vnd.openxmlformats-officedocument.presentationml.tags+xml"/>
  <Override PartName="/ppt/notesSlides/notesSlide142.xml" ContentType="application/vnd.openxmlformats-officedocument.presentationml.notesSlide+xml"/>
  <Override PartName="/ppt/tags/tag153.xml" ContentType="application/vnd.openxmlformats-officedocument.presentationml.tags+xml"/>
  <Override PartName="/ppt/notesSlides/notesSlide143.xml" ContentType="application/vnd.openxmlformats-officedocument.presentationml.notesSlide+xml"/>
  <Override PartName="/ppt/tags/tag154.xml" ContentType="application/vnd.openxmlformats-officedocument.presentationml.tags+xml"/>
  <Override PartName="/ppt/notesSlides/notesSlide144.xml" ContentType="application/vnd.openxmlformats-officedocument.presentationml.notesSlide+xml"/>
  <Override PartName="/ppt/tags/tag155.xml" ContentType="application/vnd.openxmlformats-officedocument.presentationml.tags+xml"/>
  <Override PartName="/ppt/notesSlides/notesSlide145.xml" ContentType="application/vnd.openxmlformats-officedocument.presentationml.notesSlide+xml"/>
  <Override PartName="/ppt/tags/tag156.xml" ContentType="application/vnd.openxmlformats-officedocument.presentationml.tags+xml"/>
  <Override PartName="/ppt/notesSlides/notesSlide146.xml" ContentType="application/vnd.openxmlformats-officedocument.presentationml.notesSlide+xml"/>
  <Override PartName="/ppt/tags/tag157.xml" ContentType="application/vnd.openxmlformats-officedocument.presentationml.tags+xml"/>
  <Override PartName="/ppt/notesSlides/notesSlide147.xml" ContentType="application/vnd.openxmlformats-officedocument.presentationml.notesSlide+xml"/>
  <Override PartName="/ppt/tags/tag158.xml" ContentType="application/vnd.openxmlformats-officedocument.presentationml.tags+xml"/>
  <Override PartName="/ppt/notesSlides/notesSlide148.xml" ContentType="application/vnd.openxmlformats-officedocument.presentationml.notesSlide+xml"/>
  <Override PartName="/ppt/tags/tag159.xml" ContentType="application/vnd.openxmlformats-officedocument.presentationml.tags+xml"/>
  <Override PartName="/ppt/notesSlides/notesSlide149.xml" ContentType="application/vnd.openxmlformats-officedocument.presentationml.notesSlide+xml"/>
  <Override PartName="/ppt/tags/tag160.xml" ContentType="application/vnd.openxmlformats-officedocument.presentationml.tags+xml"/>
  <Override PartName="/ppt/notesSlides/notesSlide150.xml" ContentType="application/vnd.openxmlformats-officedocument.presentationml.notesSlide+xml"/>
  <Override PartName="/ppt/tags/tag161.xml" ContentType="application/vnd.openxmlformats-officedocument.presentationml.tags+xml"/>
  <Override PartName="/ppt/notesSlides/notesSlide151.xml" ContentType="application/vnd.openxmlformats-officedocument.presentationml.notesSlide+xml"/>
  <Override PartName="/ppt/tags/tag162.xml" ContentType="application/vnd.openxmlformats-officedocument.presentationml.tags+xml"/>
  <Override PartName="/ppt/notesSlides/notesSlide152.xml" ContentType="application/vnd.openxmlformats-officedocument.presentationml.notesSlide+xml"/>
  <Override PartName="/ppt/tags/tag163.xml" ContentType="application/vnd.openxmlformats-officedocument.presentationml.tags+xml"/>
  <Override PartName="/ppt/notesSlides/notesSlide153.xml" ContentType="application/vnd.openxmlformats-officedocument.presentationml.notesSlide+xml"/>
  <Override PartName="/ppt/tags/tag164.xml" ContentType="application/vnd.openxmlformats-officedocument.presentationml.tags+xml"/>
  <Override PartName="/ppt/notesSlides/notesSlide154.xml" ContentType="application/vnd.openxmlformats-officedocument.presentationml.notesSlide+xml"/>
  <Override PartName="/ppt/tags/tag165.xml" ContentType="application/vnd.openxmlformats-officedocument.presentationml.tags+xml"/>
  <Override PartName="/ppt/notesSlides/notesSlide155.xml" ContentType="application/vnd.openxmlformats-officedocument.presentationml.notesSlide+xml"/>
  <Override PartName="/ppt/tags/tag166.xml" ContentType="application/vnd.openxmlformats-officedocument.presentationml.tags+xml"/>
  <Override PartName="/ppt/notesSlides/notesSlide156.xml" ContentType="application/vnd.openxmlformats-officedocument.presentationml.notesSlide+xml"/>
  <Override PartName="/ppt/tags/tag167.xml" ContentType="application/vnd.openxmlformats-officedocument.presentationml.tags+xml"/>
  <Override PartName="/ppt/notesSlides/notesSlide157.xml" ContentType="application/vnd.openxmlformats-officedocument.presentationml.notesSlide+xml"/>
  <Override PartName="/ppt/tags/tag168.xml" ContentType="application/vnd.openxmlformats-officedocument.presentationml.tags+xml"/>
  <Override PartName="/ppt/notesSlides/notesSlide158.xml" ContentType="application/vnd.openxmlformats-officedocument.presentationml.notesSlide+xml"/>
  <Override PartName="/ppt/tags/tag169.xml" ContentType="application/vnd.openxmlformats-officedocument.presentationml.tags+xml"/>
  <Override PartName="/ppt/notesSlides/notesSlide159.xml" ContentType="application/vnd.openxmlformats-officedocument.presentationml.notesSlide+xml"/>
  <Override PartName="/ppt/tags/tag170.xml" ContentType="application/vnd.openxmlformats-officedocument.presentationml.tags+xml"/>
  <Override PartName="/ppt/notesSlides/notesSlide160.xml" ContentType="application/vnd.openxmlformats-officedocument.presentationml.notesSlide+xml"/>
  <Override PartName="/ppt/tags/tag171.xml" ContentType="application/vnd.openxmlformats-officedocument.presentationml.tags+xml"/>
  <Override PartName="/ppt/tags/tag172.xml" ContentType="application/vnd.openxmlformats-officedocument.presentationml.tags+xml"/>
  <Override PartName="/ppt/notesSlides/notesSlide1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6" r:id="rId2"/>
    <p:sldMasterId id="2147483669" r:id="rId3"/>
    <p:sldMasterId id="2147483681" r:id="rId4"/>
  </p:sldMasterIdLst>
  <p:notesMasterIdLst>
    <p:notesMasterId r:id="rId182"/>
  </p:notesMasterIdLst>
  <p:sldIdLst>
    <p:sldId id="430" r:id="rId5"/>
    <p:sldId id="553" r:id="rId6"/>
    <p:sldId id="478" r:id="rId7"/>
    <p:sldId id="525" r:id="rId8"/>
    <p:sldId id="526" r:id="rId9"/>
    <p:sldId id="527" r:id="rId10"/>
    <p:sldId id="528" r:id="rId11"/>
    <p:sldId id="529" r:id="rId12"/>
    <p:sldId id="530" r:id="rId13"/>
    <p:sldId id="531" r:id="rId14"/>
    <p:sldId id="532" r:id="rId15"/>
    <p:sldId id="533" r:id="rId16"/>
    <p:sldId id="534" r:id="rId17"/>
    <p:sldId id="535" r:id="rId18"/>
    <p:sldId id="536" r:id="rId19"/>
    <p:sldId id="537" r:id="rId20"/>
    <p:sldId id="540" r:id="rId21"/>
    <p:sldId id="541" r:id="rId22"/>
    <p:sldId id="542" r:id="rId23"/>
    <p:sldId id="543" r:id="rId24"/>
    <p:sldId id="544" r:id="rId25"/>
    <p:sldId id="550" r:id="rId26"/>
    <p:sldId id="546" r:id="rId27"/>
    <p:sldId id="551" r:id="rId28"/>
    <p:sldId id="547" r:id="rId29"/>
    <p:sldId id="548" r:id="rId30"/>
    <p:sldId id="556" r:id="rId31"/>
    <p:sldId id="557" r:id="rId32"/>
    <p:sldId id="558" r:id="rId33"/>
    <p:sldId id="559" r:id="rId34"/>
    <p:sldId id="560" r:id="rId35"/>
    <p:sldId id="561" r:id="rId36"/>
    <p:sldId id="563" r:id="rId37"/>
    <p:sldId id="564" r:id="rId38"/>
    <p:sldId id="565" r:id="rId39"/>
    <p:sldId id="566" r:id="rId40"/>
    <p:sldId id="567" r:id="rId41"/>
    <p:sldId id="569" r:id="rId42"/>
    <p:sldId id="570" r:id="rId43"/>
    <p:sldId id="571" r:id="rId44"/>
    <p:sldId id="572" r:id="rId45"/>
    <p:sldId id="573" r:id="rId46"/>
    <p:sldId id="574" r:id="rId47"/>
    <p:sldId id="575" r:id="rId48"/>
    <p:sldId id="576" r:id="rId49"/>
    <p:sldId id="577" r:id="rId50"/>
    <p:sldId id="578" r:id="rId51"/>
    <p:sldId id="579" r:id="rId52"/>
    <p:sldId id="580" r:id="rId53"/>
    <p:sldId id="583" r:id="rId54"/>
    <p:sldId id="584" r:id="rId55"/>
    <p:sldId id="585" r:id="rId56"/>
    <p:sldId id="586" r:id="rId57"/>
    <p:sldId id="587" r:id="rId58"/>
    <p:sldId id="588" r:id="rId59"/>
    <p:sldId id="589" r:id="rId60"/>
    <p:sldId id="590" r:id="rId61"/>
    <p:sldId id="591" r:id="rId62"/>
    <p:sldId id="592" r:id="rId63"/>
    <p:sldId id="593" r:id="rId64"/>
    <p:sldId id="594" r:id="rId65"/>
    <p:sldId id="595" r:id="rId66"/>
    <p:sldId id="596" r:id="rId67"/>
    <p:sldId id="597" r:id="rId68"/>
    <p:sldId id="598" r:id="rId69"/>
    <p:sldId id="599" r:id="rId70"/>
    <p:sldId id="600" r:id="rId71"/>
    <p:sldId id="601" r:id="rId72"/>
    <p:sldId id="602" r:id="rId73"/>
    <p:sldId id="603" r:id="rId74"/>
    <p:sldId id="604" r:id="rId75"/>
    <p:sldId id="606" r:id="rId76"/>
    <p:sldId id="607" r:id="rId77"/>
    <p:sldId id="608" r:id="rId78"/>
    <p:sldId id="609" r:id="rId79"/>
    <p:sldId id="610" r:id="rId80"/>
    <p:sldId id="611" r:id="rId81"/>
    <p:sldId id="612" r:id="rId82"/>
    <p:sldId id="613" r:id="rId83"/>
    <p:sldId id="614" r:id="rId84"/>
    <p:sldId id="653" r:id="rId85"/>
    <p:sldId id="654" r:id="rId86"/>
    <p:sldId id="655" r:id="rId87"/>
    <p:sldId id="656" r:id="rId88"/>
    <p:sldId id="657" r:id="rId89"/>
    <p:sldId id="658" r:id="rId90"/>
    <p:sldId id="617" r:id="rId91"/>
    <p:sldId id="618" r:id="rId92"/>
    <p:sldId id="624" r:id="rId93"/>
    <p:sldId id="625" r:id="rId94"/>
    <p:sldId id="626" r:id="rId95"/>
    <p:sldId id="627" r:id="rId96"/>
    <p:sldId id="628" r:id="rId97"/>
    <p:sldId id="630" r:id="rId98"/>
    <p:sldId id="631" r:id="rId99"/>
    <p:sldId id="632" r:id="rId100"/>
    <p:sldId id="633" r:id="rId101"/>
    <p:sldId id="634" r:id="rId102"/>
    <p:sldId id="635" r:id="rId103"/>
    <p:sldId id="636" r:id="rId104"/>
    <p:sldId id="637" r:id="rId105"/>
    <p:sldId id="638" r:id="rId106"/>
    <p:sldId id="639" r:id="rId107"/>
    <p:sldId id="640" r:id="rId108"/>
    <p:sldId id="641" r:id="rId109"/>
    <p:sldId id="642" r:id="rId110"/>
    <p:sldId id="643" r:id="rId111"/>
    <p:sldId id="644" r:id="rId112"/>
    <p:sldId id="645" r:id="rId113"/>
    <p:sldId id="646" r:id="rId114"/>
    <p:sldId id="647" r:id="rId115"/>
    <p:sldId id="648" r:id="rId116"/>
    <p:sldId id="649" r:id="rId117"/>
    <p:sldId id="650" r:id="rId118"/>
    <p:sldId id="651" r:id="rId119"/>
    <p:sldId id="652" r:id="rId120"/>
    <p:sldId id="741" r:id="rId121"/>
    <p:sldId id="743" r:id="rId122"/>
    <p:sldId id="746" r:id="rId123"/>
    <p:sldId id="747" r:id="rId124"/>
    <p:sldId id="748" r:id="rId125"/>
    <p:sldId id="745" r:id="rId126"/>
    <p:sldId id="750" r:id="rId127"/>
    <p:sldId id="751" r:id="rId128"/>
    <p:sldId id="749" r:id="rId129"/>
    <p:sldId id="661" r:id="rId130"/>
    <p:sldId id="662" r:id="rId131"/>
    <p:sldId id="663" r:id="rId132"/>
    <p:sldId id="664" r:id="rId133"/>
    <p:sldId id="722" r:id="rId134"/>
    <p:sldId id="723" r:id="rId135"/>
    <p:sldId id="724" r:id="rId136"/>
    <p:sldId id="725" r:id="rId137"/>
    <p:sldId id="726" r:id="rId138"/>
    <p:sldId id="727" r:id="rId139"/>
    <p:sldId id="728" r:id="rId140"/>
    <p:sldId id="729" r:id="rId141"/>
    <p:sldId id="730" r:id="rId142"/>
    <p:sldId id="731" r:id="rId143"/>
    <p:sldId id="732" r:id="rId144"/>
    <p:sldId id="733" r:id="rId145"/>
    <p:sldId id="734" r:id="rId146"/>
    <p:sldId id="735" r:id="rId147"/>
    <p:sldId id="736" r:id="rId148"/>
    <p:sldId id="737" r:id="rId149"/>
    <p:sldId id="738" r:id="rId150"/>
    <p:sldId id="739" r:id="rId151"/>
    <p:sldId id="740" r:id="rId152"/>
    <p:sldId id="665" r:id="rId153"/>
    <p:sldId id="666" r:id="rId154"/>
    <p:sldId id="667" r:id="rId155"/>
    <p:sldId id="668" r:id="rId156"/>
    <p:sldId id="669" r:id="rId157"/>
    <p:sldId id="670" r:id="rId158"/>
    <p:sldId id="671" r:id="rId159"/>
    <p:sldId id="672" r:id="rId160"/>
    <p:sldId id="673" r:id="rId161"/>
    <p:sldId id="674" r:id="rId162"/>
    <p:sldId id="698" r:id="rId163"/>
    <p:sldId id="699" r:id="rId164"/>
    <p:sldId id="700" r:id="rId165"/>
    <p:sldId id="706" r:id="rId166"/>
    <p:sldId id="707" r:id="rId167"/>
    <p:sldId id="708" r:id="rId168"/>
    <p:sldId id="709" r:id="rId169"/>
    <p:sldId id="710" r:id="rId170"/>
    <p:sldId id="711" r:id="rId171"/>
    <p:sldId id="712" r:id="rId172"/>
    <p:sldId id="713" r:id="rId173"/>
    <p:sldId id="714" r:id="rId174"/>
    <p:sldId id="715" r:id="rId175"/>
    <p:sldId id="716" r:id="rId176"/>
    <p:sldId id="717" r:id="rId177"/>
    <p:sldId id="718" r:id="rId178"/>
    <p:sldId id="719" r:id="rId179"/>
    <p:sldId id="720" r:id="rId180"/>
    <p:sldId id="552" r:id="rId181"/>
  </p:sldIdLst>
  <p:sldSz cx="24382413" cy="15119350"/>
  <p:notesSz cx="6858000" cy="9144000"/>
  <p:custDataLst>
    <p:tags r:id="rId183"/>
  </p:custData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572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9144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3716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8288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2860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7432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32004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6576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panose="02000503000000020004"/>
      </a:defRPr>
    </a:lvl9pPr>
  </p:defaultTextStyle>
  <p:extLst>
    <p:ext uri="{EFAFB233-063F-42B5-8137-9DF3F51BA10A}">
      <p15:sldGuideLst xmlns:p15="http://schemas.microsoft.com/office/powerpoint/2012/main">
        <p15:guide id="1" pos="7679">
          <p15:clr>
            <a:srgbClr val="A4A3A4"/>
          </p15:clr>
        </p15:guide>
        <p15:guide id="2" pos="1100">
          <p15:clr>
            <a:srgbClr val="A4A3A4"/>
          </p15:clr>
        </p15:guide>
        <p15:guide id="3" orient="horz" pos="866">
          <p15:clr>
            <a:srgbClr val="A4A3A4"/>
          </p15:clr>
        </p15:guide>
        <p15:guide id="4" orient="horz" pos="2418">
          <p15:clr>
            <a:srgbClr val="A4A3A4"/>
          </p15:clr>
        </p15:guide>
        <p15:guide id="5" orient="horz" pos="8294">
          <p15:clr>
            <a:srgbClr val="A4A3A4"/>
          </p15:clr>
        </p15:guide>
        <p15:guide id="6" orient="horz" pos="4560">
          <p15:clr>
            <a:srgbClr val="A4A3A4"/>
          </p15:clr>
        </p15:guide>
        <p15:guide id="7" pos="14232">
          <p15:clr>
            <a:srgbClr val="A4A3A4"/>
          </p15:clr>
        </p15:guide>
        <p15:guide id="8" pos="8474">
          <p15:clr>
            <a:srgbClr val="A4A3A4"/>
          </p15:clr>
        </p15:guide>
        <p15:guide id="9" orient="horz" pos="778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7EF0"/>
    <a:srgbClr val="000000"/>
    <a:srgbClr val="2E7EEE"/>
    <a:srgbClr val="2E7EEF"/>
    <a:srgbClr val="F5F8FF"/>
    <a:srgbClr val="0162F5"/>
    <a:srgbClr val="FFFFFF"/>
    <a:srgbClr val="B4D3FF"/>
    <a:srgbClr val="418A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3447" autoAdjust="0"/>
  </p:normalViewPr>
  <p:slideViewPr>
    <p:cSldViewPr snapToGrid="0">
      <p:cViewPr varScale="1">
        <p:scale>
          <a:sx n="29" d="100"/>
          <a:sy n="29" d="100"/>
        </p:scale>
        <p:origin x="981" y="69"/>
      </p:cViewPr>
      <p:guideLst>
        <p:guide pos="7679"/>
        <p:guide pos="1100"/>
        <p:guide orient="horz" pos="866"/>
        <p:guide orient="horz" pos="2418"/>
        <p:guide orient="horz" pos="8294"/>
        <p:guide orient="horz" pos="4560"/>
        <p:guide pos="14232"/>
        <p:guide pos="8474"/>
        <p:guide orient="horz" pos="7783"/>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notesMaster" Target="notesMasters/notesMaster1.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tags" Target="tags/tag1.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presProps" Target="presProps.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theme" Target="theme/theme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tableStyles" Target="tableStyles.xml"/><Relationship Id="rId1" Type="http://schemas.openxmlformats.org/officeDocument/2006/relationships/slideMaster" Target="slideMasters/slideMaster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9" name="Shape 59"/>
          <p:cNvSpPr>
            <a:spLocks noGrp="1" noRot="1" noChangeAspect="1"/>
          </p:cNvSpPr>
          <p:nvPr>
            <p:ph type="sldImg"/>
          </p:nvPr>
        </p:nvSpPr>
        <p:spPr>
          <a:xfrm>
            <a:off x="664164" y="685800"/>
            <a:ext cx="5529671" cy="3429000"/>
          </a:xfrm>
          <a:prstGeom prst="rect">
            <a:avLst/>
          </a:prstGeom>
        </p:spPr>
        <p:txBody>
          <a:bodyPr/>
          <a:lstStyle/>
          <a:p>
            <a:endParaRPr/>
          </a:p>
        </p:txBody>
      </p:sp>
      <p:sp>
        <p:nvSpPr>
          <p:cNvPr id="60" name="Shape 6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mn-lt"/>
        <a:ea typeface="+mn-ea"/>
        <a:cs typeface="+mn-cs"/>
        <a:sym typeface="Helvetica Neue" panose="02000503000000020004"/>
      </a:defRPr>
    </a:lvl1pPr>
    <a:lvl2pPr indent="228600" defTabSz="457200" latinLnBrk="0">
      <a:lnSpc>
        <a:spcPct val="118000"/>
      </a:lnSpc>
      <a:defRPr sz="2200">
        <a:latin typeface="+mn-lt"/>
        <a:ea typeface="+mn-ea"/>
        <a:cs typeface="+mn-cs"/>
        <a:sym typeface="Helvetica Neue" panose="02000503000000020004"/>
      </a:defRPr>
    </a:lvl2pPr>
    <a:lvl3pPr indent="457200" defTabSz="457200" latinLnBrk="0">
      <a:lnSpc>
        <a:spcPct val="118000"/>
      </a:lnSpc>
      <a:defRPr sz="2200">
        <a:latin typeface="+mn-lt"/>
        <a:ea typeface="+mn-ea"/>
        <a:cs typeface="+mn-cs"/>
        <a:sym typeface="Helvetica Neue" panose="02000503000000020004"/>
      </a:defRPr>
    </a:lvl3pPr>
    <a:lvl4pPr indent="685800" defTabSz="457200" latinLnBrk="0">
      <a:lnSpc>
        <a:spcPct val="118000"/>
      </a:lnSpc>
      <a:defRPr sz="2200">
        <a:latin typeface="+mn-lt"/>
        <a:ea typeface="+mn-ea"/>
        <a:cs typeface="+mn-cs"/>
        <a:sym typeface="Helvetica Neue" panose="02000503000000020004"/>
      </a:defRPr>
    </a:lvl4pPr>
    <a:lvl5pPr indent="914400" defTabSz="457200" latinLnBrk="0">
      <a:lnSpc>
        <a:spcPct val="118000"/>
      </a:lnSpc>
      <a:defRPr sz="2200">
        <a:latin typeface="+mn-lt"/>
        <a:ea typeface="+mn-ea"/>
        <a:cs typeface="+mn-cs"/>
        <a:sym typeface="Helvetica Neue" panose="02000503000000020004"/>
      </a:defRPr>
    </a:lvl5pPr>
    <a:lvl6pPr indent="1143000" defTabSz="457200" latinLnBrk="0">
      <a:lnSpc>
        <a:spcPct val="118000"/>
      </a:lnSpc>
      <a:defRPr sz="2200">
        <a:latin typeface="+mn-lt"/>
        <a:ea typeface="+mn-ea"/>
        <a:cs typeface="+mn-cs"/>
        <a:sym typeface="Helvetica Neue" panose="02000503000000020004"/>
      </a:defRPr>
    </a:lvl6pPr>
    <a:lvl7pPr indent="1371600" defTabSz="457200" latinLnBrk="0">
      <a:lnSpc>
        <a:spcPct val="118000"/>
      </a:lnSpc>
      <a:defRPr sz="2200">
        <a:latin typeface="+mn-lt"/>
        <a:ea typeface="+mn-ea"/>
        <a:cs typeface="+mn-cs"/>
        <a:sym typeface="Helvetica Neue" panose="02000503000000020004"/>
      </a:defRPr>
    </a:lvl7pPr>
    <a:lvl8pPr indent="1600200" defTabSz="457200" latinLnBrk="0">
      <a:lnSpc>
        <a:spcPct val="118000"/>
      </a:lnSpc>
      <a:defRPr sz="2200">
        <a:latin typeface="+mn-lt"/>
        <a:ea typeface="+mn-ea"/>
        <a:cs typeface="+mn-cs"/>
        <a:sym typeface="Helvetica Neue" panose="02000503000000020004"/>
      </a:defRPr>
    </a:lvl8pPr>
    <a:lvl9pPr indent="1828800" defTabSz="457200" latinLnBrk="0">
      <a:lnSpc>
        <a:spcPct val="118000"/>
      </a:lnSpc>
      <a:defRPr sz="2200">
        <a:latin typeface="+mn-lt"/>
        <a:ea typeface="+mn-ea"/>
        <a:cs typeface="+mn-cs"/>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8360804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7971700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1011787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5087006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13334707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2515890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66695003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26801576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5865034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598134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8589680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1966497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2910909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8599223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1913786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59650921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7052109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68325386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11004947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965690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1201954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52007092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19173231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3075819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97491448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7856832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92998024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2126075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50606402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72904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8933276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57364975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0325129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2724652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6834453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19339057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1408164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0037132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1268740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518926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4297227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7340748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8486982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7842975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13309232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5218463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4461100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96454778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5442878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153723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5543903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89602922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52471631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87678915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9401358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5760981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67768924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65042090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0127152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663780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16794013"/>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76062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343003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785621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1681976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524392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562234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30621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862413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9654910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442189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597712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8783832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601933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373273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698894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108732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03948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818972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876074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088948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208740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878431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963516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5129879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2248694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753926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40203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451041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8999249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828981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778227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831804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6603398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88470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9224021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5090589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737151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440425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500852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291424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530132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1664955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7214958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236011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405578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024689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81911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6707699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624317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5321991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2244479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8163267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2319623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28469722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9749324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411973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77546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6212860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51865458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6806120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2251961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63592782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5983464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1607376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32270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66600670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53914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3575" y="685800"/>
            <a:ext cx="553085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9655769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83467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7821997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5060673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93211979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64168556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8459300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60854181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055069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07323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
    <p:bg>
      <p:bgPr>
        <a:solidFill>
          <a:srgbClr val="2E7EEE"/>
        </a:solidFill>
        <a:effectLst/>
      </p:bgPr>
    </p:bg>
    <p:spTree>
      <p:nvGrpSpPr>
        <p:cNvPr id="1" name=""/>
        <p:cNvGrpSpPr/>
        <p:nvPr/>
      </p:nvGrpSpPr>
      <p:grpSpPr>
        <a:xfrm>
          <a:off x="0" y="0"/>
          <a:ext cx="0" cy="0"/>
          <a:chOff x="0" y="0"/>
          <a:chExt cx="0" cy="0"/>
        </a:xfrm>
      </p:grpSpPr>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1676318" y="14014000"/>
            <a:ext cx="5486130" cy="805000"/>
          </a:xfrm>
          <a:prstGeom prst="rect">
            <a:avLst/>
          </a:prstGeom>
        </p:spPr>
        <p:txBody>
          <a:bodyPr/>
          <a:lstStyle/>
          <a:p>
            <a:fld id="{B4BF5B8E-16BB-4A69-9426-2FD4D3BD58AB}" type="datetimeFigureOut">
              <a:rPr lang="zh-CN" altLang="en-US" smtClean="0"/>
              <a:t>2023/1/12</a:t>
            </a:fld>
            <a:endParaRPr lang="zh-CN" altLang="en-US"/>
          </a:p>
        </p:txBody>
      </p:sp>
      <p:sp>
        <p:nvSpPr>
          <p:cNvPr id="5" name="页脚占位符 4"/>
          <p:cNvSpPr>
            <a:spLocks noGrp="1"/>
          </p:cNvSpPr>
          <p:nvPr>
            <p:ph type="ftr" sz="quarter" idx="11"/>
          </p:nvPr>
        </p:nvSpPr>
        <p:spPr>
          <a:xfrm>
            <a:off x="8076803" y="14014000"/>
            <a:ext cx="8229196" cy="805000"/>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17220354" y="14014000"/>
            <a:ext cx="5486130" cy="805000"/>
          </a:xfrm>
          <a:prstGeom prst="rect">
            <a:avLst/>
          </a:prstGeom>
        </p:spPr>
        <p:txBody>
          <a:bodyPr/>
          <a:lstStyle/>
          <a:p>
            <a:fld id="{DDA6249D-E4CE-4FBC-B6D3-E95B13A135BC}"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1676318" y="14014000"/>
            <a:ext cx="5486130" cy="805000"/>
          </a:xfrm>
          <a:prstGeom prst="rect">
            <a:avLst/>
          </a:prstGeom>
        </p:spPr>
        <p:txBody>
          <a:bodyPr/>
          <a:lstStyle/>
          <a:p>
            <a:fld id="{B4BF5B8E-16BB-4A69-9426-2FD4D3BD58AB}" type="datetimeFigureOut">
              <a:rPr lang="zh-CN" altLang="en-US" smtClean="0"/>
              <a:t>2023/1/12</a:t>
            </a:fld>
            <a:endParaRPr lang="zh-CN" altLang="en-US"/>
          </a:p>
        </p:txBody>
      </p:sp>
      <p:sp>
        <p:nvSpPr>
          <p:cNvPr id="3" name="页脚占位符 2"/>
          <p:cNvSpPr>
            <a:spLocks noGrp="1"/>
          </p:cNvSpPr>
          <p:nvPr>
            <p:ph type="ftr" sz="quarter" idx="11"/>
          </p:nvPr>
        </p:nvSpPr>
        <p:spPr>
          <a:xfrm>
            <a:off x="8076803" y="14014000"/>
            <a:ext cx="8229196" cy="805000"/>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17220354" y="14014000"/>
            <a:ext cx="5486130" cy="805000"/>
          </a:xfrm>
          <a:prstGeom prst="rect">
            <a:avLst/>
          </a:prstGeom>
        </p:spPr>
        <p:txBody>
          <a:bodyPr/>
          <a:lstStyle/>
          <a:p>
            <a:fld id="{DDA6249D-E4CE-4FBC-B6D3-E95B13A135BC}"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676318" y="805000"/>
            <a:ext cx="21030167" cy="2922500"/>
          </a:xfrm>
          <a:prstGeom prst="rect">
            <a:avLst/>
          </a:prstGeom>
        </p:spPr>
        <p:txBody>
          <a:bodyPr/>
          <a:lstStyle/>
          <a:p>
            <a:r>
              <a:rPr lang="zh-CN" altLang="en-US"/>
              <a:t>单击此处编辑母版标题样式</a:t>
            </a:r>
          </a:p>
        </p:txBody>
      </p:sp>
      <p:sp>
        <p:nvSpPr>
          <p:cNvPr id="3" name="灯片编号占位符 2"/>
          <p:cNvSpPr>
            <a:spLocks noGrp="1"/>
          </p:cNvSpPr>
          <p:nvPr>
            <p:ph type="sldNum" sz="quarter" idx="10"/>
          </p:nvPr>
        </p:nvSpPr>
        <p:spPr/>
        <p:txBody>
          <a:bodyPr/>
          <a:lstStyle/>
          <a:p>
            <a:fld id="{86CB4B4D-7CA3-9044-876B-883B54F8677D}" type="slidenum">
              <a:rPr lang="en-US" altLang="zh-CN" smtClean="0"/>
              <a:t>‹#›</a:t>
            </a:fld>
            <a:endParaRPr lang="en-US" altLang="zh-CN"/>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3047850" y="2474500"/>
            <a:ext cx="18287101" cy="5264000"/>
          </a:xfrm>
          <a:prstGeom prst="rect">
            <a:avLst/>
          </a:prstGeom>
        </p:spPr>
        <p:txBody>
          <a:bodyPr anchor="b"/>
          <a:lstStyle>
            <a:lvl1pPr algn="ctr">
              <a:defRPr sz="6615"/>
            </a:lvl1pPr>
          </a:lstStyle>
          <a:p>
            <a:r>
              <a:rPr lang="zh-CN" altLang="en-US"/>
              <a:t>单击此处编辑母版标题样式</a:t>
            </a:r>
          </a:p>
        </p:txBody>
      </p:sp>
      <p:sp>
        <p:nvSpPr>
          <p:cNvPr id="3" name="副标题 2"/>
          <p:cNvSpPr>
            <a:spLocks noGrp="1"/>
          </p:cNvSpPr>
          <p:nvPr>
            <p:ph type="subTitle" idx="1"/>
          </p:nvPr>
        </p:nvSpPr>
        <p:spPr>
          <a:xfrm>
            <a:off x="3047850" y="7941500"/>
            <a:ext cx="18287101" cy="3650500"/>
          </a:xfrm>
          <a:prstGeom prst="rect">
            <a:avLst/>
          </a:prstGeom>
        </p:spPr>
        <p:txBody>
          <a:bodyPr/>
          <a:lstStyle>
            <a:lvl1pPr marL="0" indent="0" algn="ctr">
              <a:buNone/>
              <a:defRPr sz="2645"/>
            </a:lvl1pPr>
            <a:lvl2pPr marL="504190" indent="0" algn="ctr">
              <a:buNone/>
              <a:defRPr sz="2205"/>
            </a:lvl2pPr>
            <a:lvl3pPr marL="1007745" indent="0" algn="ctr">
              <a:buNone/>
              <a:defRPr sz="1985"/>
            </a:lvl3pPr>
            <a:lvl4pPr marL="1511935" indent="0" algn="ctr">
              <a:buNone/>
              <a:defRPr sz="1765"/>
            </a:lvl4pPr>
            <a:lvl5pPr marL="2016125" indent="0" algn="ctr">
              <a:buNone/>
              <a:defRPr sz="1765"/>
            </a:lvl5pPr>
            <a:lvl6pPr marL="2520315" indent="0" algn="ctr">
              <a:buNone/>
              <a:defRPr sz="1765"/>
            </a:lvl6pPr>
            <a:lvl7pPr marL="3023870" indent="0" algn="ctr">
              <a:buNone/>
              <a:defRPr sz="1765"/>
            </a:lvl7pPr>
            <a:lvl8pPr marL="3528060" indent="0" algn="ctr">
              <a:buNone/>
              <a:defRPr sz="1765"/>
            </a:lvl8pPr>
            <a:lvl9pPr marL="4032250" indent="0" algn="ctr">
              <a:buNone/>
              <a:defRPr sz="1765"/>
            </a:lvl9pPr>
          </a:lstStyle>
          <a:p>
            <a:r>
              <a:rPr lang="zh-CN" altLang="en-US"/>
              <a:t>单击此处编辑母版副标题样式</a:t>
            </a:r>
          </a:p>
        </p:txBody>
      </p:sp>
      <p:sp>
        <p:nvSpPr>
          <p:cNvPr id="4" name="日期占位符 3"/>
          <p:cNvSpPr>
            <a:spLocks noGrp="1"/>
          </p:cNvSpPr>
          <p:nvPr>
            <p:ph type="dt" sz="half" idx="10"/>
          </p:nvPr>
        </p:nvSpPr>
        <p:spPr>
          <a:xfrm>
            <a:off x="1676318" y="14014000"/>
            <a:ext cx="5486130" cy="805000"/>
          </a:xfrm>
          <a:prstGeom prst="rect">
            <a:avLst/>
          </a:prstGeom>
        </p:spPr>
        <p:txBody>
          <a:bodyPr/>
          <a:lstStyle/>
          <a:p>
            <a:fld id="{927E2F00-D444-4F3F-8F83-C2C2CBA51122}" type="datetimeFigureOut">
              <a:rPr lang="zh-CN" altLang="en-US" smtClean="0"/>
              <a:t>2023/1/12</a:t>
            </a:fld>
            <a:endParaRPr lang="zh-CN" altLang="en-US"/>
          </a:p>
        </p:txBody>
      </p:sp>
      <p:sp>
        <p:nvSpPr>
          <p:cNvPr id="5" name="页脚占位符 4"/>
          <p:cNvSpPr>
            <a:spLocks noGrp="1"/>
          </p:cNvSpPr>
          <p:nvPr>
            <p:ph type="ftr" sz="quarter" idx="11"/>
          </p:nvPr>
        </p:nvSpPr>
        <p:spPr>
          <a:xfrm>
            <a:off x="8076803" y="14014000"/>
            <a:ext cx="8229196" cy="805000"/>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17220354" y="14014000"/>
            <a:ext cx="5486130" cy="805000"/>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676318" y="805000"/>
            <a:ext cx="21030167" cy="29225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1676318" y="4025000"/>
            <a:ext cx="21030167" cy="9593500"/>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1676318" y="14014000"/>
            <a:ext cx="5486130" cy="805000"/>
          </a:xfrm>
          <a:prstGeom prst="rect">
            <a:avLst/>
          </a:prstGeom>
        </p:spPr>
        <p:txBody>
          <a:bodyPr/>
          <a:lstStyle/>
          <a:p>
            <a:fld id="{927E2F00-D444-4F3F-8F83-C2C2CBA51122}" type="datetimeFigureOut">
              <a:rPr lang="zh-CN" altLang="en-US" smtClean="0"/>
              <a:t>2023/1/12</a:t>
            </a:fld>
            <a:endParaRPr lang="zh-CN" altLang="en-US"/>
          </a:p>
        </p:txBody>
      </p:sp>
      <p:sp>
        <p:nvSpPr>
          <p:cNvPr id="5" name="页脚占位符 4"/>
          <p:cNvSpPr>
            <a:spLocks noGrp="1"/>
          </p:cNvSpPr>
          <p:nvPr>
            <p:ph type="ftr" sz="quarter" idx="11"/>
          </p:nvPr>
        </p:nvSpPr>
        <p:spPr>
          <a:xfrm>
            <a:off x="8076803" y="14014000"/>
            <a:ext cx="8229196" cy="805000"/>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17220354" y="14014000"/>
            <a:ext cx="5486130" cy="805000"/>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663618" y="3769500"/>
            <a:ext cx="21030167" cy="6289500"/>
          </a:xfrm>
          <a:prstGeom prst="rect">
            <a:avLst/>
          </a:prstGeom>
        </p:spPr>
        <p:txBody>
          <a:bodyPr anchor="b"/>
          <a:lstStyle>
            <a:lvl1pPr>
              <a:defRPr sz="6615"/>
            </a:lvl1pPr>
          </a:lstStyle>
          <a:p>
            <a:r>
              <a:rPr lang="zh-CN" altLang="en-US"/>
              <a:t>单击此处编辑母版标题样式</a:t>
            </a:r>
          </a:p>
        </p:txBody>
      </p:sp>
      <p:sp>
        <p:nvSpPr>
          <p:cNvPr id="3" name="文本占位符 2"/>
          <p:cNvSpPr>
            <a:spLocks noGrp="1"/>
          </p:cNvSpPr>
          <p:nvPr>
            <p:ph type="body" idx="1"/>
          </p:nvPr>
        </p:nvSpPr>
        <p:spPr>
          <a:xfrm>
            <a:off x="1663618" y="10118500"/>
            <a:ext cx="21030167" cy="3307500"/>
          </a:xfrm>
          <a:prstGeom prst="rect">
            <a:avLst/>
          </a:prstGeom>
        </p:spPr>
        <p:txBody>
          <a:bodyPr/>
          <a:lstStyle>
            <a:lvl1pPr marL="0" indent="0">
              <a:buNone/>
              <a:defRPr sz="2645">
                <a:solidFill>
                  <a:schemeClr val="tx1">
                    <a:tint val="75000"/>
                  </a:schemeClr>
                </a:solidFill>
              </a:defRPr>
            </a:lvl1pPr>
            <a:lvl2pPr marL="504190" indent="0">
              <a:buNone/>
              <a:defRPr sz="2205">
                <a:solidFill>
                  <a:schemeClr val="tx1">
                    <a:tint val="75000"/>
                  </a:schemeClr>
                </a:solidFill>
              </a:defRPr>
            </a:lvl2pPr>
            <a:lvl3pPr marL="1007745" indent="0">
              <a:buNone/>
              <a:defRPr sz="1985">
                <a:solidFill>
                  <a:schemeClr val="tx1">
                    <a:tint val="75000"/>
                  </a:schemeClr>
                </a:solidFill>
              </a:defRPr>
            </a:lvl3pPr>
            <a:lvl4pPr marL="1511935" indent="0">
              <a:buNone/>
              <a:defRPr sz="1765">
                <a:solidFill>
                  <a:schemeClr val="tx1">
                    <a:tint val="75000"/>
                  </a:schemeClr>
                </a:solidFill>
              </a:defRPr>
            </a:lvl4pPr>
            <a:lvl5pPr marL="2016125" indent="0">
              <a:buNone/>
              <a:defRPr sz="1765">
                <a:solidFill>
                  <a:schemeClr val="tx1">
                    <a:tint val="75000"/>
                  </a:schemeClr>
                </a:solidFill>
              </a:defRPr>
            </a:lvl5pPr>
            <a:lvl6pPr marL="2520315" indent="0">
              <a:buNone/>
              <a:defRPr sz="1765">
                <a:solidFill>
                  <a:schemeClr val="tx1">
                    <a:tint val="75000"/>
                  </a:schemeClr>
                </a:solidFill>
              </a:defRPr>
            </a:lvl6pPr>
            <a:lvl7pPr marL="3023870" indent="0">
              <a:buNone/>
              <a:defRPr sz="1765">
                <a:solidFill>
                  <a:schemeClr val="tx1">
                    <a:tint val="75000"/>
                  </a:schemeClr>
                </a:solidFill>
              </a:defRPr>
            </a:lvl7pPr>
            <a:lvl8pPr marL="3528060" indent="0">
              <a:buNone/>
              <a:defRPr sz="1765">
                <a:solidFill>
                  <a:schemeClr val="tx1">
                    <a:tint val="75000"/>
                  </a:schemeClr>
                </a:solidFill>
              </a:defRPr>
            </a:lvl8pPr>
            <a:lvl9pPr marL="4032250" indent="0">
              <a:buNone/>
              <a:defRPr sz="1765">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1676318" y="14014000"/>
            <a:ext cx="5486130" cy="805000"/>
          </a:xfrm>
          <a:prstGeom prst="rect">
            <a:avLst/>
          </a:prstGeom>
        </p:spPr>
        <p:txBody>
          <a:bodyPr/>
          <a:lstStyle/>
          <a:p>
            <a:fld id="{927E2F00-D444-4F3F-8F83-C2C2CBA51122}" type="datetimeFigureOut">
              <a:rPr lang="zh-CN" altLang="en-US" smtClean="0"/>
              <a:t>2023/1/12</a:t>
            </a:fld>
            <a:endParaRPr lang="zh-CN" altLang="en-US"/>
          </a:p>
        </p:txBody>
      </p:sp>
      <p:sp>
        <p:nvSpPr>
          <p:cNvPr id="5" name="页脚占位符 4"/>
          <p:cNvSpPr>
            <a:spLocks noGrp="1"/>
          </p:cNvSpPr>
          <p:nvPr>
            <p:ph type="ftr" sz="quarter" idx="11"/>
          </p:nvPr>
        </p:nvSpPr>
        <p:spPr>
          <a:xfrm>
            <a:off x="8076803" y="14014000"/>
            <a:ext cx="8229196" cy="805000"/>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17220354" y="14014000"/>
            <a:ext cx="5486130" cy="805000"/>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676318" y="805000"/>
            <a:ext cx="21030167" cy="29225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1676318" y="4025000"/>
            <a:ext cx="10438887" cy="9593500"/>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12267597" y="4025000"/>
            <a:ext cx="10438887" cy="9593500"/>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1676318" y="14014000"/>
            <a:ext cx="5486130" cy="805000"/>
          </a:xfrm>
          <a:prstGeom prst="rect">
            <a:avLst/>
          </a:prstGeom>
        </p:spPr>
        <p:txBody>
          <a:bodyPr/>
          <a:lstStyle/>
          <a:p>
            <a:fld id="{927E2F00-D444-4F3F-8F83-C2C2CBA51122}" type="datetimeFigureOut">
              <a:rPr lang="zh-CN" altLang="en-US" smtClean="0"/>
              <a:t>2023/1/12</a:t>
            </a:fld>
            <a:endParaRPr lang="zh-CN" altLang="en-US"/>
          </a:p>
        </p:txBody>
      </p:sp>
      <p:sp>
        <p:nvSpPr>
          <p:cNvPr id="6" name="页脚占位符 5"/>
          <p:cNvSpPr>
            <a:spLocks noGrp="1"/>
          </p:cNvSpPr>
          <p:nvPr>
            <p:ph type="ftr" sz="quarter" idx="11"/>
          </p:nvPr>
        </p:nvSpPr>
        <p:spPr>
          <a:xfrm>
            <a:off x="8076803" y="14014000"/>
            <a:ext cx="8229196" cy="805000"/>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17220354" y="14014000"/>
            <a:ext cx="5486130" cy="805000"/>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679492" y="805000"/>
            <a:ext cx="21030167" cy="2922500"/>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1679492" y="3706500"/>
            <a:ext cx="10315068" cy="1816500"/>
          </a:xfrm>
          <a:prstGeom prst="rect">
            <a:avLst/>
          </a:prstGeom>
        </p:spPr>
        <p:txBody>
          <a:bodyPr anchor="b"/>
          <a:lstStyle>
            <a:lvl1pPr marL="0" indent="0">
              <a:buNone/>
              <a:defRPr sz="2645" b="1"/>
            </a:lvl1pPr>
            <a:lvl2pPr marL="504190" indent="0">
              <a:buNone/>
              <a:defRPr sz="2205" b="1"/>
            </a:lvl2pPr>
            <a:lvl3pPr marL="1007745" indent="0">
              <a:buNone/>
              <a:defRPr sz="1985" b="1"/>
            </a:lvl3pPr>
            <a:lvl4pPr marL="1511935" indent="0">
              <a:buNone/>
              <a:defRPr sz="1765" b="1"/>
            </a:lvl4pPr>
            <a:lvl5pPr marL="2016125" indent="0">
              <a:buNone/>
              <a:defRPr sz="1765" b="1"/>
            </a:lvl5pPr>
            <a:lvl6pPr marL="2520315" indent="0">
              <a:buNone/>
              <a:defRPr sz="1765" b="1"/>
            </a:lvl6pPr>
            <a:lvl7pPr marL="3023870" indent="0">
              <a:buNone/>
              <a:defRPr sz="1765" b="1"/>
            </a:lvl7pPr>
            <a:lvl8pPr marL="3528060" indent="0">
              <a:buNone/>
              <a:defRPr sz="1765" b="1"/>
            </a:lvl8pPr>
            <a:lvl9pPr marL="4032250" indent="0">
              <a:buNone/>
              <a:defRPr sz="1765" b="1"/>
            </a:lvl9pPr>
          </a:lstStyle>
          <a:p>
            <a:pPr lvl="0"/>
            <a:r>
              <a:rPr lang="zh-CN" altLang="en-US"/>
              <a:t>单击此处编辑母版文本样式</a:t>
            </a:r>
          </a:p>
        </p:txBody>
      </p:sp>
      <p:sp>
        <p:nvSpPr>
          <p:cNvPr id="4" name="内容占位符 3"/>
          <p:cNvSpPr>
            <a:spLocks noGrp="1"/>
          </p:cNvSpPr>
          <p:nvPr>
            <p:ph sz="half" idx="2"/>
          </p:nvPr>
        </p:nvSpPr>
        <p:spPr>
          <a:xfrm>
            <a:off x="1679492" y="5523000"/>
            <a:ext cx="10315068" cy="8123500"/>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12343793" y="3706500"/>
            <a:ext cx="10365866" cy="1816500"/>
          </a:xfrm>
          <a:prstGeom prst="rect">
            <a:avLst/>
          </a:prstGeom>
        </p:spPr>
        <p:txBody>
          <a:bodyPr anchor="b"/>
          <a:lstStyle>
            <a:lvl1pPr marL="0" indent="0">
              <a:buNone/>
              <a:defRPr sz="2645" b="1"/>
            </a:lvl1pPr>
            <a:lvl2pPr marL="504190" indent="0">
              <a:buNone/>
              <a:defRPr sz="2205" b="1"/>
            </a:lvl2pPr>
            <a:lvl3pPr marL="1007745" indent="0">
              <a:buNone/>
              <a:defRPr sz="1985" b="1"/>
            </a:lvl3pPr>
            <a:lvl4pPr marL="1511935" indent="0">
              <a:buNone/>
              <a:defRPr sz="1765" b="1"/>
            </a:lvl4pPr>
            <a:lvl5pPr marL="2016125" indent="0">
              <a:buNone/>
              <a:defRPr sz="1765" b="1"/>
            </a:lvl5pPr>
            <a:lvl6pPr marL="2520315" indent="0">
              <a:buNone/>
              <a:defRPr sz="1765" b="1"/>
            </a:lvl6pPr>
            <a:lvl7pPr marL="3023870" indent="0">
              <a:buNone/>
              <a:defRPr sz="1765" b="1"/>
            </a:lvl7pPr>
            <a:lvl8pPr marL="3528060" indent="0">
              <a:buNone/>
              <a:defRPr sz="1765" b="1"/>
            </a:lvl8pPr>
            <a:lvl9pPr marL="4032250" indent="0">
              <a:buNone/>
              <a:defRPr sz="1765" b="1"/>
            </a:lvl9pPr>
          </a:lstStyle>
          <a:p>
            <a:pPr lvl="0"/>
            <a:r>
              <a:rPr lang="zh-CN" altLang="en-US"/>
              <a:t>单击此处编辑母版文本样式</a:t>
            </a:r>
          </a:p>
        </p:txBody>
      </p:sp>
      <p:sp>
        <p:nvSpPr>
          <p:cNvPr id="6" name="内容占位符 5"/>
          <p:cNvSpPr>
            <a:spLocks noGrp="1"/>
          </p:cNvSpPr>
          <p:nvPr>
            <p:ph sz="quarter" idx="4"/>
          </p:nvPr>
        </p:nvSpPr>
        <p:spPr>
          <a:xfrm>
            <a:off x="12343793" y="5523000"/>
            <a:ext cx="10365866" cy="8123500"/>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1676318" y="14014000"/>
            <a:ext cx="5486130" cy="805000"/>
          </a:xfrm>
          <a:prstGeom prst="rect">
            <a:avLst/>
          </a:prstGeom>
        </p:spPr>
        <p:txBody>
          <a:bodyPr/>
          <a:lstStyle/>
          <a:p>
            <a:fld id="{927E2F00-D444-4F3F-8F83-C2C2CBA51122}" type="datetimeFigureOut">
              <a:rPr lang="zh-CN" altLang="en-US" smtClean="0"/>
              <a:t>2023/1/12</a:t>
            </a:fld>
            <a:endParaRPr lang="zh-CN" altLang="en-US"/>
          </a:p>
        </p:txBody>
      </p:sp>
      <p:sp>
        <p:nvSpPr>
          <p:cNvPr id="8" name="页脚占位符 7"/>
          <p:cNvSpPr>
            <a:spLocks noGrp="1"/>
          </p:cNvSpPr>
          <p:nvPr>
            <p:ph type="ftr" sz="quarter" idx="11"/>
          </p:nvPr>
        </p:nvSpPr>
        <p:spPr>
          <a:xfrm>
            <a:off x="8076803" y="14014000"/>
            <a:ext cx="8229196" cy="805000"/>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17220354" y="14014000"/>
            <a:ext cx="5486130" cy="805000"/>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676318" y="805000"/>
            <a:ext cx="21030167" cy="292250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1676318" y="14014000"/>
            <a:ext cx="5486130" cy="805000"/>
          </a:xfrm>
          <a:prstGeom prst="rect">
            <a:avLst/>
          </a:prstGeom>
        </p:spPr>
        <p:txBody>
          <a:bodyPr/>
          <a:lstStyle/>
          <a:p>
            <a:fld id="{927E2F00-D444-4F3F-8F83-C2C2CBA51122}" type="datetimeFigureOut">
              <a:rPr lang="zh-CN" altLang="en-US" smtClean="0"/>
              <a:t>2023/1/12</a:t>
            </a:fld>
            <a:endParaRPr lang="zh-CN" altLang="en-US"/>
          </a:p>
        </p:txBody>
      </p:sp>
      <p:sp>
        <p:nvSpPr>
          <p:cNvPr id="4" name="页脚占位符 3"/>
          <p:cNvSpPr>
            <a:spLocks noGrp="1"/>
          </p:cNvSpPr>
          <p:nvPr>
            <p:ph type="ftr" sz="quarter" idx="11"/>
          </p:nvPr>
        </p:nvSpPr>
        <p:spPr>
          <a:xfrm>
            <a:off x="8076803" y="14014000"/>
            <a:ext cx="8229196" cy="805000"/>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17220354" y="14014000"/>
            <a:ext cx="5486130" cy="805000"/>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1676318" y="14014000"/>
            <a:ext cx="5486130" cy="805000"/>
          </a:xfrm>
          <a:prstGeom prst="rect">
            <a:avLst/>
          </a:prstGeom>
        </p:spPr>
        <p:txBody>
          <a:bodyPr/>
          <a:lstStyle/>
          <a:p>
            <a:fld id="{927E2F00-D444-4F3F-8F83-C2C2CBA51122}" type="datetimeFigureOut">
              <a:rPr lang="zh-CN" altLang="en-US" smtClean="0"/>
              <a:t>2023/1/12</a:t>
            </a:fld>
            <a:endParaRPr lang="zh-CN" altLang="en-US"/>
          </a:p>
        </p:txBody>
      </p:sp>
      <p:sp>
        <p:nvSpPr>
          <p:cNvPr id="3" name="页脚占位符 2"/>
          <p:cNvSpPr>
            <a:spLocks noGrp="1"/>
          </p:cNvSpPr>
          <p:nvPr>
            <p:ph type="ftr" sz="quarter" idx="11"/>
          </p:nvPr>
        </p:nvSpPr>
        <p:spPr>
          <a:xfrm>
            <a:off x="8076803" y="14014000"/>
            <a:ext cx="8229196" cy="805000"/>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17220354" y="14014000"/>
            <a:ext cx="5486130" cy="805000"/>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679492" y="1008000"/>
            <a:ext cx="7864089" cy="3528000"/>
          </a:xfrm>
          <a:prstGeom prst="rect">
            <a:avLst/>
          </a:prstGeom>
        </p:spPr>
        <p:txBody>
          <a:bodyPr anchor="b"/>
          <a:lstStyle>
            <a:lvl1pPr>
              <a:defRPr sz="3530"/>
            </a:lvl1pPr>
          </a:lstStyle>
          <a:p>
            <a:r>
              <a:rPr lang="zh-CN" altLang="en-US"/>
              <a:t>单击此处编辑母版标题样式</a:t>
            </a:r>
          </a:p>
        </p:txBody>
      </p:sp>
      <p:sp>
        <p:nvSpPr>
          <p:cNvPr id="3" name="内容占位符 2"/>
          <p:cNvSpPr>
            <a:spLocks noGrp="1"/>
          </p:cNvSpPr>
          <p:nvPr>
            <p:ph idx="1"/>
          </p:nvPr>
        </p:nvSpPr>
        <p:spPr>
          <a:xfrm>
            <a:off x="10365866" y="2177000"/>
            <a:ext cx="12343793" cy="10745000"/>
          </a:xfrm>
          <a:prstGeom prst="rect">
            <a:avLst/>
          </a:prstGeom>
        </p:spPr>
        <p:txBody>
          <a:bodyPr/>
          <a:lstStyle>
            <a:lvl1pPr>
              <a:defRPr sz="3530"/>
            </a:lvl1pPr>
            <a:lvl2pPr>
              <a:defRPr sz="3085"/>
            </a:lvl2pPr>
            <a:lvl3pPr>
              <a:defRPr sz="2645"/>
            </a:lvl3pPr>
            <a:lvl4pPr>
              <a:defRPr sz="2205"/>
            </a:lvl4pPr>
            <a:lvl5pPr>
              <a:defRPr sz="2205"/>
            </a:lvl5pPr>
            <a:lvl6pPr>
              <a:defRPr sz="2205"/>
            </a:lvl6pPr>
            <a:lvl7pPr>
              <a:defRPr sz="2205"/>
            </a:lvl7pPr>
            <a:lvl8pPr>
              <a:defRPr sz="2205"/>
            </a:lvl8pPr>
            <a:lvl9pPr>
              <a:defRPr sz="220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1679492" y="4536000"/>
            <a:ext cx="7864089" cy="8403500"/>
          </a:xfrm>
          <a:prstGeom prst="rect">
            <a:avLst/>
          </a:prstGeom>
        </p:spPr>
        <p:txBody>
          <a:bodyPr/>
          <a:lstStyle>
            <a:lvl1pPr marL="0" indent="0">
              <a:buNone/>
              <a:defRPr sz="1765"/>
            </a:lvl1pPr>
            <a:lvl2pPr marL="504190" indent="0">
              <a:buNone/>
              <a:defRPr sz="1545"/>
            </a:lvl2pPr>
            <a:lvl3pPr marL="1007745" indent="0">
              <a:buNone/>
              <a:defRPr sz="1325"/>
            </a:lvl3pPr>
            <a:lvl4pPr marL="1511935" indent="0">
              <a:buNone/>
              <a:defRPr sz="1100"/>
            </a:lvl4pPr>
            <a:lvl5pPr marL="2016125" indent="0">
              <a:buNone/>
              <a:defRPr sz="1100"/>
            </a:lvl5pPr>
            <a:lvl6pPr marL="2520315" indent="0">
              <a:buNone/>
              <a:defRPr sz="1100"/>
            </a:lvl6pPr>
            <a:lvl7pPr marL="3023870" indent="0">
              <a:buNone/>
              <a:defRPr sz="1100"/>
            </a:lvl7pPr>
            <a:lvl8pPr marL="3528060" indent="0">
              <a:buNone/>
              <a:defRPr sz="1100"/>
            </a:lvl8pPr>
            <a:lvl9pPr marL="4032250" indent="0">
              <a:buNone/>
              <a:defRPr sz="1100"/>
            </a:lvl9pPr>
          </a:lstStyle>
          <a:p>
            <a:pPr lvl="0"/>
            <a:r>
              <a:rPr lang="zh-CN" altLang="en-US"/>
              <a:t>单击此处编辑母版文本样式</a:t>
            </a:r>
          </a:p>
        </p:txBody>
      </p:sp>
      <p:sp>
        <p:nvSpPr>
          <p:cNvPr id="5" name="日期占位符 4"/>
          <p:cNvSpPr>
            <a:spLocks noGrp="1"/>
          </p:cNvSpPr>
          <p:nvPr>
            <p:ph type="dt" sz="half" idx="10"/>
          </p:nvPr>
        </p:nvSpPr>
        <p:spPr>
          <a:xfrm>
            <a:off x="1676318" y="14014000"/>
            <a:ext cx="5486130" cy="805000"/>
          </a:xfrm>
          <a:prstGeom prst="rect">
            <a:avLst/>
          </a:prstGeom>
        </p:spPr>
        <p:txBody>
          <a:bodyPr/>
          <a:lstStyle/>
          <a:p>
            <a:fld id="{927E2F00-D444-4F3F-8F83-C2C2CBA51122}" type="datetimeFigureOut">
              <a:rPr lang="zh-CN" altLang="en-US" smtClean="0"/>
              <a:t>2023/1/12</a:t>
            </a:fld>
            <a:endParaRPr lang="zh-CN" altLang="en-US"/>
          </a:p>
        </p:txBody>
      </p:sp>
      <p:sp>
        <p:nvSpPr>
          <p:cNvPr id="6" name="页脚占位符 5"/>
          <p:cNvSpPr>
            <a:spLocks noGrp="1"/>
          </p:cNvSpPr>
          <p:nvPr>
            <p:ph type="ftr" sz="quarter" idx="11"/>
          </p:nvPr>
        </p:nvSpPr>
        <p:spPr>
          <a:xfrm>
            <a:off x="8076803" y="14014000"/>
            <a:ext cx="8229196" cy="805000"/>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17220354" y="14014000"/>
            <a:ext cx="5486130" cy="805000"/>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679492" y="1008000"/>
            <a:ext cx="7864089" cy="3528000"/>
          </a:xfrm>
          <a:prstGeom prst="rect">
            <a:avLst/>
          </a:prstGeom>
        </p:spPr>
        <p:txBody>
          <a:bodyPr anchor="b"/>
          <a:lstStyle>
            <a:lvl1pPr>
              <a:defRPr sz="3530"/>
            </a:lvl1pPr>
          </a:lstStyle>
          <a:p>
            <a:r>
              <a:rPr lang="zh-CN" altLang="en-US"/>
              <a:t>单击此处编辑母版标题样式</a:t>
            </a:r>
          </a:p>
        </p:txBody>
      </p:sp>
      <p:sp>
        <p:nvSpPr>
          <p:cNvPr id="3" name="图片占位符 2"/>
          <p:cNvSpPr>
            <a:spLocks noGrp="1"/>
          </p:cNvSpPr>
          <p:nvPr>
            <p:ph type="pic" idx="1"/>
          </p:nvPr>
        </p:nvSpPr>
        <p:spPr>
          <a:xfrm>
            <a:off x="10365866" y="2177000"/>
            <a:ext cx="12343793" cy="10745000"/>
          </a:xfrm>
          <a:prstGeom prst="rect">
            <a:avLst/>
          </a:prstGeom>
        </p:spPr>
        <p:txBody>
          <a:bodyPr/>
          <a:lstStyle>
            <a:lvl1pPr marL="0" indent="0">
              <a:buNone/>
              <a:defRPr sz="3530"/>
            </a:lvl1pPr>
            <a:lvl2pPr marL="504190" indent="0">
              <a:buNone/>
              <a:defRPr sz="3085"/>
            </a:lvl2pPr>
            <a:lvl3pPr marL="1007745" indent="0">
              <a:buNone/>
              <a:defRPr sz="2645"/>
            </a:lvl3pPr>
            <a:lvl4pPr marL="1511935" indent="0">
              <a:buNone/>
              <a:defRPr sz="2205"/>
            </a:lvl4pPr>
            <a:lvl5pPr marL="2016125" indent="0">
              <a:buNone/>
              <a:defRPr sz="2205"/>
            </a:lvl5pPr>
            <a:lvl6pPr marL="2520315" indent="0">
              <a:buNone/>
              <a:defRPr sz="2205"/>
            </a:lvl6pPr>
            <a:lvl7pPr marL="3023870" indent="0">
              <a:buNone/>
              <a:defRPr sz="2205"/>
            </a:lvl7pPr>
            <a:lvl8pPr marL="3528060" indent="0">
              <a:buNone/>
              <a:defRPr sz="2205"/>
            </a:lvl8pPr>
            <a:lvl9pPr marL="4032250" indent="0">
              <a:buNone/>
              <a:defRPr sz="2205"/>
            </a:lvl9pPr>
          </a:lstStyle>
          <a:p>
            <a:endParaRPr lang="zh-CN" altLang="en-US"/>
          </a:p>
        </p:txBody>
      </p:sp>
      <p:sp>
        <p:nvSpPr>
          <p:cNvPr id="4" name="文本占位符 3"/>
          <p:cNvSpPr>
            <a:spLocks noGrp="1"/>
          </p:cNvSpPr>
          <p:nvPr>
            <p:ph type="body" sz="half" idx="2"/>
          </p:nvPr>
        </p:nvSpPr>
        <p:spPr>
          <a:xfrm>
            <a:off x="1679492" y="4536000"/>
            <a:ext cx="7864089" cy="8403500"/>
          </a:xfrm>
          <a:prstGeom prst="rect">
            <a:avLst/>
          </a:prstGeom>
        </p:spPr>
        <p:txBody>
          <a:bodyPr/>
          <a:lstStyle>
            <a:lvl1pPr marL="0" indent="0">
              <a:buNone/>
              <a:defRPr sz="1765"/>
            </a:lvl1pPr>
            <a:lvl2pPr marL="504190" indent="0">
              <a:buNone/>
              <a:defRPr sz="1545"/>
            </a:lvl2pPr>
            <a:lvl3pPr marL="1007745" indent="0">
              <a:buNone/>
              <a:defRPr sz="1325"/>
            </a:lvl3pPr>
            <a:lvl4pPr marL="1511935" indent="0">
              <a:buNone/>
              <a:defRPr sz="1100"/>
            </a:lvl4pPr>
            <a:lvl5pPr marL="2016125" indent="0">
              <a:buNone/>
              <a:defRPr sz="1100"/>
            </a:lvl5pPr>
            <a:lvl6pPr marL="2520315" indent="0">
              <a:buNone/>
              <a:defRPr sz="1100"/>
            </a:lvl6pPr>
            <a:lvl7pPr marL="3023870" indent="0">
              <a:buNone/>
              <a:defRPr sz="1100"/>
            </a:lvl7pPr>
            <a:lvl8pPr marL="3528060" indent="0">
              <a:buNone/>
              <a:defRPr sz="1100"/>
            </a:lvl8pPr>
            <a:lvl9pPr marL="4032250" indent="0">
              <a:buNone/>
              <a:defRPr sz="1100"/>
            </a:lvl9pPr>
          </a:lstStyle>
          <a:p>
            <a:pPr lvl="0"/>
            <a:r>
              <a:rPr lang="zh-CN" altLang="en-US"/>
              <a:t>单击此处编辑母版文本样式</a:t>
            </a:r>
          </a:p>
        </p:txBody>
      </p:sp>
      <p:sp>
        <p:nvSpPr>
          <p:cNvPr id="5" name="日期占位符 4"/>
          <p:cNvSpPr>
            <a:spLocks noGrp="1"/>
          </p:cNvSpPr>
          <p:nvPr>
            <p:ph type="dt" sz="half" idx="10"/>
          </p:nvPr>
        </p:nvSpPr>
        <p:spPr>
          <a:xfrm>
            <a:off x="1676318" y="14014000"/>
            <a:ext cx="5486130" cy="805000"/>
          </a:xfrm>
          <a:prstGeom prst="rect">
            <a:avLst/>
          </a:prstGeom>
        </p:spPr>
        <p:txBody>
          <a:bodyPr/>
          <a:lstStyle/>
          <a:p>
            <a:fld id="{927E2F00-D444-4F3F-8F83-C2C2CBA51122}" type="datetimeFigureOut">
              <a:rPr lang="zh-CN" altLang="en-US" smtClean="0"/>
              <a:t>2023/1/12</a:t>
            </a:fld>
            <a:endParaRPr lang="zh-CN" altLang="en-US"/>
          </a:p>
        </p:txBody>
      </p:sp>
      <p:sp>
        <p:nvSpPr>
          <p:cNvPr id="6" name="页脚占位符 5"/>
          <p:cNvSpPr>
            <a:spLocks noGrp="1"/>
          </p:cNvSpPr>
          <p:nvPr>
            <p:ph type="ftr" sz="quarter" idx="11"/>
          </p:nvPr>
        </p:nvSpPr>
        <p:spPr>
          <a:xfrm>
            <a:off x="8076803" y="14014000"/>
            <a:ext cx="8229196" cy="805000"/>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17220354" y="14014000"/>
            <a:ext cx="5486130" cy="805000"/>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1676318" y="805000"/>
            <a:ext cx="21030167" cy="29225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1676318" y="4025000"/>
            <a:ext cx="21030167" cy="959350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1676318" y="14014000"/>
            <a:ext cx="5486130" cy="805000"/>
          </a:xfrm>
          <a:prstGeom prst="rect">
            <a:avLst/>
          </a:prstGeom>
        </p:spPr>
        <p:txBody>
          <a:bodyPr/>
          <a:lstStyle/>
          <a:p>
            <a:fld id="{927E2F00-D444-4F3F-8F83-C2C2CBA51122}" type="datetimeFigureOut">
              <a:rPr lang="zh-CN" altLang="en-US" smtClean="0"/>
              <a:t>2023/1/12</a:t>
            </a:fld>
            <a:endParaRPr lang="zh-CN" altLang="en-US"/>
          </a:p>
        </p:txBody>
      </p:sp>
      <p:sp>
        <p:nvSpPr>
          <p:cNvPr id="5" name="页脚占位符 4"/>
          <p:cNvSpPr>
            <a:spLocks noGrp="1"/>
          </p:cNvSpPr>
          <p:nvPr>
            <p:ph type="ftr" sz="quarter" idx="11"/>
          </p:nvPr>
        </p:nvSpPr>
        <p:spPr>
          <a:xfrm>
            <a:off x="8076803" y="14014000"/>
            <a:ext cx="8229196" cy="805000"/>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17220354" y="14014000"/>
            <a:ext cx="5486130" cy="805000"/>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节">
    <p:bg>
      <p:bgPr>
        <a:solidFill>
          <a:srgbClr val="2E7EEE"/>
        </a:solidFill>
        <a:effectLst/>
      </p:bgPr>
    </p:bg>
    <p:spTree>
      <p:nvGrpSpPr>
        <p:cNvPr id="1" name=""/>
        <p:cNvGrpSpPr/>
        <p:nvPr/>
      </p:nvGrpSpPr>
      <p:grpSpPr>
        <a:xfrm>
          <a:off x="0" y="0"/>
          <a:ext cx="0" cy="0"/>
          <a:chOff x="0" y="0"/>
          <a:chExt cx="0" cy="0"/>
        </a:xfrm>
      </p:grpSpPr>
      <p:sp>
        <p:nvSpPr>
          <p:cNvPr id="21" name="章节标题"/>
          <p:cNvSpPr txBox="1">
            <a:spLocks noGrp="1"/>
          </p:cNvSpPr>
          <p:nvPr>
            <p:ph type="title" hasCustomPrompt="1"/>
          </p:nvPr>
        </p:nvSpPr>
        <p:spPr>
          <a:xfrm>
            <a:off x="1206437" y="4998000"/>
            <a:ext cx="21969924" cy="5124000"/>
          </a:xfrm>
          <a:prstGeom prst="rect">
            <a:avLst/>
          </a:prstGeom>
        </p:spPr>
        <p:txBody>
          <a:bodyPr anchor="ctr"/>
          <a:lstStyle>
            <a:lvl1pPr>
              <a:defRPr sz="12785" b="0" spc="-232">
                <a:solidFill>
                  <a:srgbClr val="FFFFFF"/>
                </a:solidFill>
                <a:latin typeface="Noto Sans SC Regular"/>
                <a:ea typeface="Noto Sans SC Regular"/>
                <a:cs typeface="Noto Sans SC Regular"/>
                <a:sym typeface="Noto Sans SC Regular"/>
              </a:defRPr>
            </a:lvl1pPr>
          </a:lstStyle>
          <a:p>
            <a:r>
              <a:t>章节标题</a:t>
            </a:r>
          </a:p>
        </p:txBody>
      </p:sp>
      <p:sp>
        <p:nvSpPr>
          <p:cNvPr id="22" name="幻灯片编号"/>
          <p:cNvSpPr txBox="1">
            <a:spLocks noGrp="1"/>
          </p:cNvSpPr>
          <p:nvPr>
            <p:ph type="sldNum" sz="quarter" idx="2"/>
          </p:nvPr>
        </p:nvSpPr>
        <p:spPr>
          <a:xfrm>
            <a:off x="12000909" y="14424666"/>
            <a:ext cx="368487" cy="412945"/>
          </a:xfrm>
          <a:prstGeom prst="rect">
            <a:avLst/>
          </a:prstGeom>
        </p:spPr>
        <p:txBody>
          <a:bodyPr/>
          <a:lstStyle>
            <a:lvl1pPr>
              <a:defRPr>
                <a:solidFill>
                  <a:srgbClr val="FFFFFF"/>
                </a:solidFill>
              </a:defRPr>
            </a:lvl1pPr>
          </a:lstStyle>
          <a:p>
            <a:fld id="{86CB4B4D-7CA3-9044-876B-883B54F8677D}" type="slidenum">
              <a:rPr/>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7448943" y="805000"/>
            <a:ext cx="5257542" cy="12813500"/>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676318" y="805000"/>
            <a:ext cx="15620232" cy="1281350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1676318" y="14014000"/>
            <a:ext cx="5486130" cy="805000"/>
          </a:xfrm>
          <a:prstGeom prst="rect">
            <a:avLst/>
          </a:prstGeom>
        </p:spPr>
        <p:txBody>
          <a:bodyPr/>
          <a:lstStyle/>
          <a:p>
            <a:fld id="{927E2F00-D444-4F3F-8F83-C2C2CBA51122}" type="datetimeFigureOut">
              <a:rPr lang="zh-CN" altLang="en-US" smtClean="0"/>
              <a:t>2023/1/12</a:t>
            </a:fld>
            <a:endParaRPr lang="zh-CN" altLang="en-US"/>
          </a:p>
        </p:txBody>
      </p:sp>
      <p:sp>
        <p:nvSpPr>
          <p:cNvPr id="5" name="页脚占位符 4"/>
          <p:cNvSpPr>
            <a:spLocks noGrp="1"/>
          </p:cNvSpPr>
          <p:nvPr>
            <p:ph type="ftr" sz="quarter" idx="11"/>
          </p:nvPr>
        </p:nvSpPr>
        <p:spPr>
          <a:xfrm>
            <a:off x="8076803" y="14014000"/>
            <a:ext cx="8229196" cy="805000"/>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17220354" y="14014000"/>
            <a:ext cx="5486130" cy="805000"/>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3047850" y="2474501"/>
            <a:ext cx="18287101" cy="5264000"/>
          </a:xfrm>
          <a:prstGeom prst="rect">
            <a:avLst/>
          </a:prstGeom>
        </p:spPr>
        <p:txBody>
          <a:bodyPr anchor="b"/>
          <a:lstStyle>
            <a:lvl1pPr algn="ctr">
              <a:defRPr sz="13230"/>
            </a:lvl1pPr>
          </a:lstStyle>
          <a:p>
            <a:r>
              <a:rPr lang="zh-CN" altLang="en-US"/>
              <a:t>单击此处编辑母版标题样式</a:t>
            </a:r>
          </a:p>
        </p:txBody>
      </p:sp>
      <p:sp>
        <p:nvSpPr>
          <p:cNvPr id="3" name="副标题 2"/>
          <p:cNvSpPr>
            <a:spLocks noGrp="1"/>
          </p:cNvSpPr>
          <p:nvPr>
            <p:ph type="subTitle" idx="1"/>
          </p:nvPr>
        </p:nvSpPr>
        <p:spPr>
          <a:xfrm>
            <a:off x="3047850" y="7941501"/>
            <a:ext cx="18287101" cy="3650499"/>
          </a:xfrm>
          <a:prstGeom prst="rect">
            <a:avLst/>
          </a:prstGeom>
        </p:spPr>
        <p:txBody>
          <a:bodyPr/>
          <a:lstStyle>
            <a:lvl1pPr marL="0" indent="0" algn="ctr">
              <a:buNone/>
              <a:defRPr sz="5290"/>
            </a:lvl1pPr>
            <a:lvl2pPr marL="1007745" indent="0" algn="ctr">
              <a:buNone/>
              <a:defRPr sz="4410"/>
            </a:lvl2pPr>
            <a:lvl3pPr marL="2016125" indent="0" algn="ctr">
              <a:buNone/>
              <a:defRPr sz="3970"/>
            </a:lvl3pPr>
            <a:lvl4pPr marL="3023870" indent="0" algn="ctr">
              <a:buNone/>
              <a:defRPr sz="3530"/>
            </a:lvl4pPr>
            <a:lvl5pPr marL="4032250" indent="0" algn="ctr">
              <a:buNone/>
              <a:defRPr sz="3530"/>
            </a:lvl5pPr>
            <a:lvl6pPr marL="5039995" indent="0" algn="ctr">
              <a:buNone/>
              <a:defRPr sz="3530"/>
            </a:lvl6pPr>
            <a:lvl7pPr marL="6047740" indent="0" algn="ctr">
              <a:buNone/>
              <a:defRPr sz="3530"/>
            </a:lvl7pPr>
            <a:lvl8pPr marL="7056120" indent="0" algn="ctr">
              <a:buNone/>
              <a:defRPr sz="3530"/>
            </a:lvl8pPr>
            <a:lvl9pPr marL="8063865" indent="0" algn="ctr">
              <a:buNone/>
              <a:defRPr sz="3530"/>
            </a:lvl9pPr>
          </a:lstStyle>
          <a:p>
            <a:r>
              <a:rPr lang="zh-CN" altLang="en-US"/>
              <a:t>单击此处编辑母版副标题样式</a:t>
            </a:r>
          </a:p>
        </p:txBody>
      </p:sp>
      <p:sp>
        <p:nvSpPr>
          <p:cNvPr id="4" name="日期占位符 3"/>
          <p:cNvSpPr>
            <a:spLocks noGrp="1"/>
          </p:cNvSpPr>
          <p:nvPr>
            <p:ph type="dt" sz="half" idx="10"/>
          </p:nvPr>
        </p:nvSpPr>
        <p:spPr>
          <a:xfrm>
            <a:off x="1676318" y="14014000"/>
            <a:ext cx="5486130" cy="805000"/>
          </a:xfrm>
          <a:prstGeom prst="rect">
            <a:avLst/>
          </a:prstGeom>
        </p:spPr>
        <p:txBody>
          <a:bodyPr/>
          <a:lstStyle/>
          <a:p>
            <a:fld id="{B4BF5B8E-16BB-4A69-9426-2FD4D3BD58AB}" type="datetimeFigureOut">
              <a:rPr lang="zh-CN" altLang="en-US" smtClean="0"/>
              <a:t>2023/1/12</a:t>
            </a:fld>
            <a:endParaRPr lang="zh-CN" altLang="en-US"/>
          </a:p>
        </p:txBody>
      </p:sp>
      <p:sp>
        <p:nvSpPr>
          <p:cNvPr id="5" name="页脚占位符 4"/>
          <p:cNvSpPr>
            <a:spLocks noGrp="1"/>
          </p:cNvSpPr>
          <p:nvPr>
            <p:ph type="ftr" sz="quarter" idx="11"/>
          </p:nvPr>
        </p:nvSpPr>
        <p:spPr>
          <a:xfrm>
            <a:off x="8076803" y="14014000"/>
            <a:ext cx="8229196" cy="805000"/>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17220354" y="14014000"/>
            <a:ext cx="5486130" cy="805000"/>
          </a:xfrm>
          <a:prstGeom prst="rect">
            <a:avLst/>
          </a:prstGeom>
        </p:spPr>
        <p:txBody>
          <a:bodyPr/>
          <a:lstStyle/>
          <a:p>
            <a:fld id="{DDA6249D-E4CE-4FBC-B6D3-E95B13A135BC}"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676318" y="805000"/>
            <a:ext cx="21030167" cy="2922501"/>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1676318" y="4025000"/>
            <a:ext cx="21030167" cy="9593501"/>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1676318" y="14014000"/>
            <a:ext cx="5486130" cy="805000"/>
          </a:xfrm>
          <a:prstGeom prst="rect">
            <a:avLst/>
          </a:prstGeom>
        </p:spPr>
        <p:txBody>
          <a:bodyPr/>
          <a:lstStyle/>
          <a:p>
            <a:fld id="{B4BF5B8E-16BB-4A69-9426-2FD4D3BD58AB}" type="datetimeFigureOut">
              <a:rPr lang="zh-CN" altLang="en-US" smtClean="0"/>
              <a:t>2023/1/12</a:t>
            </a:fld>
            <a:endParaRPr lang="zh-CN" altLang="en-US"/>
          </a:p>
        </p:txBody>
      </p:sp>
      <p:sp>
        <p:nvSpPr>
          <p:cNvPr id="5" name="页脚占位符 4"/>
          <p:cNvSpPr>
            <a:spLocks noGrp="1"/>
          </p:cNvSpPr>
          <p:nvPr>
            <p:ph type="ftr" sz="quarter" idx="11"/>
          </p:nvPr>
        </p:nvSpPr>
        <p:spPr>
          <a:xfrm>
            <a:off x="8076803" y="14014000"/>
            <a:ext cx="8229196" cy="805000"/>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17220354" y="14014000"/>
            <a:ext cx="5486130" cy="805000"/>
          </a:xfrm>
          <a:prstGeom prst="rect">
            <a:avLst/>
          </a:prstGeom>
        </p:spPr>
        <p:txBody>
          <a:bodyPr/>
          <a:lstStyle/>
          <a:p>
            <a:fld id="{DDA6249D-E4CE-4FBC-B6D3-E95B13A135BC}"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663618" y="3769501"/>
            <a:ext cx="21030167" cy="6289499"/>
          </a:xfrm>
          <a:prstGeom prst="rect">
            <a:avLst/>
          </a:prstGeom>
        </p:spPr>
        <p:txBody>
          <a:bodyPr anchor="b"/>
          <a:lstStyle>
            <a:lvl1pPr>
              <a:defRPr sz="13230"/>
            </a:lvl1pPr>
          </a:lstStyle>
          <a:p>
            <a:r>
              <a:rPr lang="zh-CN" altLang="en-US"/>
              <a:t>单击此处编辑母版标题样式</a:t>
            </a:r>
          </a:p>
        </p:txBody>
      </p:sp>
      <p:sp>
        <p:nvSpPr>
          <p:cNvPr id="3" name="文本占位符 2"/>
          <p:cNvSpPr>
            <a:spLocks noGrp="1"/>
          </p:cNvSpPr>
          <p:nvPr>
            <p:ph type="body" idx="1"/>
          </p:nvPr>
        </p:nvSpPr>
        <p:spPr>
          <a:xfrm>
            <a:off x="1663618" y="10118501"/>
            <a:ext cx="21030167" cy="3307499"/>
          </a:xfrm>
          <a:prstGeom prst="rect">
            <a:avLst/>
          </a:prstGeom>
        </p:spPr>
        <p:txBody>
          <a:bodyPr/>
          <a:lstStyle>
            <a:lvl1pPr marL="0" indent="0">
              <a:buNone/>
              <a:defRPr sz="5290">
                <a:solidFill>
                  <a:schemeClr val="tx1">
                    <a:tint val="75000"/>
                  </a:schemeClr>
                </a:solidFill>
              </a:defRPr>
            </a:lvl1pPr>
            <a:lvl2pPr marL="1007745" indent="0">
              <a:buNone/>
              <a:defRPr sz="4410">
                <a:solidFill>
                  <a:schemeClr val="tx1">
                    <a:tint val="75000"/>
                  </a:schemeClr>
                </a:solidFill>
              </a:defRPr>
            </a:lvl2pPr>
            <a:lvl3pPr marL="2016125" indent="0">
              <a:buNone/>
              <a:defRPr sz="3970">
                <a:solidFill>
                  <a:schemeClr val="tx1">
                    <a:tint val="75000"/>
                  </a:schemeClr>
                </a:solidFill>
              </a:defRPr>
            </a:lvl3pPr>
            <a:lvl4pPr marL="3023870" indent="0">
              <a:buNone/>
              <a:defRPr sz="3530">
                <a:solidFill>
                  <a:schemeClr val="tx1">
                    <a:tint val="75000"/>
                  </a:schemeClr>
                </a:solidFill>
              </a:defRPr>
            </a:lvl4pPr>
            <a:lvl5pPr marL="4032250" indent="0">
              <a:buNone/>
              <a:defRPr sz="3530">
                <a:solidFill>
                  <a:schemeClr val="tx1">
                    <a:tint val="75000"/>
                  </a:schemeClr>
                </a:solidFill>
              </a:defRPr>
            </a:lvl5pPr>
            <a:lvl6pPr marL="5039995" indent="0">
              <a:buNone/>
              <a:defRPr sz="3530">
                <a:solidFill>
                  <a:schemeClr val="tx1">
                    <a:tint val="75000"/>
                  </a:schemeClr>
                </a:solidFill>
              </a:defRPr>
            </a:lvl6pPr>
            <a:lvl7pPr marL="6047740" indent="0">
              <a:buNone/>
              <a:defRPr sz="3530">
                <a:solidFill>
                  <a:schemeClr val="tx1">
                    <a:tint val="75000"/>
                  </a:schemeClr>
                </a:solidFill>
              </a:defRPr>
            </a:lvl7pPr>
            <a:lvl8pPr marL="7056120" indent="0">
              <a:buNone/>
              <a:defRPr sz="3530">
                <a:solidFill>
                  <a:schemeClr val="tx1">
                    <a:tint val="75000"/>
                  </a:schemeClr>
                </a:solidFill>
              </a:defRPr>
            </a:lvl8pPr>
            <a:lvl9pPr marL="8063865" indent="0">
              <a:buNone/>
              <a:defRPr sz="353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1676318" y="14014000"/>
            <a:ext cx="5486130" cy="805000"/>
          </a:xfrm>
          <a:prstGeom prst="rect">
            <a:avLst/>
          </a:prstGeom>
        </p:spPr>
        <p:txBody>
          <a:bodyPr/>
          <a:lstStyle/>
          <a:p>
            <a:fld id="{B4BF5B8E-16BB-4A69-9426-2FD4D3BD58AB}" type="datetimeFigureOut">
              <a:rPr lang="zh-CN" altLang="en-US" smtClean="0"/>
              <a:t>2023/1/12</a:t>
            </a:fld>
            <a:endParaRPr lang="zh-CN" altLang="en-US"/>
          </a:p>
        </p:txBody>
      </p:sp>
      <p:sp>
        <p:nvSpPr>
          <p:cNvPr id="5" name="页脚占位符 4"/>
          <p:cNvSpPr>
            <a:spLocks noGrp="1"/>
          </p:cNvSpPr>
          <p:nvPr>
            <p:ph type="ftr" sz="quarter" idx="11"/>
          </p:nvPr>
        </p:nvSpPr>
        <p:spPr>
          <a:xfrm>
            <a:off x="8076803" y="14014000"/>
            <a:ext cx="8229196" cy="805000"/>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17220354" y="14014000"/>
            <a:ext cx="5486130" cy="805000"/>
          </a:xfrm>
          <a:prstGeom prst="rect">
            <a:avLst/>
          </a:prstGeom>
        </p:spPr>
        <p:txBody>
          <a:bodyPr/>
          <a:lstStyle/>
          <a:p>
            <a:fld id="{DDA6249D-E4CE-4FBC-B6D3-E95B13A135BC}"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676318" y="805000"/>
            <a:ext cx="21030167" cy="2922501"/>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1676318" y="4025000"/>
            <a:ext cx="10362691" cy="9593501"/>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12343793" y="4025000"/>
            <a:ext cx="10362691" cy="9593501"/>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1676318" y="14014000"/>
            <a:ext cx="5486130" cy="805000"/>
          </a:xfrm>
          <a:prstGeom prst="rect">
            <a:avLst/>
          </a:prstGeom>
        </p:spPr>
        <p:txBody>
          <a:bodyPr/>
          <a:lstStyle/>
          <a:p>
            <a:fld id="{B4BF5B8E-16BB-4A69-9426-2FD4D3BD58AB}" type="datetimeFigureOut">
              <a:rPr lang="zh-CN" altLang="en-US" smtClean="0"/>
              <a:t>2023/1/12</a:t>
            </a:fld>
            <a:endParaRPr lang="zh-CN" altLang="en-US"/>
          </a:p>
        </p:txBody>
      </p:sp>
      <p:sp>
        <p:nvSpPr>
          <p:cNvPr id="6" name="页脚占位符 5"/>
          <p:cNvSpPr>
            <a:spLocks noGrp="1"/>
          </p:cNvSpPr>
          <p:nvPr>
            <p:ph type="ftr" sz="quarter" idx="11"/>
          </p:nvPr>
        </p:nvSpPr>
        <p:spPr>
          <a:xfrm>
            <a:off x="8076803" y="14014000"/>
            <a:ext cx="8229196" cy="805000"/>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17220354" y="14014000"/>
            <a:ext cx="5486130" cy="805000"/>
          </a:xfrm>
          <a:prstGeom prst="rect">
            <a:avLst/>
          </a:prstGeom>
        </p:spPr>
        <p:txBody>
          <a:bodyPr/>
          <a:lstStyle/>
          <a:p>
            <a:fld id="{DDA6249D-E4CE-4FBC-B6D3-E95B13A135BC}"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679493" y="805000"/>
            <a:ext cx="21030167" cy="2922501"/>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1679493" y="3706501"/>
            <a:ext cx="10315067" cy="1816499"/>
          </a:xfrm>
          <a:prstGeom prst="rect">
            <a:avLst/>
          </a:prstGeom>
        </p:spPr>
        <p:txBody>
          <a:bodyPr anchor="b"/>
          <a:lstStyle>
            <a:lvl1pPr marL="0" indent="0">
              <a:buNone/>
              <a:defRPr sz="5290" b="1"/>
            </a:lvl1pPr>
            <a:lvl2pPr marL="1007745" indent="0">
              <a:buNone/>
              <a:defRPr sz="4410" b="1"/>
            </a:lvl2pPr>
            <a:lvl3pPr marL="2016125" indent="0">
              <a:buNone/>
              <a:defRPr sz="3970" b="1"/>
            </a:lvl3pPr>
            <a:lvl4pPr marL="3023870" indent="0">
              <a:buNone/>
              <a:defRPr sz="3530" b="1"/>
            </a:lvl4pPr>
            <a:lvl5pPr marL="4032250" indent="0">
              <a:buNone/>
              <a:defRPr sz="3530" b="1"/>
            </a:lvl5pPr>
            <a:lvl6pPr marL="5039995" indent="0">
              <a:buNone/>
              <a:defRPr sz="3530" b="1"/>
            </a:lvl6pPr>
            <a:lvl7pPr marL="6047740" indent="0">
              <a:buNone/>
              <a:defRPr sz="3530" b="1"/>
            </a:lvl7pPr>
            <a:lvl8pPr marL="7056120" indent="0">
              <a:buNone/>
              <a:defRPr sz="3530" b="1"/>
            </a:lvl8pPr>
            <a:lvl9pPr marL="8063865" indent="0">
              <a:buNone/>
              <a:defRPr sz="3530" b="1"/>
            </a:lvl9pPr>
          </a:lstStyle>
          <a:p>
            <a:pPr lvl="0"/>
            <a:r>
              <a:rPr lang="zh-CN" altLang="en-US"/>
              <a:t>单击此处编辑母版文本样式</a:t>
            </a:r>
          </a:p>
        </p:txBody>
      </p:sp>
      <p:sp>
        <p:nvSpPr>
          <p:cNvPr id="4" name="内容占位符 3"/>
          <p:cNvSpPr>
            <a:spLocks noGrp="1"/>
          </p:cNvSpPr>
          <p:nvPr>
            <p:ph sz="half" idx="2"/>
          </p:nvPr>
        </p:nvSpPr>
        <p:spPr>
          <a:xfrm>
            <a:off x="1679493" y="5523000"/>
            <a:ext cx="10315067" cy="8123501"/>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12343793" y="3706501"/>
            <a:ext cx="10365867" cy="1816499"/>
          </a:xfrm>
          <a:prstGeom prst="rect">
            <a:avLst/>
          </a:prstGeom>
        </p:spPr>
        <p:txBody>
          <a:bodyPr anchor="b"/>
          <a:lstStyle>
            <a:lvl1pPr marL="0" indent="0">
              <a:buNone/>
              <a:defRPr sz="5290" b="1"/>
            </a:lvl1pPr>
            <a:lvl2pPr marL="1007745" indent="0">
              <a:buNone/>
              <a:defRPr sz="4410" b="1"/>
            </a:lvl2pPr>
            <a:lvl3pPr marL="2016125" indent="0">
              <a:buNone/>
              <a:defRPr sz="3970" b="1"/>
            </a:lvl3pPr>
            <a:lvl4pPr marL="3023870" indent="0">
              <a:buNone/>
              <a:defRPr sz="3530" b="1"/>
            </a:lvl4pPr>
            <a:lvl5pPr marL="4032250" indent="0">
              <a:buNone/>
              <a:defRPr sz="3530" b="1"/>
            </a:lvl5pPr>
            <a:lvl6pPr marL="5039995" indent="0">
              <a:buNone/>
              <a:defRPr sz="3530" b="1"/>
            </a:lvl6pPr>
            <a:lvl7pPr marL="6047740" indent="0">
              <a:buNone/>
              <a:defRPr sz="3530" b="1"/>
            </a:lvl7pPr>
            <a:lvl8pPr marL="7056120" indent="0">
              <a:buNone/>
              <a:defRPr sz="3530" b="1"/>
            </a:lvl8pPr>
            <a:lvl9pPr marL="8063865" indent="0">
              <a:buNone/>
              <a:defRPr sz="3530" b="1"/>
            </a:lvl9pPr>
          </a:lstStyle>
          <a:p>
            <a:pPr lvl="0"/>
            <a:r>
              <a:rPr lang="zh-CN" altLang="en-US"/>
              <a:t>单击此处编辑母版文本样式</a:t>
            </a:r>
          </a:p>
        </p:txBody>
      </p:sp>
      <p:sp>
        <p:nvSpPr>
          <p:cNvPr id="6" name="内容占位符 5"/>
          <p:cNvSpPr>
            <a:spLocks noGrp="1"/>
          </p:cNvSpPr>
          <p:nvPr>
            <p:ph sz="quarter" idx="4"/>
          </p:nvPr>
        </p:nvSpPr>
        <p:spPr>
          <a:xfrm>
            <a:off x="12343793" y="5523000"/>
            <a:ext cx="10365867" cy="8123501"/>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1676318" y="14014000"/>
            <a:ext cx="5486130" cy="805000"/>
          </a:xfrm>
          <a:prstGeom prst="rect">
            <a:avLst/>
          </a:prstGeom>
        </p:spPr>
        <p:txBody>
          <a:bodyPr/>
          <a:lstStyle/>
          <a:p>
            <a:fld id="{B4BF5B8E-16BB-4A69-9426-2FD4D3BD58AB}" type="datetimeFigureOut">
              <a:rPr lang="zh-CN" altLang="en-US" smtClean="0"/>
              <a:t>2023/1/12</a:t>
            </a:fld>
            <a:endParaRPr lang="zh-CN" altLang="en-US"/>
          </a:p>
        </p:txBody>
      </p:sp>
      <p:sp>
        <p:nvSpPr>
          <p:cNvPr id="8" name="页脚占位符 7"/>
          <p:cNvSpPr>
            <a:spLocks noGrp="1"/>
          </p:cNvSpPr>
          <p:nvPr>
            <p:ph type="ftr" sz="quarter" idx="11"/>
          </p:nvPr>
        </p:nvSpPr>
        <p:spPr>
          <a:xfrm>
            <a:off x="8076803" y="14014000"/>
            <a:ext cx="8229196" cy="805000"/>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17220354" y="14014000"/>
            <a:ext cx="5486130" cy="805000"/>
          </a:xfrm>
          <a:prstGeom prst="rect">
            <a:avLst/>
          </a:prstGeom>
        </p:spPr>
        <p:txBody>
          <a:bodyPr/>
          <a:lstStyle/>
          <a:p>
            <a:fld id="{DDA6249D-E4CE-4FBC-B6D3-E95B13A135BC}"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676318" y="805000"/>
            <a:ext cx="21030167" cy="2922501"/>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1676318" y="14014000"/>
            <a:ext cx="5486130" cy="805000"/>
          </a:xfrm>
          <a:prstGeom prst="rect">
            <a:avLst/>
          </a:prstGeom>
        </p:spPr>
        <p:txBody>
          <a:bodyPr/>
          <a:lstStyle/>
          <a:p>
            <a:fld id="{B4BF5B8E-16BB-4A69-9426-2FD4D3BD58AB}" type="datetimeFigureOut">
              <a:rPr lang="zh-CN" altLang="en-US" smtClean="0"/>
              <a:t>2023/1/12</a:t>
            </a:fld>
            <a:endParaRPr lang="zh-CN" altLang="en-US"/>
          </a:p>
        </p:txBody>
      </p:sp>
      <p:sp>
        <p:nvSpPr>
          <p:cNvPr id="4" name="页脚占位符 3"/>
          <p:cNvSpPr>
            <a:spLocks noGrp="1"/>
          </p:cNvSpPr>
          <p:nvPr>
            <p:ph type="ftr" sz="quarter" idx="11"/>
          </p:nvPr>
        </p:nvSpPr>
        <p:spPr>
          <a:xfrm>
            <a:off x="8076803" y="14014000"/>
            <a:ext cx="8229196" cy="805000"/>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17220354" y="14014000"/>
            <a:ext cx="5486130" cy="805000"/>
          </a:xfrm>
          <a:prstGeom prst="rect">
            <a:avLst/>
          </a:prstGeom>
        </p:spPr>
        <p:txBody>
          <a:bodyPr/>
          <a:lstStyle/>
          <a:p>
            <a:fld id="{DDA6249D-E4CE-4FBC-B6D3-E95B13A135BC}"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1676318" y="14014000"/>
            <a:ext cx="5486130" cy="805000"/>
          </a:xfrm>
          <a:prstGeom prst="rect">
            <a:avLst/>
          </a:prstGeom>
        </p:spPr>
        <p:txBody>
          <a:bodyPr/>
          <a:lstStyle/>
          <a:p>
            <a:fld id="{B4BF5B8E-16BB-4A69-9426-2FD4D3BD58AB}" type="datetimeFigureOut">
              <a:rPr lang="zh-CN" altLang="en-US" smtClean="0"/>
              <a:t>2023/1/12</a:t>
            </a:fld>
            <a:endParaRPr lang="zh-CN" altLang="en-US"/>
          </a:p>
        </p:txBody>
      </p:sp>
      <p:sp>
        <p:nvSpPr>
          <p:cNvPr id="3" name="页脚占位符 2"/>
          <p:cNvSpPr>
            <a:spLocks noGrp="1"/>
          </p:cNvSpPr>
          <p:nvPr>
            <p:ph type="ftr" sz="quarter" idx="11"/>
          </p:nvPr>
        </p:nvSpPr>
        <p:spPr>
          <a:xfrm>
            <a:off x="8076803" y="14014000"/>
            <a:ext cx="8229196" cy="805000"/>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17220354" y="14014000"/>
            <a:ext cx="5486130" cy="805000"/>
          </a:xfrm>
          <a:prstGeom prst="rect">
            <a:avLst/>
          </a:prstGeom>
        </p:spPr>
        <p:txBody>
          <a:bodyPr/>
          <a:lstStyle/>
          <a:p>
            <a:fld id="{DDA6249D-E4CE-4FBC-B6D3-E95B13A135BC}"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679493" y="1008000"/>
            <a:ext cx="7864088" cy="3528000"/>
          </a:xfrm>
          <a:prstGeom prst="rect">
            <a:avLst/>
          </a:prstGeom>
        </p:spPr>
        <p:txBody>
          <a:bodyPr anchor="b"/>
          <a:lstStyle>
            <a:lvl1pPr>
              <a:defRPr sz="7055"/>
            </a:lvl1pPr>
          </a:lstStyle>
          <a:p>
            <a:r>
              <a:rPr lang="zh-CN" altLang="en-US"/>
              <a:t>单击此处编辑母版标题样式</a:t>
            </a:r>
          </a:p>
        </p:txBody>
      </p:sp>
      <p:sp>
        <p:nvSpPr>
          <p:cNvPr id="3" name="内容占位符 2"/>
          <p:cNvSpPr>
            <a:spLocks noGrp="1"/>
          </p:cNvSpPr>
          <p:nvPr>
            <p:ph idx="1"/>
          </p:nvPr>
        </p:nvSpPr>
        <p:spPr>
          <a:xfrm>
            <a:off x="10365867" y="2177000"/>
            <a:ext cx="12343793" cy="10745000"/>
          </a:xfrm>
          <a:prstGeom prst="rect">
            <a:avLst/>
          </a:prstGeom>
        </p:spPr>
        <p:txBody>
          <a:bodyPr/>
          <a:lstStyle>
            <a:lvl1pPr>
              <a:defRPr sz="7055"/>
            </a:lvl1pPr>
            <a:lvl2pPr>
              <a:defRPr sz="6175"/>
            </a:lvl2pPr>
            <a:lvl3pPr>
              <a:defRPr sz="5290"/>
            </a:lvl3pPr>
            <a:lvl4pPr>
              <a:defRPr sz="4410"/>
            </a:lvl4pPr>
            <a:lvl5pPr>
              <a:defRPr sz="4410"/>
            </a:lvl5pPr>
            <a:lvl6pPr>
              <a:defRPr sz="4410"/>
            </a:lvl6pPr>
            <a:lvl7pPr>
              <a:defRPr sz="4410"/>
            </a:lvl7pPr>
            <a:lvl8pPr>
              <a:defRPr sz="4410"/>
            </a:lvl8pPr>
            <a:lvl9pPr>
              <a:defRPr sz="441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1679493" y="4536000"/>
            <a:ext cx="7864088" cy="8403501"/>
          </a:xfrm>
          <a:prstGeom prst="rect">
            <a:avLst/>
          </a:prstGeom>
        </p:spPr>
        <p:txBody>
          <a:bodyPr/>
          <a:lstStyle>
            <a:lvl1pPr marL="0" indent="0">
              <a:buNone/>
              <a:defRPr sz="3530"/>
            </a:lvl1pPr>
            <a:lvl2pPr marL="1007745" indent="0">
              <a:buNone/>
              <a:defRPr sz="3085"/>
            </a:lvl2pPr>
            <a:lvl3pPr marL="2016125" indent="0">
              <a:buNone/>
              <a:defRPr sz="2645"/>
            </a:lvl3pPr>
            <a:lvl4pPr marL="3023870" indent="0">
              <a:buNone/>
              <a:defRPr sz="2205"/>
            </a:lvl4pPr>
            <a:lvl5pPr marL="4032250" indent="0">
              <a:buNone/>
              <a:defRPr sz="2205"/>
            </a:lvl5pPr>
            <a:lvl6pPr marL="5039995" indent="0">
              <a:buNone/>
              <a:defRPr sz="2205"/>
            </a:lvl6pPr>
            <a:lvl7pPr marL="6047740" indent="0">
              <a:buNone/>
              <a:defRPr sz="2205"/>
            </a:lvl7pPr>
            <a:lvl8pPr marL="7056120" indent="0">
              <a:buNone/>
              <a:defRPr sz="2205"/>
            </a:lvl8pPr>
            <a:lvl9pPr marL="8063865" indent="0">
              <a:buNone/>
              <a:defRPr sz="2205"/>
            </a:lvl9pPr>
          </a:lstStyle>
          <a:p>
            <a:pPr lvl="0"/>
            <a:r>
              <a:rPr lang="zh-CN" altLang="en-US"/>
              <a:t>单击此处编辑母版文本样式</a:t>
            </a:r>
          </a:p>
        </p:txBody>
      </p:sp>
      <p:sp>
        <p:nvSpPr>
          <p:cNvPr id="5" name="日期占位符 4"/>
          <p:cNvSpPr>
            <a:spLocks noGrp="1"/>
          </p:cNvSpPr>
          <p:nvPr>
            <p:ph type="dt" sz="half" idx="10"/>
          </p:nvPr>
        </p:nvSpPr>
        <p:spPr>
          <a:xfrm>
            <a:off x="1676318" y="14014000"/>
            <a:ext cx="5486130" cy="805000"/>
          </a:xfrm>
          <a:prstGeom prst="rect">
            <a:avLst/>
          </a:prstGeom>
        </p:spPr>
        <p:txBody>
          <a:bodyPr/>
          <a:lstStyle/>
          <a:p>
            <a:fld id="{B4BF5B8E-16BB-4A69-9426-2FD4D3BD58AB}" type="datetimeFigureOut">
              <a:rPr lang="zh-CN" altLang="en-US" smtClean="0"/>
              <a:t>2023/1/12</a:t>
            </a:fld>
            <a:endParaRPr lang="zh-CN" altLang="en-US"/>
          </a:p>
        </p:txBody>
      </p:sp>
      <p:sp>
        <p:nvSpPr>
          <p:cNvPr id="6" name="页脚占位符 5"/>
          <p:cNvSpPr>
            <a:spLocks noGrp="1"/>
          </p:cNvSpPr>
          <p:nvPr>
            <p:ph type="ftr" sz="quarter" idx="11"/>
          </p:nvPr>
        </p:nvSpPr>
        <p:spPr>
          <a:xfrm>
            <a:off x="8076803" y="14014000"/>
            <a:ext cx="8229196" cy="805000"/>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17220354" y="14014000"/>
            <a:ext cx="5486130" cy="805000"/>
          </a:xfrm>
          <a:prstGeom prst="rect">
            <a:avLst/>
          </a:prstGeom>
        </p:spPr>
        <p:txBody>
          <a:bodyPr/>
          <a:lstStyle/>
          <a:p>
            <a:fld id="{DDA6249D-E4CE-4FBC-B6D3-E95B13A135BC}"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679493" y="1008000"/>
            <a:ext cx="7864088" cy="3528000"/>
          </a:xfrm>
          <a:prstGeom prst="rect">
            <a:avLst/>
          </a:prstGeom>
        </p:spPr>
        <p:txBody>
          <a:bodyPr anchor="b"/>
          <a:lstStyle>
            <a:lvl1pPr>
              <a:defRPr sz="7055"/>
            </a:lvl1pPr>
          </a:lstStyle>
          <a:p>
            <a:r>
              <a:rPr lang="zh-CN" altLang="en-US"/>
              <a:t>单击此处编辑母版标题样式</a:t>
            </a:r>
          </a:p>
        </p:txBody>
      </p:sp>
      <p:sp>
        <p:nvSpPr>
          <p:cNvPr id="3" name="图片占位符 2"/>
          <p:cNvSpPr>
            <a:spLocks noGrp="1"/>
          </p:cNvSpPr>
          <p:nvPr>
            <p:ph type="pic" idx="1"/>
          </p:nvPr>
        </p:nvSpPr>
        <p:spPr>
          <a:xfrm>
            <a:off x="10365867" y="2177000"/>
            <a:ext cx="12343793" cy="10745000"/>
          </a:xfrm>
          <a:prstGeom prst="rect">
            <a:avLst/>
          </a:prstGeom>
        </p:spPr>
        <p:txBody>
          <a:bodyPr/>
          <a:lstStyle>
            <a:lvl1pPr marL="0" indent="0">
              <a:buNone/>
              <a:defRPr sz="7055"/>
            </a:lvl1pPr>
            <a:lvl2pPr marL="1007745" indent="0">
              <a:buNone/>
              <a:defRPr sz="6175"/>
            </a:lvl2pPr>
            <a:lvl3pPr marL="2016125" indent="0">
              <a:buNone/>
              <a:defRPr sz="5290"/>
            </a:lvl3pPr>
            <a:lvl4pPr marL="3023870" indent="0">
              <a:buNone/>
              <a:defRPr sz="4410"/>
            </a:lvl4pPr>
            <a:lvl5pPr marL="4032250" indent="0">
              <a:buNone/>
              <a:defRPr sz="4410"/>
            </a:lvl5pPr>
            <a:lvl6pPr marL="5039995" indent="0">
              <a:buNone/>
              <a:defRPr sz="4410"/>
            </a:lvl6pPr>
            <a:lvl7pPr marL="6047740" indent="0">
              <a:buNone/>
              <a:defRPr sz="4410"/>
            </a:lvl7pPr>
            <a:lvl8pPr marL="7056120" indent="0">
              <a:buNone/>
              <a:defRPr sz="4410"/>
            </a:lvl8pPr>
            <a:lvl9pPr marL="8063865" indent="0">
              <a:buNone/>
              <a:defRPr sz="4410"/>
            </a:lvl9pPr>
          </a:lstStyle>
          <a:p>
            <a:endParaRPr lang="zh-CN" altLang="en-US"/>
          </a:p>
        </p:txBody>
      </p:sp>
      <p:sp>
        <p:nvSpPr>
          <p:cNvPr id="4" name="文本占位符 3"/>
          <p:cNvSpPr>
            <a:spLocks noGrp="1"/>
          </p:cNvSpPr>
          <p:nvPr>
            <p:ph type="body" sz="half" idx="2"/>
          </p:nvPr>
        </p:nvSpPr>
        <p:spPr>
          <a:xfrm>
            <a:off x="1679493" y="4536000"/>
            <a:ext cx="7864088" cy="8403501"/>
          </a:xfrm>
          <a:prstGeom prst="rect">
            <a:avLst/>
          </a:prstGeom>
        </p:spPr>
        <p:txBody>
          <a:bodyPr/>
          <a:lstStyle>
            <a:lvl1pPr marL="0" indent="0">
              <a:buNone/>
              <a:defRPr sz="3530"/>
            </a:lvl1pPr>
            <a:lvl2pPr marL="1007745" indent="0">
              <a:buNone/>
              <a:defRPr sz="3085"/>
            </a:lvl2pPr>
            <a:lvl3pPr marL="2016125" indent="0">
              <a:buNone/>
              <a:defRPr sz="2645"/>
            </a:lvl3pPr>
            <a:lvl4pPr marL="3023870" indent="0">
              <a:buNone/>
              <a:defRPr sz="2205"/>
            </a:lvl4pPr>
            <a:lvl5pPr marL="4032250" indent="0">
              <a:buNone/>
              <a:defRPr sz="2205"/>
            </a:lvl5pPr>
            <a:lvl6pPr marL="5039995" indent="0">
              <a:buNone/>
              <a:defRPr sz="2205"/>
            </a:lvl6pPr>
            <a:lvl7pPr marL="6047740" indent="0">
              <a:buNone/>
              <a:defRPr sz="2205"/>
            </a:lvl7pPr>
            <a:lvl8pPr marL="7056120" indent="0">
              <a:buNone/>
              <a:defRPr sz="2205"/>
            </a:lvl8pPr>
            <a:lvl9pPr marL="8063865" indent="0">
              <a:buNone/>
              <a:defRPr sz="2205"/>
            </a:lvl9pPr>
          </a:lstStyle>
          <a:p>
            <a:pPr lvl="0"/>
            <a:r>
              <a:rPr lang="zh-CN" altLang="en-US"/>
              <a:t>单击此处编辑母版文本样式</a:t>
            </a:r>
          </a:p>
        </p:txBody>
      </p:sp>
      <p:sp>
        <p:nvSpPr>
          <p:cNvPr id="5" name="日期占位符 4"/>
          <p:cNvSpPr>
            <a:spLocks noGrp="1"/>
          </p:cNvSpPr>
          <p:nvPr>
            <p:ph type="dt" sz="half" idx="10"/>
          </p:nvPr>
        </p:nvSpPr>
        <p:spPr>
          <a:xfrm>
            <a:off x="1676318" y="14014000"/>
            <a:ext cx="5486130" cy="805000"/>
          </a:xfrm>
          <a:prstGeom prst="rect">
            <a:avLst/>
          </a:prstGeom>
        </p:spPr>
        <p:txBody>
          <a:bodyPr/>
          <a:lstStyle/>
          <a:p>
            <a:fld id="{B4BF5B8E-16BB-4A69-9426-2FD4D3BD58AB}" type="datetimeFigureOut">
              <a:rPr lang="zh-CN" altLang="en-US" smtClean="0"/>
              <a:t>2023/1/12</a:t>
            </a:fld>
            <a:endParaRPr lang="zh-CN" altLang="en-US"/>
          </a:p>
        </p:txBody>
      </p:sp>
      <p:sp>
        <p:nvSpPr>
          <p:cNvPr id="6" name="页脚占位符 5"/>
          <p:cNvSpPr>
            <a:spLocks noGrp="1"/>
          </p:cNvSpPr>
          <p:nvPr>
            <p:ph type="ftr" sz="quarter" idx="11"/>
          </p:nvPr>
        </p:nvSpPr>
        <p:spPr>
          <a:xfrm>
            <a:off x="8076803" y="14014000"/>
            <a:ext cx="8229196" cy="805000"/>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17220354" y="14014000"/>
            <a:ext cx="5486130" cy="805000"/>
          </a:xfrm>
          <a:prstGeom prst="rect">
            <a:avLst/>
          </a:prstGeom>
        </p:spPr>
        <p:txBody>
          <a:bodyPr/>
          <a:lstStyle/>
          <a:p>
            <a:fld id="{DDA6249D-E4CE-4FBC-B6D3-E95B13A135BC}"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正文">
    <p:spTree>
      <p:nvGrpSpPr>
        <p:cNvPr id="1" name=""/>
        <p:cNvGrpSpPr/>
        <p:nvPr/>
      </p:nvGrpSpPr>
      <p:grpSpPr>
        <a:xfrm>
          <a:off x="0" y="0"/>
          <a:ext cx="0" cy="0"/>
          <a:chOff x="0" y="0"/>
          <a:chExt cx="0" cy="0"/>
        </a:xfrm>
      </p:grpSpPr>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1676318" y="805000"/>
            <a:ext cx="21030167" cy="2922501"/>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1676318" y="4025000"/>
            <a:ext cx="21030167" cy="9593501"/>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1676318" y="14014000"/>
            <a:ext cx="5486130" cy="805000"/>
          </a:xfrm>
          <a:prstGeom prst="rect">
            <a:avLst/>
          </a:prstGeom>
        </p:spPr>
        <p:txBody>
          <a:bodyPr/>
          <a:lstStyle/>
          <a:p>
            <a:fld id="{B4BF5B8E-16BB-4A69-9426-2FD4D3BD58AB}" type="datetimeFigureOut">
              <a:rPr lang="zh-CN" altLang="en-US" smtClean="0"/>
              <a:t>2023/1/12</a:t>
            </a:fld>
            <a:endParaRPr lang="zh-CN" altLang="en-US"/>
          </a:p>
        </p:txBody>
      </p:sp>
      <p:sp>
        <p:nvSpPr>
          <p:cNvPr id="5" name="页脚占位符 4"/>
          <p:cNvSpPr>
            <a:spLocks noGrp="1"/>
          </p:cNvSpPr>
          <p:nvPr>
            <p:ph type="ftr" sz="quarter" idx="11"/>
          </p:nvPr>
        </p:nvSpPr>
        <p:spPr>
          <a:xfrm>
            <a:off x="8076803" y="14014000"/>
            <a:ext cx="8229196" cy="805000"/>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17220354" y="14014000"/>
            <a:ext cx="5486130" cy="805000"/>
          </a:xfrm>
          <a:prstGeom prst="rect">
            <a:avLst/>
          </a:prstGeom>
        </p:spPr>
        <p:txBody>
          <a:bodyPr/>
          <a:lstStyle/>
          <a:p>
            <a:fld id="{DDA6249D-E4CE-4FBC-B6D3-E95B13A135BC}"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7448943" y="805000"/>
            <a:ext cx="5257542" cy="12813501"/>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676318" y="805000"/>
            <a:ext cx="15467840" cy="12813501"/>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1676318" y="14014000"/>
            <a:ext cx="5486130" cy="805000"/>
          </a:xfrm>
          <a:prstGeom prst="rect">
            <a:avLst/>
          </a:prstGeom>
        </p:spPr>
        <p:txBody>
          <a:bodyPr/>
          <a:lstStyle/>
          <a:p>
            <a:fld id="{B4BF5B8E-16BB-4A69-9426-2FD4D3BD58AB}" type="datetimeFigureOut">
              <a:rPr lang="zh-CN" altLang="en-US" smtClean="0"/>
              <a:t>2023/1/12</a:t>
            </a:fld>
            <a:endParaRPr lang="zh-CN" altLang="en-US"/>
          </a:p>
        </p:txBody>
      </p:sp>
      <p:sp>
        <p:nvSpPr>
          <p:cNvPr id="5" name="页脚占位符 4"/>
          <p:cNvSpPr>
            <a:spLocks noGrp="1"/>
          </p:cNvSpPr>
          <p:nvPr>
            <p:ph type="ftr" sz="quarter" idx="11"/>
          </p:nvPr>
        </p:nvSpPr>
        <p:spPr>
          <a:xfrm>
            <a:off x="8076803" y="14014000"/>
            <a:ext cx="8229196" cy="805000"/>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17220354" y="14014000"/>
            <a:ext cx="5486130" cy="805000"/>
          </a:xfrm>
          <a:prstGeom prst="rect">
            <a:avLst/>
          </a:prstGeom>
        </p:spPr>
        <p:txBody>
          <a:bodyPr/>
          <a:lstStyle/>
          <a:p>
            <a:fld id="{DDA6249D-E4CE-4FBC-B6D3-E95B13A135BC}" type="slidenum">
              <a:rPr lang="zh-CN" altLang="en-US" smtClean="0"/>
              <a:t>‹#›</a:t>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159" y="402500"/>
            <a:ext cx="10515083" cy="1461251"/>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159" y="7007000"/>
            <a:ext cx="2743065" cy="402500"/>
          </a:xfrm>
        </p:spPr>
        <p:txBody>
          <a:bodyPr/>
          <a:lstStyle/>
          <a:p>
            <a:fld id="{263DB197-84B0-484E-9C0F-88358ECCB797}" type="datetimeFigureOut">
              <a:rPr lang="zh-CN" altLang="en-US" smtClean="0"/>
              <a:t>2023/1/12</a:t>
            </a:fld>
            <a:endParaRPr lang="zh-CN" altLang="en-US"/>
          </a:p>
        </p:txBody>
      </p:sp>
      <p:sp>
        <p:nvSpPr>
          <p:cNvPr id="4" name="页脚占位符 3"/>
          <p:cNvSpPr>
            <a:spLocks noGrp="1"/>
          </p:cNvSpPr>
          <p:nvPr>
            <p:ph type="ftr" sz="quarter" idx="11"/>
          </p:nvPr>
        </p:nvSpPr>
        <p:spPr>
          <a:xfrm>
            <a:off x="4038402" y="7007000"/>
            <a:ext cx="4114598" cy="402500"/>
          </a:xfrm>
        </p:spPr>
        <p:txBody>
          <a:bodyPr/>
          <a:lstStyle/>
          <a:p>
            <a:endParaRPr lang="zh-CN" altLang="en-US"/>
          </a:p>
        </p:txBody>
      </p:sp>
      <p:sp>
        <p:nvSpPr>
          <p:cNvPr id="5" name="灯片编号占位符 4"/>
          <p:cNvSpPr>
            <a:spLocks noGrp="1"/>
          </p:cNvSpPr>
          <p:nvPr>
            <p:ph type="sldNum" sz="quarter" idx="12"/>
          </p:nvPr>
        </p:nvSpPr>
        <p:spPr>
          <a:xfrm>
            <a:off x="8610177" y="7007000"/>
            <a:ext cx="2743065" cy="402500"/>
          </a:xfrm>
        </p:spPr>
        <p:txBody>
          <a:bodyPr/>
          <a:lstStyle/>
          <a:p>
            <a:fld id="{E077DA78-E013-4A8C-AD75-63A150561B10}" type="slidenum">
              <a:rPr lang="zh-CN" altLang="en-US" smtClean="0"/>
              <a:t>‹#›</a:t>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609196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正文">
    <p:spTree>
      <p:nvGrpSpPr>
        <p:cNvPr id="1" name=""/>
        <p:cNvGrpSpPr/>
        <p:nvPr/>
      </p:nvGrpSpPr>
      <p:grpSpPr>
        <a:xfrm>
          <a:off x="0" y="0"/>
          <a:ext cx="0" cy="0"/>
          <a:chOff x="0" y="0"/>
          <a:chExt cx="0" cy="0"/>
        </a:xfrm>
      </p:grpSpPr>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正文">
    <p:spTree>
      <p:nvGrpSpPr>
        <p:cNvPr id="1" name=""/>
        <p:cNvGrpSpPr/>
        <p:nvPr/>
      </p:nvGrpSpPr>
      <p:grpSpPr>
        <a:xfrm>
          <a:off x="0" y="0"/>
          <a:ext cx="0" cy="0"/>
          <a:chOff x="0" y="0"/>
          <a:chExt cx="0" cy="0"/>
        </a:xfrm>
      </p:grpSpPr>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1676318" y="14014000"/>
            <a:ext cx="5486130" cy="805000"/>
          </a:xfrm>
          <a:prstGeom prst="rect">
            <a:avLst/>
          </a:prstGeom>
        </p:spPr>
        <p:txBody>
          <a:bodyPr/>
          <a:lstStyle/>
          <a:p>
            <a:fld id="{B4BF5B8E-16BB-4A69-9426-2FD4D3BD58AB}" type="datetimeFigureOut">
              <a:rPr lang="zh-CN" altLang="en-US" smtClean="0"/>
              <a:t>2023/1/12</a:t>
            </a:fld>
            <a:endParaRPr lang="zh-CN" altLang="en-US"/>
          </a:p>
        </p:txBody>
      </p:sp>
      <p:sp>
        <p:nvSpPr>
          <p:cNvPr id="3" name="页脚占位符 2"/>
          <p:cNvSpPr>
            <a:spLocks noGrp="1"/>
          </p:cNvSpPr>
          <p:nvPr>
            <p:ph type="ftr" sz="quarter" idx="11"/>
          </p:nvPr>
        </p:nvSpPr>
        <p:spPr>
          <a:xfrm>
            <a:off x="8076803" y="14014000"/>
            <a:ext cx="8229196" cy="805000"/>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17220354" y="14014000"/>
            <a:ext cx="5486130" cy="805000"/>
          </a:xfrm>
          <a:prstGeom prst="rect">
            <a:avLst/>
          </a:prstGeom>
        </p:spPr>
        <p:txBody>
          <a:bodyPr/>
          <a:lstStyle/>
          <a:p>
            <a:fld id="{DDA6249D-E4CE-4FBC-B6D3-E95B13A135BC}" type="slidenum">
              <a:rPr lang="zh-CN" altLang="en-US" smtClean="0"/>
              <a:t>‹#›</a:t>
            </a:fld>
            <a:endParaRPr lang="zh-CN" altLang="en-US"/>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cSld name="1_标题">
    <p:spTree>
      <p:nvGrpSpPr>
        <p:cNvPr id="1" name=""/>
        <p:cNvGrpSpPr/>
        <p:nvPr/>
      </p:nvGrpSpPr>
      <p:grpSpPr>
        <a:xfrm>
          <a:off x="0" y="0"/>
          <a:ext cx="0" cy="0"/>
          <a:chOff x="0" y="0"/>
          <a:chExt cx="0" cy="0"/>
        </a:xfrm>
      </p:grpSpPr>
      <p:sp>
        <p:nvSpPr>
          <p:cNvPr id="11" name="作者和日期"/>
          <p:cNvSpPr txBox="1">
            <a:spLocks noGrp="1"/>
          </p:cNvSpPr>
          <p:nvPr>
            <p:ph type="body" sz="quarter" idx="21" hasCustomPrompt="1"/>
          </p:nvPr>
        </p:nvSpPr>
        <p:spPr>
          <a:xfrm>
            <a:off x="1201262" y="13059302"/>
            <a:ext cx="21969574" cy="702152"/>
          </a:xfrm>
          <a:prstGeom prst="rect">
            <a:avLst/>
          </a:prstGeom>
        </p:spPr>
        <p:txBody>
          <a:bodyPr lIns="45719" tIns="45719" rIns="45719" bIns="45719"/>
          <a:lstStyle>
            <a:lvl1pPr defTabSz="338421">
              <a:spcBef>
                <a:spcPts val="0"/>
              </a:spcBef>
              <a:defRPr sz="1475" spc="0">
                <a:solidFill>
                  <a:srgbClr val="FFFFFF"/>
                </a:solidFill>
                <a:latin typeface="Noto Sans SC Bold"/>
                <a:ea typeface="Noto Sans SC Bold"/>
                <a:cs typeface="Noto Sans SC Bold"/>
                <a:sym typeface="Noto Sans SC Bold"/>
              </a:defRPr>
            </a:lvl1pPr>
          </a:lstStyle>
          <a:p>
            <a:r>
              <a:t>作者和日期</a:t>
            </a:r>
          </a:p>
        </p:txBody>
      </p:sp>
      <p:sp>
        <p:nvSpPr>
          <p:cNvPr id="12" name="演示文稿标题"/>
          <p:cNvSpPr txBox="1">
            <a:spLocks noGrp="1"/>
          </p:cNvSpPr>
          <p:nvPr>
            <p:ph type="title" hasCustomPrompt="1"/>
          </p:nvPr>
        </p:nvSpPr>
        <p:spPr>
          <a:xfrm>
            <a:off x="1206418" y="2838453"/>
            <a:ext cx="21969574" cy="5123782"/>
          </a:xfrm>
          <a:prstGeom prst="rect">
            <a:avLst/>
          </a:prstGeom>
        </p:spPr>
        <p:txBody>
          <a:bodyPr anchor="b"/>
          <a:lstStyle>
            <a:lvl1pPr>
              <a:defRPr sz="5799" b="0" spc="-116">
                <a:solidFill>
                  <a:srgbClr val="FFFFFF"/>
                </a:solidFill>
                <a:latin typeface="Noto Sans SC Bold"/>
                <a:ea typeface="Noto Sans SC Bold"/>
                <a:cs typeface="Noto Sans SC Bold"/>
                <a:sym typeface="Noto Sans SC Bold"/>
              </a:defRPr>
            </a:lvl1pPr>
          </a:lstStyle>
          <a:p>
            <a:r>
              <a:t>演示文稿标题</a:t>
            </a:r>
          </a:p>
        </p:txBody>
      </p:sp>
      <p:sp>
        <p:nvSpPr>
          <p:cNvPr id="13" name="正文级别 1…"/>
          <p:cNvSpPr txBox="1">
            <a:spLocks noGrp="1"/>
          </p:cNvSpPr>
          <p:nvPr>
            <p:ph type="body" sz="quarter" idx="1" hasCustomPrompt="1"/>
          </p:nvPr>
        </p:nvSpPr>
        <p:spPr>
          <a:xfrm>
            <a:off x="1201267" y="7948231"/>
            <a:ext cx="21969572" cy="2099912"/>
          </a:xfrm>
          <a:prstGeom prst="rect">
            <a:avLst/>
          </a:prstGeom>
        </p:spPr>
        <p:txBody>
          <a:bodyPr/>
          <a:lstStyle>
            <a:lvl1pPr>
              <a:spcBef>
                <a:spcPts val="0"/>
              </a:spcBef>
              <a:defRPr sz="2750" spc="0">
                <a:solidFill>
                  <a:schemeClr val="accent1"/>
                </a:solidFill>
                <a:latin typeface="Noto Sans SC Bold"/>
                <a:ea typeface="Noto Sans SC Bold"/>
                <a:cs typeface="Noto Sans SC Bold"/>
                <a:sym typeface="Noto Sans SC Bold"/>
              </a:defRPr>
            </a:lvl1pPr>
            <a:lvl2pPr>
              <a:spcBef>
                <a:spcPts val="0"/>
              </a:spcBef>
              <a:defRPr sz="2750" spc="0">
                <a:solidFill>
                  <a:schemeClr val="accent1"/>
                </a:solidFill>
                <a:latin typeface="Noto Sans SC Bold"/>
                <a:ea typeface="Noto Sans SC Bold"/>
                <a:cs typeface="Noto Sans SC Bold"/>
                <a:sym typeface="Noto Sans SC Bold"/>
              </a:defRPr>
            </a:lvl2pPr>
            <a:lvl3pPr>
              <a:spcBef>
                <a:spcPts val="0"/>
              </a:spcBef>
              <a:defRPr sz="2750" spc="0">
                <a:solidFill>
                  <a:schemeClr val="accent1"/>
                </a:solidFill>
                <a:latin typeface="Noto Sans SC Bold"/>
                <a:ea typeface="Noto Sans SC Bold"/>
                <a:cs typeface="Noto Sans SC Bold"/>
                <a:sym typeface="Noto Sans SC Bold"/>
              </a:defRPr>
            </a:lvl3pPr>
            <a:lvl4pPr>
              <a:spcBef>
                <a:spcPts val="0"/>
              </a:spcBef>
              <a:defRPr sz="2750" spc="0">
                <a:solidFill>
                  <a:schemeClr val="accent1"/>
                </a:solidFill>
                <a:latin typeface="Noto Sans SC Bold"/>
                <a:ea typeface="Noto Sans SC Bold"/>
                <a:cs typeface="Noto Sans SC Bold"/>
                <a:sym typeface="Noto Sans SC Bold"/>
              </a:defRPr>
            </a:lvl4pPr>
            <a:lvl5pPr>
              <a:spcBef>
                <a:spcPts val="0"/>
              </a:spcBef>
              <a:defRPr sz="2750" spc="0">
                <a:solidFill>
                  <a:schemeClr val="accent1"/>
                </a:solidFill>
                <a:latin typeface="Noto Sans SC Bold"/>
                <a:ea typeface="Noto Sans SC Bold"/>
                <a:cs typeface="Noto Sans SC Bold"/>
                <a:sym typeface="Noto Sans SC Bold"/>
              </a:defRPr>
            </a:lvl5pPr>
          </a:lstStyle>
          <a:p>
            <a:r>
              <a:t>演示文稿副标题</a:t>
            </a:r>
          </a:p>
          <a:p>
            <a:pPr lvl="1"/>
            <a:endParaRPr/>
          </a:p>
          <a:p>
            <a:pPr lvl="2"/>
            <a:endParaRPr/>
          </a:p>
          <a:p>
            <a:pPr lvl="3"/>
            <a:endParaRPr/>
          </a:p>
          <a:p>
            <a:pPr lvl="4"/>
            <a:endParaRPr/>
          </a:p>
        </p:txBody>
      </p:sp>
      <p:sp>
        <p:nvSpPr>
          <p:cNvPr id="14" name="幻灯片编号"/>
          <p:cNvSpPr txBox="1">
            <a:spLocks noGrp="1"/>
          </p:cNvSpPr>
          <p:nvPr>
            <p:ph type="sldNum" sz="quarter" idx="2"/>
          </p:nvPr>
        </p:nvSpPr>
        <p:spPr>
          <a:xfrm>
            <a:off x="11984777" y="14424884"/>
            <a:ext cx="400752" cy="408060"/>
          </a:xfrm>
          <a:prstGeom prst="rect">
            <a:avLst/>
          </a:prstGeom>
        </p:spPr>
        <p:txBody>
          <a:bodyPr/>
          <a:lstStyle>
            <a:lvl1pPr>
              <a:defRPr>
                <a:solidFill>
                  <a:srgbClr val="FFFFFF"/>
                </a:solidFill>
              </a:defRPr>
            </a:lvl1pPr>
          </a:lstStyle>
          <a:p>
            <a:fld id="{86CB4B4D-7CA3-9044-876B-883B54F8677D}" type="slidenum">
              <a:rPr/>
              <a:t>‹#›</a:t>
            </a:fld>
            <a:endParaRPr/>
          </a:p>
        </p:txBody>
      </p:sp>
    </p:spTree>
    <p:extLst>
      <p:ext uri="{BB962C8B-B14F-4D97-AF65-F5344CB8AC3E}">
        <p14:creationId xmlns:p14="http://schemas.microsoft.com/office/powerpoint/2010/main" val="394393612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png"/><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image" Target="../media/image3.png"/><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正文级别 1…"/>
          <p:cNvSpPr txBox="1">
            <a:spLocks noGrp="1"/>
          </p:cNvSpPr>
          <p:nvPr>
            <p:ph type="body" idx="1" hasCustomPrompt="1"/>
          </p:nvPr>
        </p:nvSpPr>
        <p:spPr>
          <a:xfrm>
            <a:off x="1206441" y="4683390"/>
            <a:ext cx="21969920" cy="9101116"/>
          </a:xfrm>
          <a:prstGeom prst="rect">
            <a:avLst/>
          </a:prstGeom>
          <a:ln w="12700">
            <a:miter lim="400000"/>
          </a:ln>
        </p:spPr>
        <p:txBody>
          <a:bodyPr lIns="50800" tIns="50800" rIns="50800" bIns="50800">
            <a:normAutofit/>
          </a:bodyPr>
          <a:lstStyle/>
          <a:p>
            <a:r>
              <a:t>议程主题</a:t>
            </a:r>
          </a:p>
          <a:p>
            <a:pPr lvl="1"/>
            <a:endParaRPr/>
          </a:p>
          <a:p>
            <a:pPr lvl="2"/>
            <a:endParaRPr/>
          </a:p>
          <a:p>
            <a:pPr lvl="3"/>
            <a:endParaRPr/>
          </a:p>
          <a:p>
            <a:pPr lvl="4"/>
            <a:endParaRPr/>
          </a:p>
        </p:txBody>
      </p:sp>
      <p:sp>
        <p:nvSpPr>
          <p:cNvPr id="4" name="幻灯片编号"/>
          <p:cNvSpPr txBox="1">
            <a:spLocks noGrp="1"/>
          </p:cNvSpPr>
          <p:nvPr>
            <p:ph type="sldNum" sz="quarter" idx="2"/>
          </p:nvPr>
        </p:nvSpPr>
        <p:spPr>
          <a:xfrm>
            <a:off x="12000909" y="14419999"/>
            <a:ext cx="368487" cy="412945"/>
          </a:xfrm>
          <a:prstGeom prst="rect">
            <a:avLst/>
          </a:prstGeom>
          <a:ln w="12700">
            <a:miter lim="400000"/>
          </a:ln>
        </p:spPr>
        <p:txBody>
          <a:bodyPr wrap="none" lIns="50800" tIns="50800" rIns="50800" bIns="50800" anchor="b">
            <a:spAutoFit/>
          </a:bodyPr>
          <a:lstStyle>
            <a:lvl1pPr defTabSz="584200">
              <a:defRPr sz="1985">
                <a:solidFill>
                  <a:srgbClr val="000000"/>
                </a:solidFill>
              </a:defRPr>
            </a:lvl1pPr>
          </a:lstStyle>
          <a:p>
            <a:fld id="{86CB4B4D-7CA3-9044-876B-883B54F8677D}" type="slidenum">
              <a:rPr/>
              <a:t>‹#›</a:t>
            </a:fld>
            <a:endParaRPr/>
          </a:p>
        </p:txBody>
      </p:sp>
      <p:pic>
        <p:nvPicPr>
          <p:cNvPr id="5" name="图片 4"/>
          <p:cNvPicPr>
            <a:picLocks noChangeAspect="1"/>
          </p:cNvPicPr>
          <p:nvPr userDrawn="1"/>
        </p:nvPicPr>
        <p:blipFill rotWithShape="1">
          <a:blip r:embed="rId10"/>
          <a:srcRect l="52556" t="10937"/>
          <a:stretch>
            <a:fillRect/>
          </a:stretch>
        </p:blipFill>
        <p:spPr>
          <a:xfrm>
            <a:off x="12802191" y="0"/>
            <a:ext cx="11652337" cy="15170399"/>
          </a:xfrm>
          <a:prstGeom prst="rect">
            <a:avLst/>
          </a:prstGeom>
        </p:spPr>
      </p:pic>
      <p:pic>
        <p:nvPicPr>
          <p:cNvPr id="6" name="图像" descr="图像"/>
          <p:cNvPicPr>
            <a:picLocks noChangeAspect="1"/>
          </p:cNvPicPr>
          <p:nvPr userDrawn="1"/>
        </p:nvPicPr>
        <p:blipFill>
          <a:blip r:embed="rId11"/>
          <a:stretch>
            <a:fillRect/>
          </a:stretch>
        </p:blipFill>
        <p:spPr>
          <a:xfrm>
            <a:off x="19117475" y="1177347"/>
            <a:ext cx="3809814" cy="682501"/>
          </a:xfrm>
          <a:prstGeom prst="rect">
            <a:avLst/>
          </a:prstGeom>
        </p:spPr>
      </p:pic>
      <p:pic>
        <p:nvPicPr>
          <p:cNvPr id="7" name="图片 6"/>
          <p:cNvPicPr>
            <a:picLocks noChangeAspect="1"/>
          </p:cNvPicPr>
          <p:nvPr userDrawn="1"/>
        </p:nvPicPr>
        <p:blipFill rotWithShape="1">
          <a:blip r:embed="rId10"/>
          <a:srcRect r="47772"/>
          <a:stretch>
            <a:fillRect/>
          </a:stretch>
        </p:blipFill>
        <p:spPr>
          <a:xfrm>
            <a:off x="0" y="0"/>
            <a:ext cx="12924783" cy="1522130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94" r:id="rId8"/>
  </p:sldLayoutIdLst>
  <p:transition spd="med"/>
  <p:txStyles>
    <p:titleStyle>
      <a:lvl1pPr marL="0" marR="0" indent="0" algn="l" defTabSz="2687955" latinLnBrk="0">
        <a:lnSpc>
          <a:spcPct val="80000"/>
        </a:lnSpc>
        <a:spcBef>
          <a:spcPts val="0"/>
        </a:spcBef>
        <a:spcAft>
          <a:spcPts val="0"/>
        </a:spcAft>
        <a:buClrTx/>
        <a:buSzTx/>
        <a:buFontTx/>
        <a:buNone/>
        <a:defRPr sz="9370" b="1" i="0" u="none" strike="noStrike" cap="none" spc="-170" baseline="0">
          <a:solidFill>
            <a:schemeClr val="accent1">
              <a:hueOff val="114395"/>
              <a:lumOff val="-24963"/>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1pPr>
      <a:lvl2pPr marL="0" marR="0" indent="457200" algn="l" defTabSz="2438400" latinLnBrk="0">
        <a:lnSpc>
          <a:spcPct val="80000"/>
        </a:lnSpc>
        <a:spcBef>
          <a:spcPts val="0"/>
        </a:spcBef>
        <a:spcAft>
          <a:spcPts val="0"/>
        </a:spcAft>
        <a:buClrTx/>
        <a:buSzTx/>
        <a:buFontTx/>
        <a:buNone/>
        <a:defRPr sz="8500" b="1" i="0" u="none" strike="noStrike" cap="none" spc="-170" baseline="0">
          <a:solidFill>
            <a:schemeClr val="accent1">
              <a:hueOff val="114395"/>
              <a:lumOff val="-24963"/>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2pPr>
      <a:lvl3pPr marL="0" marR="0" indent="914400" algn="l" defTabSz="2438400" latinLnBrk="0">
        <a:lnSpc>
          <a:spcPct val="80000"/>
        </a:lnSpc>
        <a:spcBef>
          <a:spcPts val="0"/>
        </a:spcBef>
        <a:spcAft>
          <a:spcPts val="0"/>
        </a:spcAft>
        <a:buClrTx/>
        <a:buSzTx/>
        <a:buFontTx/>
        <a:buNone/>
        <a:defRPr sz="8500" b="1" i="0" u="none" strike="noStrike" cap="none" spc="-170" baseline="0">
          <a:solidFill>
            <a:schemeClr val="accent1">
              <a:hueOff val="114395"/>
              <a:lumOff val="-24963"/>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3pPr>
      <a:lvl4pPr marL="0" marR="0" indent="1371600" algn="l" defTabSz="2438400" latinLnBrk="0">
        <a:lnSpc>
          <a:spcPct val="80000"/>
        </a:lnSpc>
        <a:spcBef>
          <a:spcPts val="0"/>
        </a:spcBef>
        <a:spcAft>
          <a:spcPts val="0"/>
        </a:spcAft>
        <a:buClrTx/>
        <a:buSzTx/>
        <a:buFontTx/>
        <a:buNone/>
        <a:defRPr sz="8500" b="1" i="0" u="none" strike="noStrike" cap="none" spc="-170" baseline="0">
          <a:solidFill>
            <a:schemeClr val="accent1">
              <a:hueOff val="114395"/>
              <a:lumOff val="-24963"/>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4pPr>
      <a:lvl5pPr marL="0" marR="0" indent="1828800" algn="l" defTabSz="2438400" latinLnBrk="0">
        <a:lnSpc>
          <a:spcPct val="80000"/>
        </a:lnSpc>
        <a:spcBef>
          <a:spcPts val="0"/>
        </a:spcBef>
        <a:spcAft>
          <a:spcPts val="0"/>
        </a:spcAft>
        <a:buClrTx/>
        <a:buSzTx/>
        <a:buFontTx/>
        <a:buNone/>
        <a:defRPr sz="8500" b="1" i="0" u="none" strike="noStrike" cap="none" spc="-170" baseline="0">
          <a:solidFill>
            <a:schemeClr val="accent1">
              <a:hueOff val="114395"/>
              <a:lumOff val="-24963"/>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5pPr>
      <a:lvl6pPr marL="0" marR="0" indent="2286000" algn="l" defTabSz="2438400" latinLnBrk="0">
        <a:lnSpc>
          <a:spcPct val="80000"/>
        </a:lnSpc>
        <a:spcBef>
          <a:spcPts val="0"/>
        </a:spcBef>
        <a:spcAft>
          <a:spcPts val="0"/>
        </a:spcAft>
        <a:buClrTx/>
        <a:buSzTx/>
        <a:buFontTx/>
        <a:buNone/>
        <a:defRPr sz="8500" b="1" i="0" u="none" strike="noStrike" cap="none" spc="-170" baseline="0">
          <a:solidFill>
            <a:schemeClr val="accent1">
              <a:hueOff val="114395"/>
              <a:lumOff val="-24963"/>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6pPr>
      <a:lvl7pPr marL="0" marR="0" indent="2743200" algn="l" defTabSz="2438400" latinLnBrk="0">
        <a:lnSpc>
          <a:spcPct val="80000"/>
        </a:lnSpc>
        <a:spcBef>
          <a:spcPts val="0"/>
        </a:spcBef>
        <a:spcAft>
          <a:spcPts val="0"/>
        </a:spcAft>
        <a:buClrTx/>
        <a:buSzTx/>
        <a:buFontTx/>
        <a:buNone/>
        <a:defRPr sz="8500" b="1" i="0" u="none" strike="noStrike" cap="none" spc="-170" baseline="0">
          <a:solidFill>
            <a:schemeClr val="accent1">
              <a:hueOff val="114395"/>
              <a:lumOff val="-24963"/>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7pPr>
      <a:lvl8pPr marL="0" marR="0" indent="3200400" algn="l" defTabSz="2438400" latinLnBrk="0">
        <a:lnSpc>
          <a:spcPct val="80000"/>
        </a:lnSpc>
        <a:spcBef>
          <a:spcPts val="0"/>
        </a:spcBef>
        <a:spcAft>
          <a:spcPts val="0"/>
        </a:spcAft>
        <a:buClrTx/>
        <a:buSzTx/>
        <a:buFontTx/>
        <a:buNone/>
        <a:defRPr sz="8500" b="1" i="0" u="none" strike="noStrike" cap="none" spc="-170" baseline="0">
          <a:solidFill>
            <a:schemeClr val="accent1">
              <a:hueOff val="114395"/>
              <a:lumOff val="-24963"/>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8pPr>
      <a:lvl9pPr marL="0" marR="0" indent="3657600" algn="l" defTabSz="2438400" latinLnBrk="0">
        <a:lnSpc>
          <a:spcPct val="80000"/>
        </a:lnSpc>
        <a:spcBef>
          <a:spcPts val="0"/>
        </a:spcBef>
        <a:spcAft>
          <a:spcPts val="0"/>
        </a:spcAft>
        <a:buClrTx/>
        <a:buSzTx/>
        <a:buFontTx/>
        <a:buNone/>
        <a:defRPr sz="8500" b="1" i="0" u="none" strike="noStrike" cap="none" spc="-170" baseline="0">
          <a:solidFill>
            <a:schemeClr val="accent1">
              <a:hueOff val="114395"/>
              <a:lumOff val="-24963"/>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9pPr>
    </p:titleStyle>
    <p:bodyStyle>
      <a:lvl1pPr marL="0" marR="0" indent="0" algn="l" defTabSz="909955" latinLnBrk="0">
        <a:lnSpc>
          <a:spcPct val="100000"/>
        </a:lnSpc>
        <a:spcBef>
          <a:spcPts val="1985"/>
        </a:spcBef>
        <a:spcAft>
          <a:spcPts val="0"/>
        </a:spcAft>
        <a:buClrTx/>
        <a:buSzTx/>
        <a:buFontTx/>
        <a:buNone/>
        <a:defRPr sz="4410"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1pPr>
      <a:lvl2pPr marL="0" marR="0" indent="504190" algn="l" defTabSz="909955" latinLnBrk="0">
        <a:lnSpc>
          <a:spcPct val="100000"/>
        </a:lnSpc>
        <a:spcBef>
          <a:spcPts val="1985"/>
        </a:spcBef>
        <a:spcAft>
          <a:spcPts val="0"/>
        </a:spcAft>
        <a:buClrTx/>
        <a:buSzTx/>
        <a:buFontTx/>
        <a:buNone/>
        <a:defRPr sz="4410"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2pPr>
      <a:lvl3pPr marL="0" marR="0" indent="1007745" algn="l" defTabSz="909955" latinLnBrk="0">
        <a:lnSpc>
          <a:spcPct val="100000"/>
        </a:lnSpc>
        <a:spcBef>
          <a:spcPts val="1985"/>
        </a:spcBef>
        <a:spcAft>
          <a:spcPts val="0"/>
        </a:spcAft>
        <a:buClrTx/>
        <a:buSzTx/>
        <a:buFontTx/>
        <a:buNone/>
        <a:defRPr sz="4410"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3pPr>
      <a:lvl4pPr marL="0" marR="0" indent="1511935" algn="l" defTabSz="909955" latinLnBrk="0">
        <a:lnSpc>
          <a:spcPct val="100000"/>
        </a:lnSpc>
        <a:spcBef>
          <a:spcPts val="1985"/>
        </a:spcBef>
        <a:spcAft>
          <a:spcPts val="0"/>
        </a:spcAft>
        <a:buClrTx/>
        <a:buSzTx/>
        <a:buFontTx/>
        <a:buNone/>
        <a:defRPr sz="4410"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4pPr>
      <a:lvl5pPr marL="0" marR="0" indent="2016125" algn="l" defTabSz="909955" latinLnBrk="0">
        <a:lnSpc>
          <a:spcPct val="100000"/>
        </a:lnSpc>
        <a:spcBef>
          <a:spcPts val="1985"/>
        </a:spcBef>
        <a:spcAft>
          <a:spcPts val="0"/>
        </a:spcAft>
        <a:buClrTx/>
        <a:buSzTx/>
        <a:buFontTx/>
        <a:buNone/>
        <a:defRPr sz="4410"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5pPr>
      <a:lvl6pPr marL="0" marR="0" indent="2520315" algn="l" defTabSz="909955" latinLnBrk="0">
        <a:lnSpc>
          <a:spcPct val="100000"/>
        </a:lnSpc>
        <a:spcBef>
          <a:spcPts val="1985"/>
        </a:spcBef>
        <a:spcAft>
          <a:spcPts val="0"/>
        </a:spcAft>
        <a:buClrTx/>
        <a:buSzTx/>
        <a:buFontTx/>
        <a:buNone/>
        <a:defRPr sz="4410"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6pPr>
      <a:lvl7pPr marL="0" marR="0" indent="3023870" algn="l" defTabSz="909955" latinLnBrk="0">
        <a:lnSpc>
          <a:spcPct val="100000"/>
        </a:lnSpc>
        <a:spcBef>
          <a:spcPts val="1985"/>
        </a:spcBef>
        <a:spcAft>
          <a:spcPts val="0"/>
        </a:spcAft>
        <a:buClrTx/>
        <a:buSzTx/>
        <a:buFontTx/>
        <a:buNone/>
        <a:defRPr sz="4410"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7pPr>
      <a:lvl8pPr marL="0" marR="0" indent="3528060" algn="l" defTabSz="909955" latinLnBrk="0">
        <a:lnSpc>
          <a:spcPct val="100000"/>
        </a:lnSpc>
        <a:spcBef>
          <a:spcPts val="1985"/>
        </a:spcBef>
        <a:spcAft>
          <a:spcPts val="0"/>
        </a:spcAft>
        <a:buClrTx/>
        <a:buSzTx/>
        <a:buFontTx/>
        <a:buNone/>
        <a:defRPr sz="4410"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8pPr>
      <a:lvl9pPr marL="0" marR="0" indent="4032250" algn="l" defTabSz="909955" latinLnBrk="0">
        <a:lnSpc>
          <a:spcPct val="100000"/>
        </a:lnSpc>
        <a:spcBef>
          <a:spcPts val="1985"/>
        </a:spcBef>
        <a:spcAft>
          <a:spcPts val="0"/>
        </a:spcAft>
        <a:buClrTx/>
        <a:buSzTx/>
        <a:buFontTx/>
        <a:buNone/>
        <a:defRPr sz="4410"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9pPr>
    </p:bodyStyle>
    <p:otherStyle>
      <a:lvl1pPr marL="0" marR="0" indent="0" algn="ctr" defTabSz="643890" rtl="0" latinLnBrk="0">
        <a:lnSpc>
          <a:spcPct val="100000"/>
        </a:lnSpc>
        <a:spcBef>
          <a:spcPts val="0"/>
        </a:spcBef>
        <a:spcAft>
          <a:spcPts val="0"/>
        </a:spcAft>
        <a:buClrTx/>
        <a:buSzTx/>
        <a:buFontTx/>
        <a:buNone/>
        <a:defRPr sz="1985" b="0" i="0" u="none" strike="noStrike" cap="none" spc="0" baseline="0">
          <a:solidFill>
            <a:schemeClr val="tx1"/>
          </a:solidFill>
          <a:uFillTx/>
          <a:latin typeface="+mn-lt"/>
          <a:ea typeface="+mn-ea"/>
          <a:cs typeface="+mn-cs"/>
          <a:sym typeface="Helvetica Neue" panose="02000503000000020004"/>
        </a:defRPr>
      </a:lvl1pPr>
      <a:lvl2pPr marL="0" marR="0" indent="504190" algn="ctr" defTabSz="643890" rtl="0" latinLnBrk="0">
        <a:lnSpc>
          <a:spcPct val="100000"/>
        </a:lnSpc>
        <a:spcBef>
          <a:spcPts val="0"/>
        </a:spcBef>
        <a:spcAft>
          <a:spcPts val="0"/>
        </a:spcAft>
        <a:buClrTx/>
        <a:buSzTx/>
        <a:buFontTx/>
        <a:buNone/>
        <a:defRPr sz="1985" b="0" i="0" u="none" strike="noStrike" cap="none" spc="0" baseline="0">
          <a:solidFill>
            <a:schemeClr val="tx1"/>
          </a:solidFill>
          <a:uFillTx/>
          <a:latin typeface="+mn-lt"/>
          <a:ea typeface="+mn-ea"/>
          <a:cs typeface="+mn-cs"/>
          <a:sym typeface="Helvetica Neue" panose="02000503000000020004"/>
        </a:defRPr>
      </a:lvl2pPr>
      <a:lvl3pPr marL="0" marR="0" indent="1007745" algn="ctr" defTabSz="643890" rtl="0" latinLnBrk="0">
        <a:lnSpc>
          <a:spcPct val="100000"/>
        </a:lnSpc>
        <a:spcBef>
          <a:spcPts val="0"/>
        </a:spcBef>
        <a:spcAft>
          <a:spcPts val="0"/>
        </a:spcAft>
        <a:buClrTx/>
        <a:buSzTx/>
        <a:buFontTx/>
        <a:buNone/>
        <a:defRPr sz="1985" b="0" i="0" u="none" strike="noStrike" cap="none" spc="0" baseline="0">
          <a:solidFill>
            <a:schemeClr val="tx1"/>
          </a:solidFill>
          <a:uFillTx/>
          <a:latin typeface="+mn-lt"/>
          <a:ea typeface="+mn-ea"/>
          <a:cs typeface="+mn-cs"/>
          <a:sym typeface="Helvetica Neue" panose="02000503000000020004"/>
        </a:defRPr>
      </a:lvl3pPr>
      <a:lvl4pPr marL="0" marR="0" indent="1511935" algn="ctr" defTabSz="643890" rtl="0" latinLnBrk="0">
        <a:lnSpc>
          <a:spcPct val="100000"/>
        </a:lnSpc>
        <a:spcBef>
          <a:spcPts val="0"/>
        </a:spcBef>
        <a:spcAft>
          <a:spcPts val="0"/>
        </a:spcAft>
        <a:buClrTx/>
        <a:buSzTx/>
        <a:buFontTx/>
        <a:buNone/>
        <a:defRPr sz="1985" b="0" i="0" u="none" strike="noStrike" cap="none" spc="0" baseline="0">
          <a:solidFill>
            <a:schemeClr val="tx1"/>
          </a:solidFill>
          <a:uFillTx/>
          <a:latin typeface="+mn-lt"/>
          <a:ea typeface="+mn-ea"/>
          <a:cs typeface="+mn-cs"/>
          <a:sym typeface="Helvetica Neue" panose="02000503000000020004"/>
        </a:defRPr>
      </a:lvl4pPr>
      <a:lvl5pPr marL="0" marR="0" indent="2016125" algn="ctr" defTabSz="643890" rtl="0" latinLnBrk="0">
        <a:lnSpc>
          <a:spcPct val="100000"/>
        </a:lnSpc>
        <a:spcBef>
          <a:spcPts val="0"/>
        </a:spcBef>
        <a:spcAft>
          <a:spcPts val="0"/>
        </a:spcAft>
        <a:buClrTx/>
        <a:buSzTx/>
        <a:buFontTx/>
        <a:buNone/>
        <a:defRPr sz="1985" b="0" i="0" u="none" strike="noStrike" cap="none" spc="0" baseline="0">
          <a:solidFill>
            <a:schemeClr val="tx1"/>
          </a:solidFill>
          <a:uFillTx/>
          <a:latin typeface="+mn-lt"/>
          <a:ea typeface="+mn-ea"/>
          <a:cs typeface="+mn-cs"/>
          <a:sym typeface="Helvetica Neue" panose="02000503000000020004"/>
        </a:defRPr>
      </a:lvl5pPr>
      <a:lvl6pPr marL="0" marR="0" indent="2520315" algn="ctr" defTabSz="643890" rtl="0" latinLnBrk="0">
        <a:lnSpc>
          <a:spcPct val="100000"/>
        </a:lnSpc>
        <a:spcBef>
          <a:spcPts val="0"/>
        </a:spcBef>
        <a:spcAft>
          <a:spcPts val="0"/>
        </a:spcAft>
        <a:buClrTx/>
        <a:buSzTx/>
        <a:buFontTx/>
        <a:buNone/>
        <a:defRPr sz="1985" b="0" i="0" u="none" strike="noStrike" cap="none" spc="0" baseline="0">
          <a:solidFill>
            <a:schemeClr val="tx1"/>
          </a:solidFill>
          <a:uFillTx/>
          <a:latin typeface="+mn-lt"/>
          <a:ea typeface="+mn-ea"/>
          <a:cs typeface="+mn-cs"/>
          <a:sym typeface="Helvetica Neue" panose="02000503000000020004"/>
        </a:defRPr>
      </a:lvl6pPr>
      <a:lvl7pPr marL="0" marR="0" indent="3023870" algn="ctr" defTabSz="643890" rtl="0" latinLnBrk="0">
        <a:lnSpc>
          <a:spcPct val="100000"/>
        </a:lnSpc>
        <a:spcBef>
          <a:spcPts val="0"/>
        </a:spcBef>
        <a:spcAft>
          <a:spcPts val="0"/>
        </a:spcAft>
        <a:buClrTx/>
        <a:buSzTx/>
        <a:buFontTx/>
        <a:buNone/>
        <a:defRPr sz="1985" b="0" i="0" u="none" strike="noStrike" cap="none" spc="0" baseline="0">
          <a:solidFill>
            <a:schemeClr val="tx1"/>
          </a:solidFill>
          <a:uFillTx/>
          <a:latin typeface="+mn-lt"/>
          <a:ea typeface="+mn-ea"/>
          <a:cs typeface="+mn-cs"/>
          <a:sym typeface="Helvetica Neue" panose="02000503000000020004"/>
        </a:defRPr>
      </a:lvl7pPr>
      <a:lvl8pPr marL="0" marR="0" indent="3528060" algn="ctr" defTabSz="643890" rtl="0" latinLnBrk="0">
        <a:lnSpc>
          <a:spcPct val="100000"/>
        </a:lnSpc>
        <a:spcBef>
          <a:spcPts val="0"/>
        </a:spcBef>
        <a:spcAft>
          <a:spcPts val="0"/>
        </a:spcAft>
        <a:buClrTx/>
        <a:buSzTx/>
        <a:buFontTx/>
        <a:buNone/>
        <a:defRPr sz="1985" b="0" i="0" u="none" strike="noStrike" cap="none" spc="0" baseline="0">
          <a:solidFill>
            <a:schemeClr val="tx1"/>
          </a:solidFill>
          <a:uFillTx/>
          <a:latin typeface="+mn-lt"/>
          <a:ea typeface="+mn-ea"/>
          <a:cs typeface="+mn-cs"/>
          <a:sym typeface="Helvetica Neue" panose="02000503000000020004"/>
        </a:defRPr>
      </a:lvl8pPr>
      <a:lvl9pPr marL="0" marR="0" indent="4032250" algn="ctr" defTabSz="643890" rtl="0" latinLnBrk="0">
        <a:lnSpc>
          <a:spcPct val="100000"/>
        </a:lnSpc>
        <a:spcBef>
          <a:spcPts val="0"/>
        </a:spcBef>
        <a:spcAft>
          <a:spcPts val="0"/>
        </a:spcAft>
        <a:buClrTx/>
        <a:buSzTx/>
        <a:buFontTx/>
        <a:buNone/>
        <a:defRPr sz="1985" b="0" i="0" u="none" strike="noStrike" cap="none" spc="0" baseline="0">
          <a:solidFill>
            <a:schemeClr val="tx1"/>
          </a:solidFill>
          <a:uFillTx/>
          <a:latin typeface="+mn-lt"/>
          <a:ea typeface="+mn-ea"/>
          <a:cs typeface="+mn-cs"/>
          <a:sym typeface="Helvetica Neue" panose="020005030000000200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13"/>
          <a:stretch>
            <a:fillRect/>
          </a:stretch>
        </p:blipFill>
        <p:spPr>
          <a:xfrm>
            <a:off x="54457" y="0"/>
            <a:ext cx="24328345" cy="15094092"/>
          </a:xfrm>
          <a:prstGeom prst="rect">
            <a:avLst/>
          </a:prstGeom>
        </p:spPr>
      </p:pic>
      <p:sp>
        <p:nvSpPr>
          <p:cNvPr id="3" name="矩形: 圆角 2"/>
          <p:cNvSpPr/>
          <p:nvPr userDrawn="1"/>
        </p:nvSpPr>
        <p:spPr>
          <a:xfrm>
            <a:off x="0" y="0"/>
            <a:ext cx="24410031" cy="2783008"/>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5290" dirty="0"/>
          </a:p>
        </p:txBody>
      </p:sp>
      <p:pic>
        <p:nvPicPr>
          <p:cNvPr id="4" name="图像" descr="图像"/>
          <p:cNvPicPr>
            <a:picLocks noChangeAspect="1"/>
          </p:cNvPicPr>
          <p:nvPr userDrawn="1"/>
        </p:nvPicPr>
        <p:blipFill>
          <a:blip r:embed="rId14"/>
          <a:stretch>
            <a:fillRect/>
          </a:stretch>
        </p:blipFill>
        <p:spPr>
          <a:xfrm>
            <a:off x="19117475" y="1177347"/>
            <a:ext cx="3809814" cy="682501"/>
          </a:xfrm>
          <a:prstGeom prst="rect">
            <a:avLst/>
          </a:prstGeom>
        </p:spPr>
      </p:pic>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txStyles>
    <p:titleStyle>
      <a:lvl1pPr algn="l" defTabSz="2016125" rtl="0" eaLnBrk="1" latinLnBrk="0" hangingPunct="1">
        <a:lnSpc>
          <a:spcPct val="90000"/>
        </a:lnSpc>
        <a:spcBef>
          <a:spcPct val="0"/>
        </a:spcBef>
        <a:buNone/>
        <a:defRPr sz="9700" kern="1200">
          <a:solidFill>
            <a:schemeClr val="tx1"/>
          </a:solidFill>
          <a:latin typeface="+mj-lt"/>
          <a:ea typeface="+mj-ea"/>
          <a:cs typeface="+mj-cs"/>
        </a:defRPr>
      </a:lvl1pPr>
    </p:titleStyle>
    <p:bodyStyle>
      <a:lvl1pPr marL="504190" indent="-504190" algn="l" defTabSz="2016125" rtl="0" eaLnBrk="1" latinLnBrk="0" hangingPunct="1">
        <a:lnSpc>
          <a:spcPct val="90000"/>
        </a:lnSpc>
        <a:spcBef>
          <a:spcPct val="442000"/>
        </a:spcBef>
        <a:buFont typeface="Arial" panose="020B0604020202020204" pitchFamily="34" charset="0"/>
        <a:buChar char="•"/>
        <a:defRPr sz="6175" kern="1200">
          <a:solidFill>
            <a:schemeClr val="tx1"/>
          </a:solidFill>
          <a:latin typeface="+mn-lt"/>
          <a:ea typeface="+mn-ea"/>
          <a:cs typeface="+mn-cs"/>
        </a:defRPr>
      </a:lvl1pPr>
      <a:lvl2pPr marL="1511935" indent="-504190" algn="l" defTabSz="2016125" rtl="0" eaLnBrk="1" latinLnBrk="0" hangingPunct="1">
        <a:lnSpc>
          <a:spcPct val="90000"/>
        </a:lnSpc>
        <a:spcBef>
          <a:spcPts val="1105"/>
        </a:spcBef>
        <a:buFont typeface="Arial" panose="020B0604020202020204" pitchFamily="34" charset="0"/>
        <a:buChar char="•"/>
        <a:defRPr sz="5290" kern="1200">
          <a:solidFill>
            <a:schemeClr val="tx1"/>
          </a:solidFill>
          <a:latin typeface="+mn-lt"/>
          <a:ea typeface="+mn-ea"/>
          <a:cs typeface="+mn-cs"/>
        </a:defRPr>
      </a:lvl2pPr>
      <a:lvl3pPr marL="2520315" indent="-504190" algn="l" defTabSz="2016125" rtl="0" eaLnBrk="1" latinLnBrk="0" hangingPunct="1">
        <a:lnSpc>
          <a:spcPct val="90000"/>
        </a:lnSpc>
        <a:spcBef>
          <a:spcPts val="1105"/>
        </a:spcBef>
        <a:buFont typeface="Arial" panose="020B0604020202020204" pitchFamily="34" charset="0"/>
        <a:buChar char="•"/>
        <a:defRPr sz="4410" kern="1200">
          <a:solidFill>
            <a:schemeClr val="tx1"/>
          </a:solidFill>
          <a:latin typeface="+mn-lt"/>
          <a:ea typeface="+mn-ea"/>
          <a:cs typeface="+mn-cs"/>
        </a:defRPr>
      </a:lvl3pPr>
      <a:lvl4pPr marL="3528060" indent="-504190" algn="l" defTabSz="2016125" rtl="0" eaLnBrk="1" latinLnBrk="0" hangingPunct="1">
        <a:lnSpc>
          <a:spcPct val="90000"/>
        </a:lnSpc>
        <a:spcBef>
          <a:spcPts val="1105"/>
        </a:spcBef>
        <a:buFont typeface="Arial" panose="020B0604020202020204" pitchFamily="34" charset="0"/>
        <a:buChar char="•"/>
        <a:defRPr sz="3970" kern="1200">
          <a:solidFill>
            <a:schemeClr val="tx1"/>
          </a:solidFill>
          <a:latin typeface="+mn-lt"/>
          <a:ea typeface="+mn-ea"/>
          <a:cs typeface="+mn-cs"/>
        </a:defRPr>
      </a:lvl4pPr>
      <a:lvl5pPr marL="4535805" indent="-504190" algn="l" defTabSz="2016125" rtl="0" eaLnBrk="1" latinLnBrk="0" hangingPunct="1">
        <a:lnSpc>
          <a:spcPct val="90000"/>
        </a:lnSpc>
        <a:spcBef>
          <a:spcPts val="1105"/>
        </a:spcBef>
        <a:buFont typeface="Arial" panose="020B0604020202020204" pitchFamily="34" charset="0"/>
        <a:buChar char="•"/>
        <a:defRPr sz="3970" kern="1200">
          <a:solidFill>
            <a:schemeClr val="tx1"/>
          </a:solidFill>
          <a:latin typeface="+mn-lt"/>
          <a:ea typeface="+mn-ea"/>
          <a:cs typeface="+mn-cs"/>
        </a:defRPr>
      </a:lvl5pPr>
      <a:lvl6pPr marL="5544185" indent="-504190" algn="l" defTabSz="2016125" rtl="0" eaLnBrk="1" latinLnBrk="0" hangingPunct="1">
        <a:lnSpc>
          <a:spcPct val="90000"/>
        </a:lnSpc>
        <a:spcBef>
          <a:spcPts val="1105"/>
        </a:spcBef>
        <a:buFont typeface="Arial" panose="020B0604020202020204" pitchFamily="34" charset="0"/>
        <a:buChar char="•"/>
        <a:defRPr sz="3970" kern="1200">
          <a:solidFill>
            <a:schemeClr val="tx1"/>
          </a:solidFill>
          <a:latin typeface="+mn-lt"/>
          <a:ea typeface="+mn-ea"/>
          <a:cs typeface="+mn-cs"/>
        </a:defRPr>
      </a:lvl6pPr>
      <a:lvl7pPr marL="6551930" indent="-504190" algn="l" defTabSz="2016125" rtl="0" eaLnBrk="1" latinLnBrk="0" hangingPunct="1">
        <a:lnSpc>
          <a:spcPct val="90000"/>
        </a:lnSpc>
        <a:spcBef>
          <a:spcPts val="1105"/>
        </a:spcBef>
        <a:buFont typeface="Arial" panose="020B0604020202020204" pitchFamily="34" charset="0"/>
        <a:buChar char="•"/>
        <a:defRPr sz="3970" kern="1200">
          <a:solidFill>
            <a:schemeClr val="tx1"/>
          </a:solidFill>
          <a:latin typeface="+mn-lt"/>
          <a:ea typeface="+mn-ea"/>
          <a:cs typeface="+mn-cs"/>
        </a:defRPr>
      </a:lvl7pPr>
      <a:lvl8pPr marL="7560310" indent="-504190" algn="l" defTabSz="2016125" rtl="0" eaLnBrk="1" latinLnBrk="0" hangingPunct="1">
        <a:lnSpc>
          <a:spcPct val="90000"/>
        </a:lnSpc>
        <a:spcBef>
          <a:spcPts val="1105"/>
        </a:spcBef>
        <a:buFont typeface="Arial" panose="020B0604020202020204" pitchFamily="34" charset="0"/>
        <a:buChar char="•"/>
        <a:defRPr sz="3970" kern="1200">
          <a:solidFill>
            <a:schemeClr val="tx1"/>
          </a:solidFill>
          <a:latin typeface="+mn-lt"/>
          <a:ea typeface="+mn-ea"/>
          <a:cs typeface="+mn-cs"/>
        </a:defRPr>
      </a:lvl8pPr>
      <a:lvl9pPr marL="8568055" indent="-504190" algn="l" defTabSz="2016125" rtl="0" eaLnBrk="1" latinLnBrk="0" hangingPunct="1">
        <a:lnSpc>
          <a:spcPct val="90000"/>
        </a:lnSpc>
        <a:spcBef>
          <a:spcPts val="1105"/>
        </a:spcBef>
        <a:buFont typeface="Arial" panose="020B0604020202020204" pitchFamily="34" charset="0"/>
        <a:buChar char="•"/>
        <a:defRPr sz="3970" kern="1200">
          <a:solidFill>
            <a:schemeClr val="tx1"/>
          </a:solidFill>
          <a:latin typeface="+mn-lt"/>
          <a:ea typeface="+mn-ea"/>
          <a:cs typeface="+mn-cs"/>
        </a:defRPr>
      </a:lvl9pPr>
    </p:bodyStyle>
    <p:otherStyle>
      <a:defPPr>
        <a:defRPr lang="zh-CN"/>
      </a:defPPr>
      <a:lvl1pPr marL="0" algn="l" defTabSz="2016125" rtl="0" eaLnBrk="1" latinLnBrk="0" hangingPunct="1">
        <a:defRPr sz="3970" kern="1200">
          <a:solidFill>
            <a:schemeClr val="tx1"/>
          </a:solidFill>
          <a:latin typeface="+mn-lt"/>
          <a:ea typeface="+mn-ea"/>
          <a:cs typeface="+mn-cs"/>
        </a:defRPr>
      </a:lvl1pPr>
      <a:lvl2pPr marL="1007745" algn="l" defTabSz="2016125" rtl="0" eaLnBrk="1" latinLnBrk="0" hangingPunct="1">
        <a:defRPr sz="3970" kern="1200">
          <a:solidFill>
            <a:schemeClr val="tx1"/>
          </a:solidFill>
          <a:latin typeface="+mn-lt"/>
          <a:ea typeface="+mn-ea"/>
          <a:cs typeface="+mn-cs"/>
        </a:defRPr>
      </a:lvl2pPr>
      <a:lvl3pPr marL="2016125" algn="l" defTabSz="2016125" rtl="0" eaLnBrk="1" latinLnBrk="0" hangingPunct="1">
        <a:defRPr sz="3970" kern="1200">
          <a:solidFill>
            <a:schemeClr val="tx1"/>
          </a:solidFill>
          <a:latin typeface="+mn-lt"/>
          <a:ea typeface="+mn-ea"/>
          <a:cs typeface="+mn-cs"/>
        </a:defRPr>
      </a:lvl3pPr>
      <a:lvl4pPr marL="3023870" algn="l" defTabSz="2016125" rtl="0" eaLnBrk="1" latinLnBrk="0" hangingPunct="1">
        <a:defRPr sz="3970" kern="1200">
          <a:solidFill>
            <a:schemeClr val="tx1"/>
          </a:solidFill>
          <a:latin typeface="+mn-lt"/>
          <a:ea typeface="+mn-ea"/>
          <a:cs typeface="+mn-cs"/>
        </a:defRPr>
      </a:lvl4pPr>
      <a:lvl5pPr marL="4032250" algn="l" defTabSz="2016125" rtl="0" eaLnBrk="1" latinLnBrk="0" hangingPunct="1">
        <a:defRPr sz="3970" kern="1200">
          <a:solidFill>
            <a:schemeClr val="tx1"/>
          </a:solidFill>
          <a:latin typeface="+mn-lt"/>
          <a:ea typeface="+mn-ea"/>
          <a:cs typeface="+mn-cs"/>
        </a:defRPr>
      </a:lvl5pPr>
      <a:lvl6pPr marL="5039995" algn="l" defTabSz="2016125" rtl="0" eaLnBrk="1" latinLnBrk="0" hangingPunct="1">
        <a:defRPr sz="3970" kern="1200">
          <a:solidFill>
            <a:schemeClr val="tx1"/>
          </a:solidFill>
          <a:latin typeface="+mn-lt"/>
          <a:ea typeface="+mn-ea"/>
          <a:cs typeface="+mn-cs"/>
        </a:defRPr>
      </a:lvl6pPr>
      <a:lvl7pPr marL="6047740" algn="l" defTabSz="2016125" rtl="0" eaLnBrk="1" latinLnBrk="0" hangingPunct="1">
        <a:defRPr sz="3970" kern="1200">
          <a:solidFill>
            <a:schemeClr val="tx1"/>
          </a:solidFill>
          <a:latin typeface="+mn-lt"/>
          <a:ea typeface="+mn-ea"/>
          <a:cs typeface="+mn-cs"/>
        </a:defRPr>
      </a:lvl7pPr>
      <a:lvl8pPr marL="7056120" algn="l" defTabSz="2016125" rtl="0" eaLnBrk="1" latinLnBrk="0" hangingPunct="1">
        <a:defRPr sz="3970" kern="1200">
          <a:solidFill>
            <a:schemeClr val="tx1"/>
          </a:solidFill>
          <a:latin typeface="+mn-lt"/>
          <a:ea typeface="+mn-ea"/>
          <a:cs typeface="+mn-cs"/>
        </a:defRPr>
      </a:lvl8pPr>
      <a:lvl9pPr marL="8063865" algn="l" defTabSz="2016125" rtl="0" eaLnBrk="1" latinLnBrk="0" hangingPunct="1">
        <a:defRPr sz="397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图像" descr="图像"/>
          <p:cNvPicPr>
            <a:picLocks noChangeAspect="1"/>
          </p:cNvPicPr>
          <p:nvPr userDrawn="1"/>
        </p:nvPicPr>
        <p:blipFill>
          <a:blip r:embed="rId13">
            <a:alphaModFix amt="20000"/>
            <a:duotone>
              <a:prstClr val="black"/>
              <a:schemeClr val="accent1">
                <a:tint val="45000"/>
                <a:satMod val="400000"/>
              </a:schemeClr>
            </a:duotone>
          </a:blip>
          <a:srcRect/>
          <a:stretch>
            <a:fillRect/>
          </a:stretch>
        </p:blipFill>
        <p:spPr>
          <a:xfrm>
            <a:off x="3925377" y="4666200"/>
            <a:ext cx="15767545" cy="10469200"/>
          </a:xfrm>
          <a:prstGeom prst="rect">
            <a:avLst/>
          </a:prstGeom>
          <a:ln w="12700" cap="flat">
            <a:noFill/>
            <a:miter lim="400000"/>
            <a:headEnd/>
            <a:tailEnd/>
          </a:ln>
          <a:effectLst/>
        </p:spPr>
      </p:pic>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1007745" rtl="0" eaLnBrk="1" latinLnBrk="0" hangingPunct="1">
        <a:lnSpc>
          <a:spcPct val="90000"/>
        </a:lnSpc>
        <a:spcBef>
          <a:spcPct val="0"/>
        </a:spcBef>
        <a:buNone/>
        <a:defRPr sz="4850" kern="1200">
          <a:solidFill>
            <a:schemeClr val="tx1"/>
          </a:solidFill>
          <a:latin typeface="+mj-lt"/>
          <a:ea typeface="+mj-ea"/>
          <a:cs typeface="+mj-cs"/>
        </a:defRPr>
      </a:lvl1pPr>
    </p:titleStyle>
    <p:bodyStyle>
      <a:lvl1pPr marL="252095" indent="-252095" algn="l" defTabSz="1007745" rtl="0" eaLnBrk="1" latinLnBrk="0" hangingPunct="1">
        <a:lnSpc>
          <a:spcPct val="90000"/>
        </a:lnSpc>
        <a:spcBef>
          <a:spcPct val="221000"/>
        </a:spcBef>
        <a:buFont typeface="Arial" panose="020B0604020202020204" pitchFamily="34" charset="0"/>
        <a:buChar char="•"/>
        <a:defRPr sz="3085" kern="1200">
          <a:solidFill>
            <a:schemeClr val="tx1"/>
          </a:solidFill>
          <a:latin typeface="+mn-lt"/>
          <a:ea typeface="+mn-ea"/>
          <a:cs typeface="+mn-cs"/>
        </a:defRPr>
      </a:lvl1pPr>
      <a:lvl2pPr marL="756285" indent="-252095" algn="l" defTabSz="1007745" rtl="0" eaLnBrk="1" latinLnBrk="0" hangingPunct="1">
        <a:lnSpc>
          <a:spcPct val="90000"/>
        </a:lnSpc>
        <a:spcBef>
          <a:spcPts val="550"/>
        </a:spcBef>
        <a:buFont typeface="Arial" panose="020B0604020202020204" pitchFamily="34" charset="0"/>
        <a:buChar char="•"/>
        <a:defRPr sz="2645" kern="1200">
          <a:solidFill>
            <a:schemeClr val="tx1"/>
          </a:solidFill>
          <a:latin typeface="+mn-lt"/>
          <a:ea typeface="+mn-ea"/>
          <a:cs typeface="+mn-cs"/>
        </a:defRPr>
      </a:lvl2pPr>
      <a:lvl3pPr marL="1259840" indent="-252095" algn="l" defTabSz="1007745" rtl="0" eaLnBrk="1" latinLnBrk="0" hangingPunct="1">
        <a:lnSpc>
          <a:spcPct val="90000"/>
        </a:lnSpc>
        <a:spcBef>
          <a:spcPts val="550"/>
        </a:spcBef>
        <a:buFont typeface="Arial" panose="020B0604020202020204" pitchFamily="34" charset="0"/>
        <a:buChar char="•"/>
        <a:defRPr sz="2205" kern="1200">
          <a:solidFill>
            <a:schemeClr val="tx1"/>
          </a:solidFill>
          <a:latin typeface="+mn-lt"/>
          <a:ea typeface="+mn-ea"/>
          <a:cs typeface="+mn-cs"/>
        </a:defRPr>
      </a:lvl3pPr>
      <a:lvl4pPr marL="1764030" indent="-252095" algn="l" defTabSz="1007745" rtl="0" eaLnBrk="1" latinLnBrk="0" hangingPunct="1">
        <a:lnSpc>
          <a:spcPct val="90000"/>
        </a:lnSpc>
        <a:spcBef>
          <a:spcPts val="550"/>
        </a:spcBef>
        <a:buFont typeface="Arial" panose="020B0604020202020204" pitchFamily="34" charset="0"/>
        <a:buChar char="•"/>
        <a:defRPr sz="1985" kern="1200">
          <a:solidFill>
            <a:schemeClr val="tx1"/>
          </a:solidFill>
          <a:latin typeface="+mn-lt"/>
          <a:ea typeface="+mn-ea"/>
          <a:cs typeface="+mn-cs"/>
        </a:defRPr>
      </a:lvl4pPr>
      <a:lvl5pPr marL="2268220" indent="-252095" algn="l" defTabSz="1007745" rtl="0" eaLnBrk="1" latinLnBrk="0" hangingPunct="1">
        <a:lnSpc>
          <a:spcPct val="90000"/>
        </a:lnSpc>
        <a:spcBef>
          <a:spcPts val="550"/>
        </a:spcBef>
        <a:buFont typeface="Arial" panose="020B0604020202020204" pitchFamily="34" charset="0"/>
        <a:buChar char="•"/>
        <a:defRPr sz="1985" kern="1200">
          <a:solidFill>
            <a:schemeClr val="tx1"/>
          </a:solidFill>
          <a:latin typeface="+mn-lt"/>
          <a:ea typeface="+mn-ea"/>
          <a:cs typeface="+mn-cs"/>
        </a:defRPr>
      </a:lvl5pPr>
      <a:lvl6pPr marL="2771775" indent="-252095" algn="l" defTabSz="1007745" rtl="0" eaLnBrk="1" latinLnBrk="0" hangingPunct="1">
        <a:lnSpc>
          <a:spcPct val="90000"/>
        </a:lnSpc>
        <a:spcBef>
          <a:spcPts val="550"/>
        </a:spcBef>
        <a:buFont typeface="Arial" panose="020B0604020202020204" pitchFamily="34" charset="0"/>
        <a:buChar char="•"/>
        <a:defRPr sz="1985" kern="1200">
          <a:solidFill>
            <a:schemeClr val="tx1"/>
          </a:solidFill>
          <a:latin typeface="+mn-lt"/>
          <a:ea typeface="+mn-ea"/>
          <a:cs typeface="+mn-cs"/>
        </a:defRPr>
      </a:lvl6pPr>
      <a:lvl7pPr marL="3275965" indent="-252095" algn="l" defTabSz="1007745" rtl="0" eaLnBrk="1" latinLnBrk="0" hangingPunct="1">
        <a:lnSpc>
          <a:spcPct val="90000"/>
        </a:lnSpc>
        <a:spcBef>
          <a:spcPts val="550"/>
        </a:spcBef>
        <a:buFont typeface="Arial" panose="020B0604020202020204" pitchFamily="34" charset="0"/>
        <a:buChar char="•"/>
        <a:defRPr sz="1985" kern="1200">
          <a:solidFill>
            <a:schemeClr val="tx1"/>
          </a:solidFill>
          <a:latin typeface="+mn-lt"/>
          <a:ea typeface="+mn-ea"/>
          <a:cs typeface="+mn-cs"/>
        </a:defRPr>
      </a:lvl7pPr>
      <a:lvl8pPr marL="3780155" indent="-252095" algn="l" defTabSz="1007745" rtl="0" eaLnBrk="1" latinLnBrk="0" hangingPunct="1">
        <a:lnSpc>
          <a:spcPct val="90000"/>
        </a:lnSpc>
        <a:spcBef>
          <a:spcPts val="550"/>
        </a:spcBef>
        <a:buFont typeface="Arial" panose="020B0604020202020204" pitchFamily="34" charset="0"/>
        <a:buChar char="•"/>
        <a:defRPr sz="1985" kern="1200">
          <a:solidFill>
            <a:schemeClr val="tx1"/>
          </a:solidFill>
          <a:latin typeface="+mn-lt"/>
          <a:ea typeface="+mn-ea"/>
          <a:cs typeface="+mn-cs"/>
        </a:defRPr>
      </a:lvl8pPr>
      <a:lvl9pPr marL="4283710" indent="-252095" algn="l" defTabSz="1007745" rtl="0" eaLnBrk="1" latinLnBrk="0" hangingPunct="1">
        <a:lnSpc>
          <a:spcPct val="90000"/>
        </a:lnSpc>
        <a:spcBef>
          <a:spcPts val="550"/>
        </a:spcBef>
        <a:buFont typeface="Arial" panose="020B0604020202020204" pitchFamily="34" charset="0"/>
        <a:buChar char="•"/>
        <a:defRPr sz="1985" kern="1200">
          <a:solidFill>
            <a:schemeClr val="tx1"/>
          </a:solidFill>
          <a:latin typeface="+mn-lt"/>
          <a:ea typeface="+mn-ea"/>
          <a:cs typeface="+mn-cs"/>
        </a:defRPr>
      </a:lvl9pPr>
    </p:bodyStyle>
    <p:otherStyle>
      <a:defPPr>
        <a:defRPr lang="zh-CN"/>
      </a:defPPr>
      <a:lvl1pPr marL="0" algn="l" defTabSz="1007745" rtl="0" eaLnBrk="1" latinLnBrk="0" hangingPunct="1">
        <a:defRPr sz="1985" kern="1200">
          <a:solidFill>
            <a:schemeClr val="tx1"/>
          </a:solidFill>
          <a:latin typeface="+mn-lt"/>
          <a:ea typeface="+mn-ea"/>
          <a:cs typeface="+mn-cs"/>
        </a:defRPr>
      </a:lvl1pPr>
      <a:lvl2pPr marL="504190" algn="l" defTabSz="1007745" rtl="0" eaLnBrk="1" latinLnBrk="0" hangingPunct="1">
        <a:defRPr sz="1985" kern="1200">
          <a:solidFill>
            <a:schemeClr val="tx1"/>
          </a:solidFill>
          <a:latin typeface="+mn-lt"/>
          <a:ea typeface="+mn-ea"/>
          <a:cs typeface="+mn-cs"/>
        </a:defRPr>
      </a:lvl2pPr>
      <a:lvl3pPr marL="1007745" algn="l" defTabSz="1007745" rtl="0" eaLnBrk="1" latinLnBrk="0" hangingPunct="1">
        <a:defRPr sz="1985" kern="1200">
          <a:solidFill>
            <a:schemeClr val="tx1"/>
          </a:solidFill>
          <a:latin typeface="+mn-lt"/>
          <a:ea typeface="+mn-ea"/>
          <a:cs typeface="+mn-cs"/>
        </a:defRPr>
      </a:lvl3pPr>
      <a:lvl4pPr marL="1511935" algn="l" defTabSz="1007745" rtl="0" eaLnBrk="1" latinLnBrk="0" hangingPunct="1">
        <a:defRPr sz="1985" kern="1200">
          <a:solidFill>
            <a:schemeClr val="tx1"/>
          </a:solidFill>
          <a:latin typeface="+mn-lt"/>
          <a:ea typeface="+mn-ea"/>
          <a:cs typeface="+mn-cs"/>
        </a:defRPr>
      </a:lvl4pPr>
      <a:lvl5pPr marL="2016125" algn="l" defTabSz="1007745" rtl="0" eaLnBrk="1" latinLnBrk="0" hangingPunct="1">
        <a:defRPr sz="1985" kern="1200">
          <a:solidFill>
            <a:schemeClr val="tx1"/>
          </a:solidFill>
          <a:latin typeface="+mn-lt"/>
          <a:ea typeface="+mn-ea"/>
          <a:cs typeface="+mn-cs"/>
        </a:defRPr>
      </a:lvl5pPr>
      <a:lvl6pPr marL="2520315" algn="l" defTabSz="1007745" rtl="0" eaLnBrk="1" latinLnBrk="0" hangingPunct="1">
        <a:defRPr sz="1985" kern="1200">
          <a:solidFill>
            <a:schemeClr val="tx1"/>
          </a:solidFill>
          <a:latin typeface="+mn-lt"/>
          <a:ea typeface="+mn-ea"/>
          <a:cs typeface="+mn-cs"/>
        </a:defRPr>
      </a:lvl6pPr>
      <a:lvl7pPr marL="3023870" algn="l" defTabSz="1007745" rtl="0" eaLnBrk="1" latinLnBrk="0" hangingPunct="1">
        <a:defRPr sz="1985" kern="1200">
          <a:solidFill>
            <a:schemeClr val="tx1"/>
          </a:solidFill>
          <a:latin typeface="+mn-lt"/>
          <a:ea typeface="+mn-ea"/>
          <a:cs typeface="+mn-cs"/>
        </a:defRPr>
      </a:lvl7pPr>
      <a:lvl8pPr marL="3528060" algn="l" defTabSz="1007745" rtl="0" eaLnBrk="1" latinLnBrk="0" hangingPunct="1">
        <a:defRPr sz="1985" kern="1200">
          <a:solidFill>
            <a:schemeClr val="tx1"/>
          </a:solidFill>
          <a:latin typeface="+mn-lt"/>
          <a:ea typeface="+mn-ea"/>
          <a:cs typeface="+mn-cs"/>
        </a:defRPr>
      </a:lvl8pPr>
      <a:lvl9pPr marL="4032250" algn="l" defTabSz="1007745" rtl="0" eaLnBrk="1" latinLnBrk="0" hangingPunct="1">
        <a:defRPr sz="198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5" r:id="rId13"/>
  </p:sldLayoutIdLst>
  <p:txStyles>
    <p:titleStyle>
      <a:lvl1pPr algn="l" defTabSz="2016125" rtl="0" eaLnBrk="1" latinLnBrk="0" hangingPunct="1">
        <a:lnSpc>
          <a:spcPct val="90000"/>
        </a:lnSpc>
        <a:spcBef>
          <a:spcPct val="0"/>
        </a:spcBef>
        <a:buNone/>
        <a:defRPr sz="9700" kern="1200">
          <a:solidFill>
            <a:schemeClr val="tx1"/>
          </a:solidFill>
          <a:latin typeface="+mj-lt"/>
          <a:ea typeface="+mj-ea"/>
          <a:cs typeface="+mj-cs"/>
        </a:defRPr>
      </a:lvl1pPr>
    </p:titleStyle>
    <p:bodyStyle>
      <a:lvl1pPr marL="504190" indent="-504190" algn="l" defTabSz="2016125" rtl="0" eaLnBrk="1" latinLnBrk="0" hangingPunct="1">
        <a:lnSpc>
          <a:spcPct val="90000"/>
        </a:lnSpc>
        <a:spcBef>
          <a:spcPct val="442000"/>
        </a:spcBef>
        <a:buFont typeface="Arial" panose="020B0604020202020204" pitchFamily="34" charset="0"/>
        <a:buChar char="•"/>
        <a:defRPr sz="6175" kern="1200">
          <a:solidFill>
            <a:schemeClr val="tx1"/>
          </a:solidFill>
          <a:latin typeface="+mn-lt"/>
          <a:ea typeface="+mn-ea"/>
          <a:cs typeface="+mn-cs"/>
        </a:defRPr>
      </a:lvl1pPr>
      <a:lvl2pPr marL="1511935" indent="-504190" algn="l" defTabSz="2016125" rtl="0" eaLnBrk="1" latinLnBrk="0" hangingPunct="1">
        <a:lnSpc>
          <a:spcPct val="90000"/>
        </a:lnSpc>
        <a:spcBef>
          <a:spcPts val="1105"/>
        </a:spcBef>
        <a:buFont typeface="Arial" panose="020B0604020202020204" pitchFamily="34" charset="0"/>
        <a:buChar char="•"/>
        <a:defRPr sz="5290" kern="1200">
          <a:solidFill>
            <a:schemeClr val="tx1"/>
          </a:solidFill>
          <a:latin typeface="+mn-lt"/>
          <a:ea typeface="+mn-ea"/>
          <a:cs typeface="+mn-cs"/>
        </a:defRPr>
      </a:lvl2pPr>
      <a:lvl3pPr marL="2520315" indent="-504190" algn="l" defTabSz="2016125" rtl="0" eaLnBrk="1" latinLnBrk="0" hangingPunct="1">
        <a:lnSpc>
          <a:spcPct val="90000"/>
        </a:lnSpc>
        <a:spcBef>
          <a:spcPts val="1105"/>
        </a:spcBef>
        <a:buFont typeface="Arial" panose="020B0604020202020204" pitchFamily="34" charset="0"/>
        <a:buChar char="•"/>
        <a:defRPr sz="4410" kern="1200">
          <a:solidFill>
            <a:schemeClr val="tx1"/>
          </a:solidFill>
          <a:latin typeface="+mn-lt"/>
          <a:ea typeface="+mn-ea"/>
          <a:cs typeface="+mn-cs"/>
        </a:defRPr>
      </a:lvl3pPr>
      <a:lvl4pPr marL="3528060" indent="-504190" algn="l" defTabSz="2016125" rtl="0" eaLnBrk="1" latinLnBrk="0" hangingPunct="1">
        <a:lnSpc>
          <a:spcPct val="90000"/>
        </a:lnSpc>
        <a:spcBef>
          <a:spcPts val="1105"/>
        </a:spcBef>
        <a:buFont typeface="Arial" panose="020B0604020202020204" pitchFamily="34" charset="0"/>
        <a:buChar char="•"/>
        <a:defRPr sz="3970" kern="1200">
          <a:solidFill>
            <a:schemeClr val="tx1"/>
          </a:solidFill>
          <a:latin typeface="+mn-lt"/>
          <a:ea typeface="+mn-ea"/>
          <a:cs typeface="+mn-cs"/>
        </a:defRPr>
      </a:lvl4pPr>
      <a:lvl5pPr marL="4535805" indent="-504190" algn="l" defTabSz="2016125" rtl="0" eaLnBrk="1" latinLnBrk="0" hangingPunct="1">
        <a:lnSpc>
          <a:spcPct val="90000"/>
        </a:lnSpc>
        <a:spcBef>
          <a:spcPts val="1105"/>
        </a:spcBef>
        <a:buFont typeface="Arial" panose="020B0604020202020204" pitchFamily="34" charset="0"/>
        <a:buChar char="•"/>
        <a:defRPr sz="3970" kern="1200">
          <a:solidFill>
            <a:schemeClr val="tx1"/>
          </a:solidFill>
          <a:latin typeface="+mn-lt"/>
          <a:ea typeface="+mn-ea"/>
          <a:cs typeface="+mn-cs"/>
        </a:defRPr>
      </a:lvl5pPr>
      <a:lvl6pPr marL="5544185" indent="-504190" algn="l" defTabSz="2016125" rtl="0" eaLnBrk="1" latinLnBrk="0" hangingPunct="1">
        <a:lnSpc>
          <a:spcPct val="90000"/>
        </a:lnSpc>
        <a:spcBef>
          <a:spcPts val="1105"/>
        </a:spcBef>
        <a:buFont typeface="Arial" panose="020B0604020202020204" pitchFamily="34" charset="0"/>
        <a:buChar char="•"/>
        <a:defRPr sz="3970" kern="1200">
          <a:solidFill>
            <a:schemeClr val="tx1"/>
          </a:solidFill>
          <a:latin typeface="+mn-lt"/>
          <a:ea typeface="+mn-ea"/>
          <a:cs typeface="+mn-cs"/>
        </a:defRPr>
      </a:lvl6pPr>
      <a:lvl7pPr marL="6551930" indent="-504190" algn="l" defTabSz="2016125" rtl="0" eaLnBrk="1" latinLnBrk="0" hangingPunct="1">
        <a:lnSpc>
          <a:spcPct val="90000"/>
        </a:lnSpc>
        <a:spcBef>
          <a:spcPts val="1105"/>
        </a:spcBef>
        <a:buFont typeface="Arial" panose="020B0604020202020204" pitchFamily="34" charset="0"/>
        <a:buChar char="•"/>
        <a:defRPr sz="3970" kern="1200">
          <a:solidFill>
            <a:schemeClr val="tx1"/>
          </a:solidFill>
          <a:latin typeface="+mn-lt"/>
          <a:ea typeface="+mn-ea"/>
          <a:cs typeface="+mn-cs"/>
        </a:defRPr>
      </a:lvl7pPr>
      <a:lvl8pPr marL="7560310" indent="-504190" algn="l" defTabSz="2016125" rtl="0" eaLnBrk="1" latinLnBrk="0" hangingPunct="1">
        <a:lnSpc>
          <a:spcPct val="90000"/>
        </a:lnSpc>
        <a:spcBef>
          <a:spcPts val="1105"/>
        </a:spcBef>
        <a:buFont typeface="Arial" panose="020B0604020202020204" pitchFamily="34" charset="0"/>
        <a:buChar char="•"/>
        <a:defRPr sz="3970" kern="1200">
          <a:solidFill>
            <a:schemeClr val="tx1"/>
          </a:solidFill>
          <a:latin typeface="+mn-lt"/>
          <a:ea typeface="+mn-ea"/>
          <a:cs typeface="+mn-cs"/>
        </a:defRPr>
      </a:lvl8pPr>
      <a:lvl9pPr marL="8568055" indent="-504190" algn="l" defTabSz="2016125" rtl="0" eaLnBrk="1" latinLnBrk="0" hangingPunct="1">
        <a:lnSpc>
          <a:spcPct val="90000"/>
        </a:lnSpc>
        <a:spcBef>
          <a:spcPts val="1105"/>
        </a:spcBef>
        <a:buFont typeface="Arial" panose="020B0604020202020204" pitchFamily="34" charset="0"/>
        <a:buChar char="•"/>
        <a:defRPr sz="3970" kern="1200">
          <a:solidFill>
            <a:schemeClr val="tx1"/>
          </a:solidFill>
          <a:latin typeface="+mn-lt"/>
          <a:ea typeface="+mn-ea"/>
          <a:cs typeface="+mn-cs"/>
        </a:defRPr>
      </a:lvl9pPr>
    </p:bodyStyle>
    <p:otherStyle>
      <a:defPPr>
        <a:defRPr lang="zh-CN"/>
      </a:defPPr>
      <a:lvl1pPr marL="0" algn="l" defTabSz="2016125" rtl="0" eaLnBrk="1" latinLnBrk="0" hangingPunct="1">
        <a:defRPr sz="3970" kern="1200">
          <a:solidFill>
            <a:schemeClr val="tx1"/>
          </a:solidFill>
          <a:latin typeface="+mn-lt"/>
          <a:ea typeface="+mn-ea"/>
          <a:cs typeface="+mn-cs"/>
        </a:defRPr>
      </a:lvl1pPr>
      <a:lvl2pPr marL="1007745" algn="l" defTabSz="2016125" rtl="0" eaLnBrk="1" latinLnBrk="0" hangingPunct="1">
        <a:defRPr sz="3970" kern="1200">
          <a:solidFill>
            <a:schemeClr val="tx1"/>
          </a:solidFill>
          <a:latin typeface="+mn-lt"/>
          <a:ea typeface="+mn-ea"/>
          <a:cs typeface="+mn-cs"/>
        </a:defRPr>
      </a:lvl2pPr>
      <a:lvl3pPr marL="2016125" algn="l" defTabSz="2016125" rtl="0" eaLnBrk="1" latinLnBrk="0" hangingPunct="1">
        <a:defRPr sz="3970" kern="1200">
          <a:solidFill>
            <a:schemeClr val="tx1"/>
          </a:solidFill>
          <a:latin typeface="+mn-lt"/>
          <a:ea typeface="+mn-ea"/>
          <a:cs typeface="+mn-cs"/>
        </a:defRPr>
      </a:lvl3pPr>
      <a:lvl4pPr marL="3023870" algn="l" defTabSz="2016125" rtl="0" eaLnBrk="1" latinLnBrk="0" hangingPunct="1">
        <a:defRPr sz="3970" kern="1200">
          <a:solidFill>
            <a:schemeClr val="tx1"/>
          </a:solidFill>
          <a:latin typeface="+mn-lt"/>
          <a:ea typeface="+mn-ea"/>
          <a:cs typeface="+mn-cs"/>
        </a:defRPr>
      </a:lvl4pPr>
      <a:lvl5pPr marL="4032250" algn="l" defTabSz="2016125" rtl="0" eaLnBrk="1" latinLnBrk="0" hangingPunct="1">
        <a:defRPr sz="3970" kern="1200">
          <a:solidFill>
            <a:schemeClr val="tx1"/>
          </a:solidFill>
          <a:latin typeface="+mn-lt"/>
          <a:ea typeface="+mn-ea"/>
          <a:cs typeface="+mn-cs"/>
        </a:defRPr>
      </a:lvl5pPr>
      <a:lvl6pPr marL="5039995" algn="l" defTabSz="2016125" rtl="0" eaLnBrk="1" latinLnBrk="0" hangingPunct="1">
        <a:defRPr sz="3970" kern="1200">
          <a:solidFill>
            <a:schemeClr val="tx1"/>
          </a:solidFill>
          <a:latin typeface="+mn-lt"/>
          <a:ea typeface="+mn-ea"/>
          <a:cs typeface="+mn-cs"/>
        </a:defRPr>
      </a:lvl6pPr>
      <a:lvl7pPr marL="6047740" algn="l" defTabSz="2016125" rtl="0" eaLnBrk="1" latinLnBrk="0" hangingPunct="1">
        <a:defRPr sz="3970" kern="1200">
          <a:solidFill>
            <a:schemeClr val="tx1"/>
          </a:solidFill>
          <a:latin typeface="+mn-lt"/>
          <a:ea typeface="+mn-ea"/>
          <a:cs typeface="+mn-cs"/>
        </a:defRPr>
      </a:lvl7pPr>
      <a:lvl8pPr marL="7056120" algn="l" defTabSz="2016125" rtl="0" eaLnBrk="1" latinLnBrk="0" hangingPunct="1">
        <a:defRPr sz="3970" kern="1200">
          <a:solidFill>
            <a:schemeClr val="tx1"/>
          </a:solidFill>
          <a:latin typeface="+mn-lt"/>
          <a:ea typeface="+mn-ea"/>
          <a:cs typeface="+mn-cs"/>
        </a:defRPr>
      </a:lvl8pPr>
      <a:lvl9pPr marL="8063865" algn="l" defTabSz="2016125" rtl="0" eaLnBrk="1" latinLnBrk="0" hangingPunct="1">
        <a:defRPr sz="397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42.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7" Type="http://schemas.microsoft.com/office/2007/relationships/hdphoto" Target="../media/hdphoto1.wdp"/><Relationship Id="rId2" Type="http://schemas.openxmlformats.org/officeDocument/2006/relationships/slideLayout" Target="../slideLayouts/slideLayout37.xml"/><Relationship Id="rId1" Type="http://schemas.openxmlformats.org/officeDocument/2006/relationships/tags" Target="../tags/tag15.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37.xml"/><Relationship Id="rId1" Type="http://schemas.openxmlformats.org/officeDocument/2006/relationships/tags" Target="../tags/tag107.xml"/><Relationship Id="rId4" Type="http://schemas.openxmlformats.org/officeDocument/2006/relationships/image" Target="../media/image9.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37.xml"/><Relationship Id="rId1" Type="http://schemas.openxmlformats.org/officeDocument/2006/relationships/tags" Target="../tags/tag108.xml"/><Relationship Id="rId4" Type="http://schemas.openxmlformats.org/officeDocument/2006/relationships/image" Target="../media/image9.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37.xml"/><Relationship Id="rId1" Type="http://schemas.openxmlformats.org/officeDocument/2006/relationships/tags" Target="../tags/tag109.xml"/><Relationship Id="rId4" Type="http://schemas.openxmlformats.org/officeDocument/2006/relationships/image" Target="../media/image9.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37.xml"/><Relationship Id="rId1" Type="http://schemas.openxmlformats.org/officeDocument/2006/relationships/tags" Target="../tags/tag110.xml"/><Relationship Id="rId5" Type="http://schemas.openxmlformats.org/officeDocument/2006/relationships/image" Target="../media/image25.png"/><Relationship Id="rId4" Type="http://schemas.openxmlformats.org/officeDocument/2006/relationships/image" Target="../media/image9.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37.xml"/><Relationship Id="rId1" Type="http://schemas.openxmlformats.org/officeDocument/2006/relationships/tags" Target="../tags/tag111.xml"/><Relationship Id="rId5" Type="http://schemas.openxmlformats.org/officeDocument/2006/relationships/image" Target="../media/image25.png"/><Relationship Id="rId4" Type="http://schemas.openxmlformats.org/officeDocument/2006/relationships/image" Target="../media/image9.png"/></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37.xml"/><Relationship Id="rId7" Type="http://schemas.openxmlformats.org/officeDocument/2006/relationships/image" Target="../media/image25.png"/><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notesSlide" Target="../notesSlides/notesSlide101.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37.xml"/><Relationship Id="rId1" Type="http://schemas.openxmlformats.org/officeDocument/2006/relationships/tags" Target="../tags/tag114.xml"/><Relationship Id="rId6" Type="http://schemas.openxmlformats.org/officeDocument/2006/relationships/image" Target="../media/image35.png"/><Relationship Id="rId5" Type="http://schemas.openxmlformats.org/officeDocument/2006/relationships/image" Target="../media/image9.png"/><Relationship Id="rId4" Type="http://schemas.openxmlformats.org/officeDocument/2006/relationships/image" Target="../media/image26.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37.xml"/><Relationship Id="rId1" Type="http://schemas.openxmlformats.org/officeDocument/2006/relationships/tags" Target="../tags/tag115.xml"/><Relationship Id="rId4" Type="http://schemas.openxmlformats.org/officeDocument/2006/relationships/image" Target="../media/image9.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37.xml"/><Relationship Id="rId1" Type="http://schemas.openxmlformats.org/officeDocument/2006/relationships/tags" Target="../tags/tag116.xml"/><Relationship Id="rId6" Type="http://schemas.openxmlformats.org/officeDocument/2006/relationships/image" Target="../media/image26.png"/><Relationship Id="rId5" Type="http://schemas.openxmlformats.org/officeDocument/2006/relationships/image" Target="../media/image35.png"/><Relationship Id="rId4" Type="http://schemas.openxmlformats.org/officeDocument/2006/relationships/image" Target="../media/image9.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37.xml"/><Relationship Id="rId1" Type="http://schemas.openxmlformats.org/officeDocument/2006/relationships/tags" Target="../tags/tag117.xml"/><Relationship Id="rId6" Type="http://schemas.openxmlformats.org/officeDocument/2006/relationships/image" Target="../media/image26.png"/><Relationship Id="rId5" Type="http://schemas.openxmlformats.org/officeDocument/2006/relationships/image" Target="../media/image35.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7.xml"/><Relationship Id="rId1" Type="http://schemas.openxmlformats.org/officeDocument/2006/relationships/tags" Target="../tags/tag16.xml"/><Relationship Id="rId5" Type="http://schemas.openxmlformats.org/officeDocument/2006/relationships/image" Target="../media/image10.png"/><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37.xml"/><Relationship Id="rId1" Type="http://schemas.openxmlformats.org/officeDocument/2006/relationships/tags" Target="../tags/tag118.xml"/><Relationship Id="rId5" Type="http://schemas.openxmlformats.org/officeDocument/2006/relationships/image" Target="../media/image9.png"/><Relationship Id="rId4" Type="http://schemas.openxmlformats.org/officeDocument/2006/relationships/image" Target="../media/image26.pn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37.xml"/><Relationship Id="rId1" Type="http://schemas.openxmlformats.org/officeDocument/2006/relationships/tags" Target="../tags/tag119.xml"/><Relationship Id="rId6" Type="http://schemas.openxmlformats.org/officeDocument/2006/relationships/image" Target="../media/image10.png"/><Relationship Id="rId5" Type="http://schemas.openxmlformats.org/officeDocument/2006/relationships/image" Target="../media/image26.png"/><Relationship Id="rId4" Type="http://schemas.openxmlformats.org/officeDocument/2006/relationships/image" Target="../media/image9.png"/></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notesSlide" Target="../notesSlides/notesSlide108.xml"/></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notesSlide" Target="../notesSlides/notesSlide109.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notesSlide" Target="../notesSlides/notesSlide110.xml"/></Relationships>
</file>

<file path=ppt/slides/_rels/slide11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Layout" Target="../slideLayouts/slideLayout37.xml"/><Relationship Id="rId7" Type="http://schemas.openxmlformats.org/officeDocument/2006/relationships/image" Target="../media/image9.png"/><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image" Target="../media/image26.png"/><Relationship Id="rId5" Type="http://schemas.openxmlformats.org/officeDocument/2006/relationships/image" Target="../media/image3.png"/><Relationship Id="rId4" Type="http://schemas.openxmlformats.org/officeDocument/2006/relationships/notesSlide" Target="../notesSlides/notesSlide111.xml"/></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tags" Target="../tags/tag129.xml"/><Relationship Id="rId1" Type="http://schemas.openxmlformats.org/officeDocument/2006/relationships/tags" Target="../tags/tag128.xml"/><Relationship Id="rId5" Type="http://schemas.openxmlformats.org/officeDocument/2006/relationships/image" Target="../media/image9.png"/><Relationship Id="rId4" Type="http://schemas.openxmlformats.org/officeDocument/2006/relationships/notesSlide" Target="../notesSlides/notesSlide112.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37.xml"/><Relationship Id="rId1" Type="http://schemas.openxmlformats.org/officeDocument/2006/relationships/tags" Target="../tags/tag130.xml"/><Relationship Id="rId5" Type="http://schemas.openxmlformats.org/officeDocument/2006/relationships/image" Target="../media/image10.png"/><Relationship Id="rId4" Type="http://schemas.openxmlformats.org/officeDocument/2006/relationships/image" Target="../media/image9.png"/></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37.xml"/><Relationship Id="rId1" Type="http://schemas.openxmlformats.org/officeDocument/2006/relationships/tags" Target="../tags/tag131.xml"/><Relationship Id="rId4" Type="http://schemas.openxmlformats.org/officeDocument/2006/relationships/image" Target="../media/image9.png"/></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37.xml"/><Relationship Id="rId7" Type="http://schemas.openxmlformats.org/officeDocument/2006/relationships/image" Target="../media/image36.emf"/><Relationship Id="rId2" Type="http://schemas.openxmlformats.org/officeDocument/2006/relationships/tags" Target="../tags/tag13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9.png"/><Relationship Id="rId4" Type="http://schemas.openxmlformats.org/officeDocument/2006/relationships/notesSlide" Target="../notesSlides/notesSlide11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microsoft.com/office/2007/relationships/hdphoto" Target="../media/hdphoto1.wdp"/><Relationship Id="rId2" Type="http://schemas.openxmlformats.org/officeDocument/2006/relationships/slideLayout" Target="../slideLayouts/slideLayout37.xml"/><Relationship Id="rId1" Type="http://schemas.openxmlformats.org/officeDocument/2006/relationships/tags" Target="../tags/tag17.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37.xml"/><Relationship Id="rId1" Type="http://schemas.openxmlformats.org/officeDocument/2006/relationships/tags" Target="../tags/tag133.xml"/><Relationship Id="rId4" Type="http://schemas.openxmlformats.org/officeDocument/2006/relationships/image" Target="../media/image9.png"/></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37.xml"/><Relationship Id="rId7" Type="http://schemas.openxmlformats.org/officeDocument/2006/relationships/image" Target="../media/image37.emf"/><Relationship Id="rId2" Type="http://schemas.openxmlformats.org/officeDocument/2006/relationships/tags" Target="../tags/tag134.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9.png"/><Relationship Id="rId4" Type="http://schemas.openxmlformats.org/officeDocument/2006/relationships/notesSlide" Target="../notesSlides/notesSlide117.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37.xml"/><Relationship Id="rId1" Type="http://schemas.openxmlformats.org/officeDocument/2006/relationships/tags" Target="../tags/tag135.xml"/><Relationship Id="rId4" Type="http://schemas.openxmlformats.org/officeDocument/2006/relationships/image" Target="../media/image9.png"/></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notesSlide" Target="../notesSlides/notesSlide119.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37.xml"/><Relationship Id="rId1" Type="http://schemas.openxmlformats.org/officeDocument/2006/relationships/tags" Target="../tags/tag138.xml"/><Relationship Id="rId5" Type="http://schemas.openxmlformats.org/officeDocument/2006/relationships/image" Target="../media/image9.png"/><Relationship Id="rId4" Type="http://schemas.openxmlformats.org/officeDocument/2006/relationships/image" Target="../media/image26.png"/></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37.xml"/><Relationship Id="rId1" Type="http://schemas.openxmlformats.org/officeDocument/2006/relationships/tags" Target="../tags/tag139.xml"/><Relationship Id="rId4" Type="http://schemas.openxmlformats.org/officeDocument/2006/relationships/image" Target="../media/image26.png"/></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37.xml"/><Relationship Id="rId1" Type="http://schemas.openxmlformats.org/officeDocument/2006/relationships/tags" Target="../tags/tag140.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9.png"/></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37.xml"/><Relationship Id="rId1" Type="http://schemas.openxmlformats.org/officeDocument/2006/relationships/tags" Target="../tags/tag141.xml"/><Relationship Id="rId5" Type="http://schemas.openxmlformats.org/officeDocument/2006/relationships/image" Target="../media/image10.png"/><Relationship Id="rId4" Type="http://schemas.openxmlformats.org/officeDocument/2006/relationships/image" Target="../media/image9.png"/></Relationships>
</file>

<file path=ppt/slides/_rels/slide12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37.xml"/><Relationship Id="rId7" Type="http://schemas.openxmlformats.org/officeDocument/2006/relationships/image" Target="../media/image38.emf"/><Relationship Id="rId2" Type="http://schemas.openxmlformats.org/officeDocument/2006/relationships/tags" Target="../tags/tag142.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image" Target="../media/image9.png"/><Relationship Id="rId4" Type="http://schemas.openxmlformats.org/officeDocument/2006/relationships/notesSlide" Target="../notesSlides/notesSlide124.xml"/></Relationships>
</file>

<file path=ppt/slides/_rels/slide129.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slideLayout" Target="../slideLayouts/slideLayout37.xml"/><Relationship Id="rId7" Type="http://schemas.openxmlformats.org/officeDocument/2006/relationships/image" Target="../media/image10.png"/><Relationship Id="rId2" Type="http://schemas.openxmlformats.org/officeDocument/2006/relationships/tags" Target="../tags/tag143.xml"/><Relationship Id="rId1" Type="http://schemas.openxmlformats.org/officeDocument/2006/relationships/vmlDrawing" Target="../drawings/vmlDrawing4.v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notesSlide" Target="../notesSlides/notesSlide125.xml"/><Relationship Id="rId9" Type="http://schemas.openxmlformats.org/officeDocument/2006/relationships/image" Target="../media/image38.e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7.xml"/><Relationship Id="rId1" Type="http://schemas.openxmlformats.org/officeDocument/2006/relationships/tags" Target="../tags/tag18.xml"/><Relationship Id="rId5" Type="http://schemas.openxmlformats.org/officeDocument/2006/relationships/image" Target="../media/image27.jpeg"/><Relationship Id="rId4" Type="http://schemas.openxmlformats.org/officeDocument/2006/relationships/image" Target="../media/image9.png"/></Relationships>
</file>

<file path=ppt/slides/_rels/slide1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6.xml"/><Relationship Id="rId1" Type="http://schemas.openxmlformats.org/officeDocument/2006/relationships/slideLayout" Target="../slideLayouts/slideLayout37.xml"/></Relationships>
</file>

<file path=ppt/slides/_rels/slide1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7.xml"/><Relationship Id="rId1" Type="http://schemas.openxmlformats.org/officeDocument/2006/relationships/slideLayout" Target="../slideLayouts/slideLayout37.xml"/><Relationship Id="rId4" Type="http://schemas.openxmlformats.org/officeDocument/2006/relationships/image" Target="../media/image9.png"/></Relationships>
</file>

<file path=ppt/slides/_rels/slide1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7.xml"/></Relationships>
</file>

<file path=ppt/slides/_rels/slide1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8.xml"/><Relationship Id="rId1" Type="http://schemas.openxmlformats.org/officeDocument/2006/relationships/slideLayout" Target="../slideLayouts/slideLayout37.xml"/><Relationship Id="rId5" Type="http://schemas.openxmlformats.org/officeDocument/2006/relationships/image" Target="../media/image39.jpeg"/><Relationship Id="rId4" Type="http://schemas.openxmlformats.org/officeDocument/2006/relationships/image" Target="../media/image9.png"/></Relationships>
</file>

<file path=ppt/slides/_rels/slide1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9.xml"/><Relationship Id="rId1" Type="http://schemas.openxmlformats.org/officeDocument/2006/relationships/slideLayout" Target="../slideLayouts/slideLayout37.xml"/><Relationship Id="rId5" Type="http://schemas.openxmlformats.org/officeDocument/2006/relationships/image" Target="../media/image39.jpeg"/><Relationship Id="rId4" Type="http://schemas.openxmlformats.org/officeDocument/2006/relationships/image" Target="../media/image9.png"/></Relationships>
</file>

<file path=ppt/slides/_rels/slide1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0.xml"/><Relationship Id="rId1" Type="http://schemas.openxmlformats.org/officeDocument/2006/relationships/slideLayout" Target="../slideLayouts/slideLayout37.xml"/><Relationship Id="rId5" Type="http://schemas.openxmlformats.org/officeDocument/2006/relationships/image" Target="../media/image39.jpeg"/><Relationship Id="rId4" Type="http://schemas.openxmlformats.org/officeDocument/2006/relationships/image" Target="../media/image9.png"/></Relationships>
</file>

<file path=ppt/slides/_rels/slide1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1.xml"/><Relationship Id="rId1" Type="http://schemas.openxmlformats.org/officeDocument/2006/relationships/slideLayout" Target="../slideLayouts/slideLayout37.xml"/><Relationship Id="rId5" Type="http://schemas.openxmlformats.org/officeDocument/2006/relationships/image" Target="../media/image3.png"/><Relationship Id="rId4" Type="http://schemas.openxmlformats.org/officeDocument/2006/relationships/image" Target="../media/image39.jpeg"/></Relationships>
</file>

<file path=ppt/slides/_rels/slide1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7.xml"/></Relationships>
</file>

<file path=ppt/slides/_rels/slide13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png"/><Relationship Id="rId1" Type="http://schemas.openxmlformats.org/officeDocument/2006/relationships/slideLayout" Target="../slideLayouts/slideLayout37.xml"/><Relationship Id="rId4" Type="http://schemas.openxmlformats.org/officeDocument/2006/relationships/image" Target="../media/image9.png"/></Relationships>
</file>

<file path=ppt/slides/_rels/slide13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png"/><Relationship Id="rId1" Type="http://schemas.openxmlformats.org/officeDocument/2006/relationships/slideLayout" Target="../slideLayouts/slideLayout37.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7.xml"/><Relationship Id="rId1" Type="http://schemas.openxmlformats.org/officeDocument/2006/relationships/tags" Target="../tags/tag19.xml"/><Relationship Id="rId5" Type="http://schemas.openxmlformats.org/officeDocument/2006/relationships/image" Target="../media/image9.png"/><Relationship Id="rId4" Type="http://schemas.openxmlformats.org/officeDocument/2006/relationships/image" Target="../media/image10.png"/></Relationships>
</file>

<file path=ppt/slides/_rels/slide1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2.xml"/><Relationship Id="rId1" Type="http://schemas.openxmlformats.org/officeDocument/2006/relationships/slideLayout" Target="../slideLayouts/slideLayout37.xml"/><Relationship Id="rId5" Type="http://schemas.openxmlformats.org/officeDocument/2006/relationships/image" Target="../media/image39.jpeg"/><Relationship Id="rId4" Type="http://schemas.openxmlformats.org/officeDocument/2006/relationships/image" Target="../media/image9.png"/></Relationships>
</file>

<file path=ppt/slides/_rels/slide1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3.xml"/><Relationship Id="rId1" Type="http://schemas.openxmlformats.org/officeDocument/2006/relationships/slideLayout" Target="../slideLayouts/slideLayout37.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media/image12.svg"/></Relationships>
</file>

<file path=ppt/slides/_rels/slide1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37.xml"/><Relationship Id="rId5" Type="http://schemas.openxmlformats.org/officeDocument/2006/relationships/image" Target="../media/image12.svg"/><Relationship Id="rId4" Type="http://schemas.openxmlformats.org/officeDocument/2006/relationships/image" Target="../media/image40.png"/></Relationships>
</file>

<file path=ppt/slides/_rels/slide1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37.xml"/><Relationship Id="rId5" Type="http://schemas.openxmlformats.org/officeDocument/2006/relationships/image" Target="../media/image12.svg"/><Relationship Id="rId4" Type="http://schemas.openxmlformats.org/officeDocument/2006/relationships/image" Target="../media/image40.png"/></Relationships>
</file>

<file path=ppt/slides/_rels/slide1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37.xml"/><Relationship Id="rId1" Type="http://schemas.openxmlformats.org/officeDocument/2006/relationships/tags" Target="../tags/tag144.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7.xml"/><Relationship Id="rId1" Type="http://schemas.openxmlformats.org/officeDocument/2006/relationships/tags" Target="../tags/tag20.xml"/><Relationship Id="rId5" Type="http://schemas.openxmlformats.org/officeDocument/2006/relationships/image" Target="../media/image9.png"/><Relationship Id="rId4" Type="http://schemas.openxmlformats.org/officeDocument/2006/relationships/image" Target="../media/image10.png"/></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135.xml"/><Relationship Id="rId2" Type="http://schemas.openxmlformats.org/officeDocument/2006/relationships/slideLayout" Target="../slideLayouts/slideLayout37.xml"/><Relationship Id="rId1" Type="http://schemas.openxmlformats.org/officeDocument/2006/relationships/tags" Target="../tags/tag145.xml"/><Relationship Id="rId5" Type="http://schemas.openxmlformats.org/officeDocument/2006/relationships/image" Target="../media/image41.png"/><Relationship Id="rId4" Type="http://schemas.openxmlformats.org/officeDocument/2006/relationships/image" Target="../media/image9.png"/></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37.xml"/><Relationship Id="rId1" Type="http://schemas.openxmlformats.org/officeDocument/2006/relationships/tags" Target="../tags/tag146.xml"/><Relationship Id="rId5" Type="http://schemas.openxmlformats.org/officeDocument/2006/relationships/image" Target="../media/image3.png"/><Relationship Id="rId4" Type="http://schemas.openxmlformats.org/officeDocument/2006/relationships/image" Target="../media/image9.png"/></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37.xml"/><Relationship Id="rId1" Type="http://schemas.openxmlformats.org/officeDocument/2006/relationships/tags" Target="../tags/tag147.xml"/><Relationship Id="rId4" Type="http://schemas.openxmlformats.org/officeDocument/2006/relationships/image" Target="../media/image9.png"/></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37.xml"/><Relationship Id="rId1" Type="http://schemas.openxmlformats.org/officeDocument/2006/relationships/tags" Target="../tags/tag148.xml"/><Relationship Id="rId4" Type="http://schemas.openxmlformats.org/officeDocument/2006/relationships/image" Target="../media/image9.png"/></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37.xml"/><Relationship Id="rId1" Type="http://schemas.openxmlformats.org/officeDocument/2006/relationships/tags" Target="../tags/tag149.xml"/><Relationship Id="rId4" Type="http://schemas.openxmlformats.org/officeDocument/2006/relationships/image" Target="../media/image9.png"/></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140.xml"/><Relationship Id="rId2" Type="http://schemas.openxmlformats.org/officeDocument/2006/relationships/slideLayout" Target="../slideLayouts/slideLayout37.xml"/><Relationship Id="rId1" Type="http://schemas.openxmlformats.org/officeDocument/2006/relationships/tags" Target="../tags/tag150.xml"/><Relationship Id="rId6" Type="http://schemas.openxmlformats.org/officeDocument/2006/relationships/image" Target="../media/image26.png"/><Relationship Id="rId5" Type="http://schemas.openxmlformats.org/officeDocument/2006/relationships/image" Target="../media/image42.png"/><Relationship Id="rId4" Type="http://schemas.openxmlformats.org/officeDocument/2006/relationships/image" Target="../media/image9.png"/></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141.xml"/><Relationship Id="rId2" Type="http://schemas.openxmlformats.org/officeDocument/2006/relationships/slideLayout" Target="../slideLayouts/slideLayout37.xml"/><Relationship Id="rId1" Type="http://schemas.openxmlformats.org/officeDocument/2006/relationships/tags" Target="../tags/tag151.xml"/><Relationship Id="rId5" Type="http://schemas.openxmlformats.org/officeDocument/2006/relationships/image" Target="../media/image43.png"/><Relationship Id="rId4" Type="http://schemas.openxmlformats.org/officeDocument/2006/relationships/image" Target="../media/image9.png"/></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142.xml"/><Relationship Id="rId2" Type="http://schemas.openxmlformats.org/officeDocument/2006/relationships/slideLayout" Target="../slideLayouts/slideLayout37.xml"/><Relationship Id="rId1" Type="http://schemas.openxmlformats.org/officeDocument/2006/relationships/tags" Target="../tags/tag152.xml"/><Relationship Id="rId6" Type="http://schemas.openxmlformats.org/officeDocument/2006/relationships/image" Target="../media/image43.png"/><Relationship Id="rId5" Type="http://schemas.openxmlformats.org/officeDocument/2006/relationships/image" Target="../media/image10.png"/><Relationship Id="rId4" Type="http://schemas.openxmlformats.org/officeDocument/2006/relationships/image" Target="../media/image9.png"/></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143.xml"/><Relationship Id="rId2" Type="http://schemas.openxmlformats.org/officeDocument/2006/relationships/slideLayout" Target="../slideLayouts/slideLayout37.xml"/><Relationship Id="rId1" Type="http://schemas.openxmlformats.org/officeDocument/2006/relationships/tags" Target="../tags/tag153.xml"/><Relationship Id="rId6" Type="http://schemas.openxmlformats.org/officeDocument/2006/relationships/image" Target="../media/image44.png"/><Relationship Id="rId5" Type="http://schemas.openxmlformats.org/officeDocument/2006/relationships/image" Target="../media/image26.png"/><Relationship Id="rId4" Type="http://schemas.openxmlformats.org/officeDocument/2006/relationships/image" Target="../media/image9.png"/></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44.xml"/><Relationship Id="rId2" Type="http://schemas.openxmlformats.org/officeDocument/2006/relationships/slideLayout" Target="../slideLayouts/slideLayout37.xml"/><Relationship Id="rId1" Type="http://schemas.openxmlformats.org/officeDocument/2006/relationships/tags" Target="../tags/tag154.xml"/><Relationship Id="rId6" Type="http://schemas.openxmlformats.org/officeDocument/2006/relationships/image" Target="../media/image25.png"/><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7.xml"/><Relationship Id="rId1" Type="http://schemas.openxmlformats.org/officeDocument/2006/relationships/tags" Target="../tags/tag21.xml"/><Relationship Id="rId5" Type="http://schemas.openxmlformats.org/officeDocument/2006/relationships/image" Target="../media/image10.png"/><Relationship Id="rId4" Type="http://schemas.openxmlformats.org/officeDocument/2006/relationships/image" Target="../media/image9.png"/></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45.xml"/><Relationship Id="rId7" Type="http://schemas.openxmlformats.org/officeDocument/2006/relationships/image" Target="../media/image45.png"/><Relationship Id="rId2" Type="http://schemas.openxmlformats.org/officeDocument/2006/relationships/slideLayout" Target="../slideLayouts/slideLayout37.xml"/><Relationship Id="rId1" Type="http://schemas.openxmlformats.org/officeDocument/2006/relationships/tags" Target="../tags/tag15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146.xml"/><Relationship Id="rId2" Type="http://schemas.openxmlformats.org/officeDocument/2006/relationships/slideLayout" Target="../slideLayouts/slideLayout37.xml"/><Relationship Id="rId1" Type="http://schemas.openxmlformats.org/officeDocument/2006/relationships/tags" Target="../tags/tag15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47.xml"/><Relationship Id="rId2" Type="http://schemas.openxmlformats.org/officeDocument/2006/relationships/slideLayout" Target="../slideLayouts/slideLayout37.xml"/><Relationship Id="rId1" Type="http://schemas.openxmlformats.org/officeDocument/2006/relationships/tags" Target="../tags/tag157.xml"/><Relationship Id="rId5" Type="http://schemas.openxmlformats.org/officeDocument/2006/relationships/image" Target="../media/image9.png"/><Relationship Id="rId4" Type="http://schemas.openxmlformats.org/officeDocument/2006/relationships/image" Target="../media/image3.png"/></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148.xml"/><Relationship Id="rId2" Type="http://schemas.openxmlformats.org/officeDocument/2006/relationships/slideLayout" Target="../slideLayouts/slideLayout37.xml"/><Relationship Id="rId1" Type="http://schemas.openxmlformats.org/officeDocument/2006/relationships/tags" Target="../tags/tag158.xml"/><Relationship Id="rId5" Type="http://schemas.openxmlformats.org/officeDocument/2006/relationships/image" Target="../media/image3.png"/><Relationship Id="rId4" Type="http://schemas.openxmlformats.org/officeDocument/2006/relationships/image" Target="../media/image9.png"/></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149.xml"/><Relationship Id="rId2" Type="http://schemas.openxmlformats.org/officeDocument/2006/relationships/slideLayout" Target="../slideLayouts/slideLayout37.xml"/><Relationship Id="rId1" Type="http://schemas.openxmlformats.org/officeDocument/2006/relationships/tags" Target="../tags/tag159.xml"/><Relationship Id="rId5" Type="http://schemas.openxmlformats.org/officeDocument/2006/relationships/image" Target="../media/image46.jpeg"/><Relationship Id="rId4" Type="http://schemas.openxmlformats.org/officeDocument/2006/relationships/image" Target="../media/image9.png"/></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150.xml"/><Relationship Id="rId2" Type="http://schemas.openxmlformats.org/officeDocument/2006/relationships/slideLayout" Target="../slideLayouts/slideLayout37.xml"/><Relationship Id="rId1" Type="http://schemas.openxmlformats.org/officeDocument/2006/relationships/tags" Target="../tags/tag160.xml"/><Relationship Id="rId5" Type="http://schemas.openxmlformats.org/officeDocument/2006/relationships/image" Target="../media/image47.png"/><Relationship Id="rId4" Type="http://schemas.openxmlformats.org/officeDocument/2006/relationships/image" Target="../media/image9.png"/></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151.xml"/><Relationship Id="rId2" Type="http://schemas.openxmlformats.org/officeDocument/2006/relationships/slideLayout" Target="../slideLayouts/slideLayout37.xml"/><Relationship Id="rId1" Type="http://schemas.openxmlformats.org/officeDocument/2006/relationships/tags" Target="../tags/tag161.xml"/><Relationship Id="rId5" Type="http://schemas.openxmlformats.org/officeDocument/2006/relationships/image" Target="../media/image48.png"/><Relationship Id="rId4" Type="http://schemas.openxmlformats.org/officeDocument/2006/relationships/image" Target="../media/image9.png"/></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152.xml"/><Relationship Id="rId2" Type="http://schemas.openxmlformats.org/officeDocument/2006/relationships/slideLayout" Target="../slideLayouts/slideLayout37.xml"/><Relationship Id="rId1" Type="http://schemas.openxmlformats.org/officeDocument/2006/relationships/tags" Target="../tags/tag162.xml"/><Relationship Id="rId4" Type="http://schemas.openxmlformats.org/officeDocument/2006/relationships/image" Target="../media/image9.png"/></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153.xml"/><Relationship Id="rId2" Type="http://schemas.openxmlformats.org/officeDocument/2006/relationships/slideLayout" Target="../slideLayouts/slideLayout37.xml"/><Relationship Id="rId1" Type="http://schemas.openxmlformats.org/officeDocument/2006/relationships/tags" Target="../tags/tag163.xml"/><Relationship Id="rId5" Type="http://schemas.openxmlformats.org/officeDocument/2006/relationships/image" Target="../media/image9.png"/><Relationship Id="rId4" Type="http://schemas.openxmlformats.org/officeDocument/2006/relationships/image" Target="../media/image3.png"/></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154.xml"/><Relationship Id="rId2" Type="http://schemas.openxmlformats.org/officeDocument/2006/relationships/slideLayout" Target="../slideLayouts/slideLayout37.xml"/><Relationship Id="rId1" Type="http://schemas.openxmlformats.org/officeDocument/2006/relationships/tags" Target="../tags/tag164.xml"/><Relationship Id="rId5" Type="http://schemas.openxmlformats.org/officeDocument/2006/relationships/image" Target="../media/image9.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7.xml"/><Relationship Id="rId1" Type="http://schemas.openxmlformats.org/officeDocument/2006/relationships/tags" Target="../tags/tag22.xml"/><Relationship Id="rId6" Type="http://schemas.openxmlformats.org/officeDocument/2006/relationships/image" Target="../media/image28.png"/><Relationship Id="rId5" Type="http://schemas.openxmlformats.org/officeDocument/2006/relationships/image" Target="../media/image10.png"/><Relationship Id="rId4" Type="http://schemas.openxmlformats.org/officeDocument/2006/relationships/image" Target="../media/image9.png"/></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155.xml"/><Relationship Id="rId2" Type="http://schemas.openxmlformats.org/officeDocument/2006/relationships/slideLayout" Target="../slideLayouts/slideLayout37.xml"/><Relationship Id="rId1" Type="http://schemas.openxmlformats.org/officeDocument/2006/relationships/tags" Target="../tags/tag165.xml"/><Relationship Id="rId5" Type="http://schemas.openxmlformats.org/officeDocument/2006/relationships/image" Target="../media/image9.png"/><Relationship Id="rId4" Type="http://schemas.openxmlformats.org/officeDocument/2006/relationships/image" Target="../media/image3.png"/></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156.xml"/><Relationship Id="rId2" Type="http://schemas.openxmlformats.org/officeDocument/2006/relationships/slideLayout" Target="../slideLayouts/slideLayout37.xml"/><Relationship Id="rId1" Type="http://schemas.openxmlformats.org/officeDocument/2006/relationships/tags" Target="../tags/tag166.xml"/><Relationship Id="rId5" Type="http://schemas.openxmlformats.org/officeDocument/2006/relationships/image" Target="../media/image9.png"/><Relationship Id="rId4" Type="http://schemas.openxmlformats.org/officeDocument/2006/relationships/image" Target="../media/image3.png"/></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157.xml"/><Relationship Id="rId2" Type="http://schemas.openxmlformats.org/officeDocument/2006/relationships/slideLayout" Target="../slideLayouts/slideLayout37.xml"/><Relationship Id="rId1" Type="http://schemas.openxmlformats.org/officeDocument/2006/relationships/tags" Target="../tags/tag167.xml"/><Relationship Id="rId5" Type="http://schemas.openxmlformats.org/officeDocument/2006/relationships/image" Target="../media/image49.png"/><Relationship Id="rId4" Type="http://schemas.openxmlformats.org/officeDocument/2006/relationships/image" Target="../media/image9.png"/></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158.xml"/><Relationship Id="rId2" Type="http://schemas.openxmlformats.org/officeDocument/2006/relationships/slideLayout" Target="../slideLayouts/slideLayout37.xml"/><Relationship Id="rId1" Type="http://schemas.openxmlformats.org/officeDocument/2006/relationships/tags" Target="../tags/tag16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159.xml"/><Relationship Id="rId7" Type="http://schemas.openxmlformats.org/officeDocument/2006/relationships/image" Target="../media/image25.png"/><Relationship Id="rId2" Type="http://schemas.openxmlformats.org/officeDocument/2006/relationships/slideLayout" Target="../slideLayouts/slideLayout37.xml"/><Relationship Id="rId1" Type="http://schemas.openxmlformats.org/officeDocument/2006/relationships/tags" Target="../tags/tag16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175.xml.rels><?xml version="1.0" encoding="UTF-8" standalone="yes"?>
<Relationships xmlns="http://schemas.openxmlformats.org/package/2006/relationships"><Relationship Id="rId3" Type="http://schemas.openxmlformats.org/officeDocument/2006/relationships/notesSlide" Target="../notesSlides/notesSlide160.xml"/><Relationship Id="rId2" Type="http://schemas.openxmlformats.org/officeDocument/2006/relationships/slideLayout" Target="../slideLayouts/slideLayout37.xml"/><Relationship Id="rId1" Type="http://schemas.openxmlformats.org/officeDocument/2006/relationships/tags" Target="../tags/tag170.xml"/><Relationship Id="rId5" Type="http://schemas.openxmlformats.org/officeDocument/2006/relationships/image" Target="../media/image9.png"/><Relationship Id="rId4" Type="http://schemas.openxmlformats.org/officeDocument/2006/relationships/image" Target="../media/image26.png"/></Relationships>
</file>

<file path=ppt/slides/_rels/slide176.xml.rels><?xml version="1.0" encoding="UTF-8" standalone="yes"?>
<Relationships xmlns="http://schemas.openxmlformats.org/package/2006/relationships"><Relationship Id="rId3" Type="http://schemas.openxmlformats.org/officeDocument/2006/relationships/slideLayout" Target="../slideLayouts/slideLayout37.xml"/><Relationship Id="rId7" Type="http://schemas.openxmlformats.org/officeDocument/2006/relationships/hyperlink" Target="https://www.lanqiao.cn/problems/?sort=students_count&amp;tags=%E8%B4%AA%E5%BF%83" TargetMode="External"/><Relationship Id="rId2" Type="http://schemas.openxmlformats.org/officeDocument/2006/relationships/tags" Target="../tags/tag172.xml"/><Relationship Id="rId1" Type="http://schemas.openxmlformats.org/officeDocument/2006/relationships/tags" Target="../tags/tag171.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notesSlide" Target="../notesSlides/notesSlide161.xml"/></Relationships>
</file>

<file path=ppt/slides/_rels/slide1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7.xml"/><Relationship Id="rId1" Type="http://schemas.openxmlformats.org/officeDocument/2006/relationships/tags" Target="../tags/tag23.xml"/><Relationship Id="rId5" Type="http://schemas.openxmlformats.org/officeDocument/2006/relationships/image" Target="../media/image29.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7.xml"/><Relationship Id="rId1" Type="http://schemas.openxmlformats.org/officeDocument/2006/relationships/tags" Target="../tags/tag24.xml"/><Relationship Id="rId5" Type="http://schemas.openxmlformats.org/officeDocument/2006/relationships/image" Target="../media/image3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7.xml"/><Relationship Id="rId1" Type="http://schemas.openxmlformats.org/officeDocument/2006/relationships/tags" Target="../tags/tag25.xml"/><Relationship Id="rId5" Type="http://schemas.openxmlformats.org/officeDocument/2006/relationships/image" Target="../media/image9.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7.xml"/><Relationship Id="rId1" Type="http://schemas.openxmlformats.org/officeDocument/2006/relationships/tags" Target="../tags/tag26.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7.xml"/><Relationship Id="rId1" Type="http://schemas.openxmlformats.org/officeDocument/2006/relationships/tags" Target="../tags/tag2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7.xml"/><Relationship Id="rId1" Type="http://schemas.openxmlformats.org/officeDocument/2006/relationships/tags" Target="../tags/tag28.xml"/><Relationship Id="rId6" Type="http://schemas.openxmlformats.org/officeDocument/2006/relationships/image" Target="../media/image26.png"/><Relationship Id="rId5" Type="http://schemas.openxmlformats.org/officeDocument/2006/relationships/image" Target="../media/image10.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7.xml"/><Relationship Id="rId1" Type="http://schemas.openxmlformats.org/officeDocument/2006/relationships/tags" Target="../tags/tag29.xml"/><Relationship Id="rId6" Type="http://schemas.openxmlformats.org/officeDocument/2006/relationships/image" Target="../media/image26.png"/><Relationship Id="rId5" Type="http://schemas.openxmlformats.org/officeDocument/2006/relationships/image" Target="../media/image10.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7.xml"/><Relationship Id="rId1" Type="http://schemas.openxmlformats.org/officeDocument/2006/relationships/tags" Target="../tags/tag30.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7.xml"/><Relationship Id="rId1" Type="http://schemas.openxmlformats.org/officeDocument/2006/relationships/tags" Target="../tags/tag31.xml"/><Relationship Id="rId6" Type="http://schemas.openxmlformats.org/officeDocument/2006/relationships/image" Target="../media/image26.png"/><Relationship Id="rId5" Type="http://schemas.openxmlformats.org/officeDocument/2006/relationships/image" Target="../media/image10.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7.xml"/><Relationship Id="rId1" Type="http://schemas.openxmlformats.org/officeDocument/2006/relationships/tags" Target="../tags/tag32.xml"/><Relationship Id="rId6" Type="http://schemas.openxmlformats.org/officeDocument/2006/relationships/image" Target="../media/image31.png"/><Relationship Id="rId5" Type="http://schemas.openxmlformats.org/officeDocument/2006/relationships/image" Target="../media/image10.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7.xml"/><Relationship Id="rId1" Type="http://schemas.openxmlformats.org/officeDocument/2006/relationships/tags" Target="../tags/tag33.xml"/><Relationship Id="rId6" Type="http://schemas.openxmlformats.org/officeDocument/2006/relationships/image" Target="../media/image32.png"/><Relationship Id="rId5" Type="http://schemas.openxmlformats.org/officeDocument/2006/relationships/image" Target="../media/image10.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7.xml"/><Relationship Id="rId1" Type="http://schemas.openxmlformats.org/officeDocument/2006/relationships/tags" Target="../tags/tag34.xml"/><Relationship Id="rId5" Type="http://schemas.openxmlformats.org/officeDocument/2006/relationships/image" Target="../media/image9.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7" Type="http://schemas.microsoft.com/office/2007/relationships/hdphoto" Target="../media/hdphoto1.wdp"/><Relationship Id="rId2" Type="http://schemas.openxmlformats.org/officeDocument/2006/relationships/slideLayout" Target="../slideLayouts/slideLayout37.xml"/><Relationship Id="rId1" Type="http://schemas.openxmlformats.org/officeDocument/2006/relationships/tags" Target="../tags/tag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7.xml"/><Relationship Id="rId1" Type="http://schemas.openxmlformats.org/officeDocument/2006/relationships/tags" Target="../tags/tag35.xml"/><Relationship Id="rId5" Type="http://schemas.openxmlformats.org/officeDocument/2006/relationships/image" Target="../media/image9.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7.xml"/><Relationship Id="rId1" Type="http://schemas.openxmlformats.org/officeDocument/2006/relationships/tags" Target="../tags/tag36.xml"/><Relationship Id="rId6" Type="http://schemas.openxmlformats.org/officeDocument/2006/relationships/image" Target="../media/image26.png"/><Relationship Id="rId5" Type="http://schemas.openxmlformats.org/officeDocument/2006/relationships/image" Target="../media/image10.png"/><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26.png"/><Relationship Id="rId2" Type="http://schemas.openxmlformats.org/officeDocument/2006/relationships/slideLayout" Target="../slideLayouts/slideLayout37.xml"/><Relationship Id="rId1" Type="http://schemas.openxmlformats.org/officeDocument/2006/relationships/tags" Target="../tags/tag37.xml"/><Relationship Id="rId6" Type="http://schemas.openxmlformats.org/officeDocument/2006/relationships/image" Target="../media/image33.png"/><Relationship Id="rId5" Type="http://schemas.openxmlformats.org/officeDocument/2006/relationships/image" Target="../media/image10.png"/><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7.xml"/><Relationship Id="rId1" Type="http://schemas.openxmlformats.org/officeDocument/2006/relationships/tags" Target="../tags/tag38.xml"/><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7.xml"/><Relationship Id="rId1" Type="http://schemas.openxmlformats.org/officeDocument/2006/relationships/tags" Target="../tags/tag3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7.xml"/><Relationship Id="rId1" Type="http://schemas.openxmlformats.org/officeDocument/2006/relationships/tags" Target="../tags/tag40.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7.xml"/><Relationship Id="rId1" Type="http://schemas.openxmlformats.org/officeDocument/2006/relationships/tags" Target="../tags/tag41.xml"/><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7.xml"/><Relationship Id="rId1" Type="http://schemas.openxmlformats.org/officeDocument/2006/relationships/tags" Target="../tags/tag42.xml"/><Relationship Id="rId5" Type="http://schemas.openxmlformats.org/officeDocument/2006/relationships/image" Target="../media/image26.png"/><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7.xml"/><Relationship Id="rId1" Type="http://schemas.openxmlformats.org/officeDocument/2006/relationships/tags" Target="../tags/tag43.xml"/><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7.xml"/><Relationship Id="rId1" Type="http://schemas.openxmlformats.org/officeDocument/2006/relationships/tags" Target="../tags/tag44.xml"/><Relationship Id="rId5" Type="http://schemas.openxmlformats.org/officeDocument/2006/relationships/image" Target="../media/image9.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tags" Target="../tags/tag4.xml"/><Relationship Id="rId16" Type="http://schemas.openxmlformats.org/officeDocument/2006/relationships/image" Target="../media/image17.png"/><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image" Target="../media/image12.png"/><Relationship Id="rId5" Type="http://schemas.openxmlformats.org/officeDocument/2006/relationships/tags" Target="../tags/tag7.xml"/><Relationship Id="rId15" Type="http://schemas.openxmlformats.org/officeDocument/2006/relationships/image" Target="../media/image16.png"/><Relationship Id="rId10" Type="http://schemas.openxmlformats.org/officeDocument/2006/relationships/image" Target="../media/image9.png"/><Relationship Id="rId4" Type="http://schemas.openxmlformats.org/officeDocument/2006/relationships/tags" Target="../tags/tag6.xml"/><Relationship Id="rId9" Type="http://schemas.openxmlformats.org/officeDocument/2006/relationships/notesSlide" Target="../notesSlides/notesSlide2.xml"/><Relationship Id="rId1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7.xml"/><Relationship Id="rId1" Type="http://schemas.openxmlformats.org/officeDocument/2006/relationships/tags" Target="../tags/tag45.xml"/><Relationship Id="rId5" Type="http://schemas.openxmlformats.org/officeDocument/2006/relationships/image" Target="../media/image9.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7.xml"/><Relationship Id="rId1" Type="http://schemas.openxmlformats.org/officeDocument/2006/relationships/tags" Target="../tags/tag46.xml"/><Relationship Id="rId5" Type="http://schemas.openxmlformats.org/officeDocument/2006/relationships/image" Target="../media/image9.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7.xml"/><Relationship Id="rId1" Type="http://schemas.openxmlformats.org/officeDocument/2006/relationships/tags" Target="../tags/tag47.xml"/><Relationship Id="rId5" Type="http://schemas.openxmlformats.org/officeDocument/2006/relationships/image" Target="../media/image9.png"/><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7.xml"/><Relationship Id="rId1" Type="http://schemas.openxmlformats.org/officeDocument/2006/relationships/tags" Target="../tags/tag48.xml"/><Relationship Id="rId5" Type="http://schemas.openxmlformats.org/officeDocument/2006/relationships/image" Target="../media/image9.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7.xml"/><Relationship Id="rId1" Type="http://schemas.openxmlformats.org/officeDocument/2006/relationships/tags" Target="../tags/tag49.xml"/><Relationship Id="rId4" Type="http://schemas.openxmlformats.org/officeDocument/2006/relationships/image" Target="../media/image9.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7.xml"/><Relationship Id="rId1" Type="http://schemas.openxmlformats.org/officeDocument/2006/relationships/tags" Target="../tags/tag50.xml"/><Relationship Id="rId5" Type="http://schemas.openxmlformats.org/officeDocument/2006/relationships/image" Target="../media/image9.pn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7.xml"/><Relationship Id="rId1" Type="http://schemas.openxmlformats.org/officeDocument/2006/relationships/tags" Target="../tags/tag51.xml"/><Relationship Id="rId5" Type="http://schemas.openxmlformats.org/officeDocument/2006/relationships/image" Target="../media/image9.png"/><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37.xml"/><Relationship Id="rId1" Type="http://schemas.openxmlformats.org/officeDocument/2006/relationships/tags" Target="../tags/tag52.xml"/><Relationship Id="rId5" Type="http://schemas.openxmlformats.org/officeDocument/2006/relationships/image" Target="../media/image9.png"/><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7.xml"/><Relationship Id="rId1" Type="http://schemas.openxmlformats.org/officeDocument/2006/relationships/tags" Target="../tags/tag53.xml"/><Relationship Id="rId5" Type="http://schemas.openxmlformats.org/officeDocument/2006/relationships/image" Target="../media/image9.png"/><Relationship Id="rId4" Type="http://schemas.openxmlformats.org/officeDocument/2006/relationships/image" Target="../media/image26.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7.xml"/><Relationship Id="rId1" Type="http://schemas.openxmlformats.org/officeDocument/2006/relationships/tags" Target="../tags/tag54.xml"/><Relationship Id="rId5" Type="http://schemas.openxmlformats.org/officeDocument/2006/relationships/image" Target="../media/image9.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7.xml"/><Relationship Id="rId1" Type="http://schemas.openxmlformats.org/officeDocument/2006/relationships/tags" Target="../tags/tag1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7.xml"/><Relationship Id="rId1" Type="http://schemas.openxmlformats.org/officeDocument/2006/relationships/tags" Target="../tags/tag55.xml"/><Relationship Id="rId6" Type="http://schemas.openxmlformats.org/officeDocument/2006/relationships/image" Target="../media/image26.png"/><Relationship Id="rId5" Type="http://schemas.openxmlformats.org/officeDocument/2006/relationships/image" Target="../media/image10.png"/><Relationship Id="rId4" Type="http://schemas.openxmlformats.org/officeDocument/2006/relationships/image" Target="../media/image9.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7.xml"/><Relationship Id="rId1" Type="http://schemas.openxmlformats.org/officeDocument/2006/relationships/tags" Target="../tags/tag5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0.xml"/><Relationship Id="rId7" Type="http://schemas.openxmlformats.org/officeDocument/2006/relationships/image" Target="../media/image26.png"/><Relationship Id="rId2" Type="http://schemas.openxmlformats.org/officeDocument/2006/relationships/slideLayout" Target="../slideLayouts/slideLayout37.xml"/><Relationship Id="rId1" Type="http://schemas.openxmlformats.org/officeDocument/2006/relationships/tags" Target="../tags/tag5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7.xml"/><Relationship Id="rId1" Type="http://schemas.openxmlformats.org/officeDocument/2006/relationships/tags" Target="../tags/tag58.xml"/><Relationship Id="rId6" Type="http://schemas.openxmlformats.org/officeDocument/2006/relationships/image" Target="../media/image26.png"/><Relationship Id="rId5" Type="http://schemas.openxmlformats.org/officeDocument/2006/relationships/image" Target="../media/image10.png"/><Relationship Id="rId4" Type="http://schemas.openxmlformats.org/officeDocument/2006/relationships/image" Target="../media/image9.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2.xml"/><Relationship Id="rId7" Type="http://schemas.openxmlformats.org/officeDocument/2006/relationships/image" Target="../media/image26.png"/><Relationship Id="rId2" Type="http://schemas.openxmlformats.org/officeDocument/2006/relationships/slideLayout" Target="../slideLayouts/slideLayout37.xml"/><Relationship Id="rId1" Type="http://schemas.openxmlformats.org/officeDocument/2006/relationships/tags" Target="../tags/tag5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7.xml"/><Relationship Id="rId1" Type="http://schemas.openxmlformats.org/officeDocument/2006/relationships/tags" Target="../tags/tag60.xml"/><Relationship Id="rId6" Type="http://schemas.openxmlformats.org/officeDocument/2006/relationships/image" Target="../media/image26.png"/><Relationship Id="rId5" Type="http://schemas.openxmlformats.org/officeDocument/2006/relationships/image" Target="../media/image10.png"/><Relationship Id="rId4" Type="http://schemas.openxmlformats.org/officeDocument/2006/relationships/image" Target="../media/image9.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7.xml"/><Relationship Id="rId1" Type="http://schemas.openxmlformats.org/officeDocument/2006/relationships/tags" Target="../tags/tag61.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26.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37.xml"/><Relationship Id="rId1" Type="http://schemas.openxmlformats.org/officeDocument/2006/relationships/tags" Target="../tags/tag62.xml"/><Relationship Id="rId5" Type="http://schemas.openxmlformats.org/officeDocument/2006/relationships/image" Target="../media/image26.png"/><Relationship Id="rId4" Type="http://schemas.openxmlformats.org/officeDocument/2006/relationships/image" Target="../media/image9.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37.xml"/><Relationship Id="rId1" Type="http://schemas.openxmlformats.org/officeDocument/2006/relationships/tags" Target="../tags/tag63.xml"/><Relationship Id="rId6" Type="http://schemas.openxmlformats.org/officeDocument/2006/relationships/image" Target="../media/image26.png"/><Relationship Id="rId5" Type="http://schemas.openxmlformats.org/officeDocument/2006/relationships/image" Target="../media/image10.png"/><Relationship Id="rId4" Type="http://schemas.openxmlformats.org/officeDocument/2006/relationships/image" Target="../media/image9.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37.xml"/><Relationship Id="rId1" Type="http://schemas.openxmlformats.org/officeDocument/2006/relationships/tags" Target="../tags/tag64.xml"/><Relationship Id="rId6" Type="http://schemas.openxmlformats.org/officeDocument/2006/relationships/image" Target="../media/image26.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7.xml"/><Relationship Id="rId1" Type="http://schemas.openxmlformats.org/officeDocument/2006/relationships/tags" Target="../tags/tag1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37.xml"/><Relationship Id="rId1" Type="http://schemas.openxmlformats.org/officeDocument/2006/relationships/tags" Target="../tags/tag65.xml"/><Relationship Id="rId6" Type="http://schemas.openxmlformats.org/officeDocument/2006/relationships/image" Target="../media/image26.png"/><Relationship Id="rId5" Type="http://schemas.openxmlformats.org/officeDocument/2006/relationships/image" Target="../media/image10.png"/><Relationship Id="rId4" Type="http://schemas.openxmlformats.org/officeDocument/2006/relationships/image" Target="../media/image9.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37.xml"/><Relationship Id="rId1" Type="http://schemas.openxmlformats.org/officeDocument/2006/relationships/tags" Target="../tags/tag66.xml"/><Relationship Id="rId5" Type="http://schemas.openxmlformats.org/officeDocument/2006/relationships/image" Target="../media/image10.png"/><Relationship Id="rId4" Type="http://schemas.openxmlformats.org/officeDocument/2006/relationships/image" Target="../media/image9.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0.xml"/><Relationship Id="rId7" Type="http://schemas.openxmlformats.org/officeDocument/2006/relationships/image" Target="../media/image26.png"/><Relationship Id="rId2" Type="http://schemas.openxmlformats.org/officeDocument/2006/relationships/slideLayout" Target="../slideLayouts/slideLayout37.xml"/><Relationship Id="rId1" Type="http://schemas.openxmlformats.org/officeDocument/2006/relationships/tags" Target="../tags/tag6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37.xml"/><Relationship Id="rId1" Type="http://schemas.openxmlformats.org/officeDocument/2006/relationships/tags" Target="../tags/tag6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6.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37.xml"/><Relationship Id="rId1" Type="http://schemas.openxmlformats.org/officeDocument/2006/relationships/tags" Target="../tags/tag69.xml"/><Relationship Id="rId5" Type="http://schemas.openxmlformats.org/officeDocument/2006/relationships/image" Target="../media/image10.png"/><Relationship Id="rId4" Type="http://schemas.openxmlformats.org/officeDocument/2006/relationships/image" Target="../media/image9.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63.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64.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37.xml"/><Relationship Id="rId1" Type="http://schemas.openxmlformats.org/officeDocument/2006/relationships/tags" Target="../tags/tag7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6.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37.xml"/><Relationship Id="rId1" Type="http://schemas.openxmlformats.org/officeDocument/2006/relationships/tags" Target="../tags/tag75.xml"/><Relationship Id="rId6" Type="http://schemas.openxmlformats.org/officeDocument/2006/relationships/image" Target="../media/image34.png"/><Relationship Id="rId5" Type="http://schemas.openxmlformats.org/officeDocument/2006/relationships/image" Target="../media/image10.png"/><Relationship Id="rId4" Type="http://schemas.openxmlformats.org/officeDocument/2006/relationships/image" Target="../media/image9.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37.xml"/><Relationship Id="rId1" Type="http://schemas.openxmlformats.org/officeDocument/2006/relationships/tags" Target="../tags/tag76.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7.xml"/><Relationship Id="rId1" Type="http://schemas.openxmlformats.org/officeDocument/2006/relationships/tags" Target="../tags/tag12.xml"/><Relationship Id="rId6" Type="http://schemas.openxmlformats.org/officeDocument/2006/relationships/image" Target="../media/image24.png"/><Relationship Id="rId5" Type="http://schemas.openxmlformats.org/officeDocument/2006/relationships/image" Target="../media/image10.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37.xml"/><Relationship Id="rId1" Type="http://schemas.openxmlformats.org/officeDocument/2006/relationships/tags" Target="../tags/tag77.xml"/><Relationship Id="rId5" Type="http://schemas.openxmlformats.org/officeDocument/2006/relationships/image" Target="../media/image10.png"/><Relationship Id="rId4" Type="http://schemas.openxmlformats.org/officeDocument/2006/relationships/image" Target="../media/image9.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37.xml"/><Relationship Id="rId1" Type="http://schemas.openxmlformats.org/officeDocument/2006/relationships/tags" Target="../tags/tag7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6.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37.xml"/><Relationship Id="rId1" Type="http://schemas.openxmlformats.org/officeDocument/2006/relationships/tags" Target="../tags/tag79.xml"/><Relationship Id="rId5" Type="http://schemas.openxmlformats.org/officeDocument/2006/relationships/image" Target="../media/image25.png"/><Relationship Id="rId4" Type="http://schemas.openxmlformats.org/officeDocument/2006/relationships/image" Target="../media/image9.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37.xml"/><Relationship Id="rId1" Type="http://schemas.openxmlformats.org/officeDocument/2006/relationships/tags" Target="../tags/tag80.xml"/><Relationship Id="rId5" Type="http://schemas.openxmlformats.org/officeDocument/2006/relationships/image" Target="../media/image9.png"/><Relationship Id="rId4" Type="http://schemas.openxmlformats.org/officeDocument/2006/relationships/image" Target="../media/image26.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37.xml"/><Relationship Id="rId1" Type="http://schemas.openxmlformats.org/officeDocument/2006/relationships/tags" Target="../tags/tag81.xml"/><Relationship Id="rId5" Type="http://schemas.openxmlformats.org/officeDocument/2006/relationships/image" Target="../media/image9.png"/><Relationship Id="rId4" Type="http://schemas.openxmlformats.org/officeDocument/2006/relationships/image" Target="../media/image26.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37.xml"/><Relationship Id="rId1" Type="http://schemas.openxmlformats.org/officeDocument/2006/relationships/tags" Target="../tags/tag82.xml"/><Relationship Id="rId4" Type="http://schemas.openxmlformats.org/officeDocument/2006/relationships/image" Target="../media/image9.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37.xml"/><Relationship Id="rId1" Type="http://schemas.openxmlformats.org/officeDocument/2006/relationships/tags" Target="../tags/tag83.xml"/><Relationship Id="rId5" Type="http://schemas.openxmlformats.org/officeDocument/2006/relationships/image" Target="../media/image9.png"/><Relationship Id="rId4" Type="http://schemas.openxmlformats.org/officeDocument/2006/relationships/image" Target="../media/image26.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37.xml"/><Relationship Id="rId1" Type="http://schemas.openxmlformats.org/officeDocument/2006/relationships/tags" Target="../tags/tag84.xml"/><Relationship Id="rId5" Type="http://schemas.openxmlformats.org/officeDocument/2006/relationships/image" Target="../media/image9.png"/><Relationship Id="rId4" Type="http://schemas.openxmlformats.org/officeDocument/2006/relationships/image" Target="../media/image26.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37.xml"/><Relationship Id="rId1" Type="http://schemas.openxmlformats.org/officeDocument/2006/relationships/tags" Target="../tags/tag85.xml"/><Relationship Id="rId4" Type="http://schemas.openxmlformats.org/officeDocument/2006/relationships/image" Target="../media/image9.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37.xml"/><Relationship Id="rId1" Type="http://schemas.openxmlformats.org/officeDocument/2006/relationships/tags" Target="../tags/tag86.xml"/><Relationship Id="rId5" Type="http://schemas.openxmlformats.org/officeDocument/2006/relationships/image" Target="../media/image9.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7.xml"/><Relationship Id="rId1" Type="http://schemas.openxmlformats.org/officeDocument/2006/relationships/tags" Target="../tags/tag13.xml"/><Relationship Id="rId6" Type="http://schemas.openxmlformats.org/officeDocument/2006/relationships/image" Target="../media/image25.png"/><Relationship Id="rId5" Type="http://schemas.openxmlformats.org/officeDocument/2006/relationships/image" Target="../media/image9.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37.xml"/><Relationship Id="rId1" Type="http://schemas.openxmlformats.org/officeDocument/2006/relationships/tags" Target="../tags/tag87.xml"/><Relationship Id="rId5" Type="http://schemas.openxmlformats.org/officeDocument/2006/relationships/image" Target="../media/image9.png"/><Relationship Id="rId4" Type="http://schemas.openxmlformats.org/officeDocument/2006/relationships/image" Target="../media/image26.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37.xml"/><Relationship Id="rId1" Type="http://schemas.openxmlformats.org/officeDocument/2006/relationships/tags" Target="../tags/tag88.xml"/><Relationship Id="rId4" Type="http://schemas.openxmlformats.org/officeDocument/2006/relationships/image" Target="../media/image9.png"/></Relationships>
</file>

<file path=ppt/slides/_rels/slide8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2.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37.xml"/><Relationship Id="rId1" Type="http://schemas.openxmlformats.org/officeDocument/2006/relationships/tags" Target="../tags/tag89.xml"/><Relationship Id="rId4" Type="http://schemas.openxmlformats.org/officeDocument/2006/relationships/image" Target="../media/image9.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37.xml"/><Relationship Id="rId1" Type="http://schemas.openxmlformats.org/officeDocument/2006/relationships/tags" Target="../tags/tag90.xml"/><Relationship Id="rId5" Type="http://schemas.openxmlformats.org/officeDocument/2006/relationships/image" Target="../media/image26.png"/><Relationship Id="rId4" Type="http://schemas.openxmlformats.org/officeDocument/2006/relationships/image" Target="../media/image9.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37.xml"/><Relationship Id="rId1" Type="http://schemas.openxmlformats.org/officeDocument/2006/relationships/tags" Target="../tags/tag91.xml"/><Relationship Id="rId4" Type="http://schemas.openxmlformats.org/officeDocument/2006/relationships/image" Target="../media/image9.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37.xml"/><Relationship Id="rId1" Type="http://schemas.openxmlformats.org/officeDocument/2006/relationships/tags" Target="../tags/tag92.xml"/><Relationship Id="rId5" Type="http://schemas.openxmlformats.org/officeDocument/2006/relationships/image" Target="../media/image26.png"/><Relationship Id="rId4" Type="http://schemas.openxmlformats.org/officeDocument/2006/relationships/image" Target="../media/image9.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37.xml"/><Relationship Id="rId1" Type="http://schemas.openxmlformats.org/officeDocument/2006/relationships/tags" Target="../tags/tag93.xml"/><Relationship Id="rId5" Type="http://schemas.openxmlformats.org/officeDocument/2006/relationships/image" Target="../media/image10.png"/><Relationship Id="rId4" Type="http://schemas.openxmlformats.org/officeDocument/2006/relationships/image" Target="../media/image9.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37.xml"/><Relationship Id="rId1" Type="http://schemas.openxmlformats.org/officeDocument/2006/relationships/tags" Target="../tags/tag94.xml"/><Relationship Id="rId5" Type="http://schemas.openxmlformats.org/officeDocument/2006/relationships/image" Target="../media/image26.png"/><Relationship Id="rId4" Type="http://schemas.openxmlformats.org/officeDocument/2006/relationships/image" Target="../media/image9.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37.xml"/><Relationship Id="rId1" Type="http://schemas.openxmlformats.org/officeDocument/2006/relationships/tags" Target="../tags/tag95.xml"/><Relationship Id="rId5" Type="http://schemas.openxmlformats.org/officeDocument/2006/relationships/image" Target="../media/image26.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26.png"/><Relationship Id="rId2" Type="http://schemas.openxmlformats.org/officeDocument/2006/relationships/slideLayout" Target="../slideLayouts/slideLayout37.xml"/><Relationship Id="rId1" Type="http://schemas.openxmlformats.org/officeDocument/2006/relationships/tags" Target="../tags/tag14.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Layout" Target="../slideLayouts/slideLayout37.xml"/><Relationship Id="rId7" Type="http://schemas.openxmlformats.org/officeDocument/2006/relationships/image" Target="../media/image10.png"/><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notesSlide" Target="../notesSlides/notesSlide87.xml"/></Relationships>
</file>

<file path=ppt/slides/_rels/slide9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7.xml"/><Relationship Id="rId7" Type="http://schemas.openxmlformats.org/officeDocument/2006/relationships/image" Target="../media/image26.png"/><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88.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37.xml"/><Relationship Id="rId1" Type="http://schemas.openxmlformats.org/officeDocument/2006/relationships/tags" Target="../tags/tag100.xml"/><Relationship Id="rId6" Type="http://schemas.openxmlformats.org/officeDocument/2006/relationships/image" Target="../media/image26.png"/><Relationship Id="rId5" Type="http://schemas.openxmlformats.org/officeDocument/2006/relationships/image" Target="../media/image10.png"/><Relationship Id="rId4" Type="http://schemas.openxmlformats.org/officeDocument/2006/relationships/image" Target="../media/image9.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37.xml"/><Relationship Id="rId1" Type="http://schemas.openxmlformats.org/officeDocument/2006/relationships/tags" Target="../tags/tag101.xml"/><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image" Target="../media/image9.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37.xml"/><Relationship Id="rId1" Type="http://schemas.openxmlformats.org/officeDocument/2006/relationships/tags" Target="../tags/tag102.xml"/><Relationship Id="rId4" Type="http://schemas.openxmlformats.org/officeDocument/2006/relationships/image" Target="../media/image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37.xml"/><Relationship Id="rId1" Type="http://schemas.openxmlformats.org/officeDocument/2006/relationships/tags" Target="../tags/tag103.xml"/><Relationship Id="rId5" Type="http://schemas.openxmlformats.org/officeDocument/2006/relationships/image" Target="../media/image9.png"/><Relationship Id="rId4" Type="http://schemas.openxmlformats.org/officeDocument/2006/relationships/image" Target="../media/image26.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37.xml"/><Relationship Id="rId1" Type="http://schemas.openxmlformats.org/officeDocument/2006/relationships/tags" Target="../tags/tag104.xml"/><Relationship Id="rId5" Type="http://schemas.openxmlformats.org/officeDocument/2006/relationships/image" Target="../media/image9.png"/><Relationship Id="rId4" Type="http://schemas.openxmlformats.org/officeDocument/2006/relationships/image" Target="../media/image26.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37.xml"/><Relationship Id="rId1" Type="http://schemas.openxmlformats.org/officeDocument/2006/relationships/tags" Target="../tags/tag105.xml"/><Relationship Id="rId5" Type="http://schemas.openxmlformats.org/officeDocument/2006/relationships/image" Target="../media/image9.png"/><Relationship Id="rId4" Type="http://schemas.openxmlformats.org/officeDocument/2006/relationships/image" Target="../media/image26.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37.xml"/><Relationship Id="rId1" Type="http://schemas.openxmlformats.org/officeDocument/2006/relationships/tags" Target="../tags/tag106.xml"/><Relationship Id="rId5" Type="http://schemas.openxmlformats.org/officeDocument/2006/relationships/image" Target="../media/image9.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成组"/>
          <p:cNvGrpSpPr/>
          <p:nvPr/>
        </p:nvGrpSpPr>
        <p:grpSpPr>
          <a:xfrm>
            <a:off x="0" y="0"/>
            <a:ext cx="24382730" cy="15119350"/>
            <a:chOff x="0" y="0"/>
            <a:chExt cx="24384000" cy="13772339"/>
          </a:xfrm>
        </p:grpSpPr>
        <p:pic>
          <p:nvPicPr>
            <p:cNvPr id="62" name="组合 11" descr="组合 11"/>
            <p:cNvPicPr>
              <a:picLocks noChangeAspect="1"/>
            </p:cNvPicPr>
            <p:nvPr/>
          </p:nvPicPr>
          <p:blipFill>
            <a:blip r:embed="rId2"/>
            <a:stretch>
              <a:fillRect/>
            </a:stretch>
          </p:blipFill>
          <p:spPr>
            <a:xfrm>
              <a:off x="-1" y="-1"/>
              <a:ext cx="24384001" cy="13772220"/>
            </a:xfrm>
            <a:prstGeom prst="rect">
              <a:avLst/>
            </a:prstGeom>
            <a:ln w="12700" cap="flat">
              <a:noFill/>
              <a:miter lim="400000"/>
              <a:headEnd/>
              <a:tailEnd/>
            </a:ln>
            <a:effectLst/>
          </p:spPr>
        </p:pic>
        <p:pic>
          <p:nvPicPr>
            <p:cNvPr id="63" name="图像" descr="图像"/>
            <p:cNvPicPr>
              <a:picLocks noChangeAspect="1"/>
            </p:cNvPicPr>
            <p:nvPr/>
          </p:nvPicPr>
          <p:blipFill>
            <a:blip r:embed="rId3"/>
            <a:srcRect r="5724" b="18434"/>
            <a:stretch>
              <a:fillRect/>
            </a:stretch>
          </p:blipFill>
          <p:spPr>
            <a:xfrm>
              <a:off x="14604206" y="7883387"/>
              <a:ext cx="9779632" cy="5888953"/>
            </a:xfrm>
            <a:prstGeom prst="rect">
              <a:avLst/>
            </a:prstGeom>
            <a:ln w="12700" cap="flat">
              <a:noFill/>
              <a:miter lim="400000"/>
              <a:headEnd/>
              <a:tailEnd/>
            </a:ln>
            <a:effectLst/>
          </p:spPr>
        </p:pic>
      </p:grpSp>
      <p:sp>
        <p:nvSpPr>
          <p:cNvPr id="65" name="需替换标题"/>
          <p:cNvSpPr txBox="1">
            <a:spLocks noGrp="1"/>
          </p:cNvSpPr>
          <p:nvPr>
            <p:ph type="ctrTitle"/>
          </p:nvPr>
        </p:nvSpPr>
        <p:spPr>
          <a:xfrm>
            <a:off x="-52501" y="5002588"/>
            <a:ext cx="24220004" cy="2799654"/>
          </a:xfrm>
          <a:prstGeom prst="rect">
            <a:avLst/>
          </a:prstGeom>
        </p:spPr>
        <p:txBody>
          <a:bodyPr anchor="ctr">
            <a:normAutofit/>
          </a:bodyPr>
          <a:lstStyle>
            <a:lvl1pPr algn="ctr">
              <a:defRPr sz="10000" b="1" spc="-200">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1pPr>
          </a:lstStyle>
          <a:p>
            <a:r>
              <a:rPr lang="zh-CN" altLang="en-US" dirty="0" smtClean="0">
                <a:solidFill>
                  <a:schemeClr val="bg1"/>
                </a:solidFill>
                <a:latin typeface="思源宋体 CN Heavy" panose="02020900000000000000" charset="-122"/>
                <a:ea typeface="思源宋体 CN Heavy" panose="02020900000000000000" charset="-122"/>
                <a:cs typeface="思源宋体 CN Heavy" panose="02020900000000000000" charset="-122"/>
              </a:rPr>
              <a:t>第</a:t>
            </a:r>
            <a:r>
              <a:rPr lang="en-US" altLang="zh-CN" dirty="0" smtClean="0">
                <a:solidFill>
                  <a:schemeClr val="bg1"/>
                </a:solidFill>
                <a:latin typeface="思源宋体 CN Heavy" panose="02020900000000000000" charset="-122"/>
                <a:ea typeface="思源宋体 CN Heavy" panose="02020900000000000000" charset="-122"/>
                <a:cs typeface="思源宋体 CN Heavy" panose="02020900000000000000" charset="-122"/>
              </a:rPr>
              <a:t>4</a:t>
            </a:r>
            <a:r>
              <a:rPr lang="zh-CN" altLang="en-US" dirty="0" smtClean="0">
                <a:solidFill>
                  <a:schemeClr val="bg1"/>
                </a:solidFill>
                <a:latin typeface="思源宋体 CN Heavy" panose="02020900000000000000" charset="-122"/>
                <a:ea typeface="思源宋体 CN Heavy" panose="02020900000000000000" charset="-122"/>
                <a:cs typeface="思源宋体 CN Heavy" panose="02020900000000000000" charset="-122"/>
              </a:rPr>
              <a:t>章 基本算法</a:t>
            </a:r>
            <a:endParaRPr dirty="0" smtClean="0">
              <a:solidFill>
                <a:schemeClr val="bg1"/>
              </a:solidFill>
              <a:latin typeface="思源宋体 CN Heavy" panose="02020900000000000000" charset="-122"/>
              <a:ea typeface="思源宋体 CN Heavy" panose="02020900000000000000" charset="-122"/>
              <a:cs typeface="思源宋体 CN Heavy" panose="02020900000000000000" charset="-122"/>
            </a:endParaRPr>
          </a:p>
        </p:txBody>
      </p:sp>
      <p:grpSp>
        <p:nvGrpSpPr>
          <p:cNvPr id="68" name="成组"/>
          <p:cNvGrpSpPr/>
          <p:nvPr/>
        </p:nvGrpSpPr>
        <p:grpSpPr>
          <a:xfrm>
            <a:off x="445896" y="918537"/>
            <a:ext cx="4425566" cy="1282940"/>
            <a:chOff x="0" y="0"/>
            <a:chExt cx="4014620" cy="1163809"/>
          </a:xfrm>
        </p:grpSpPr>
        <p:pic>
          <p:nvPicPr>
            <p:cNvPr id="66" name="lanqiao-header-logo.9b2adbf.png" descr="lanqiao-header-logo.9b2adbf.png"/>
            <p:cNvPicPr>
              <a:picLocks noChangeAspect="1"/>
            </p:cNvPicPr>
            <p:nvPr/>
          </p:nvPicPr>
          <p:blipFill>
            <a:blip r:embed="rId4"/>
            <a:srcRect/>
            <a:stretch>
              <a:fillRect/>
            </a:stretch>
          </p:blipFill>
          <p:spPr>
            <a:xfrm>
              <a:off x="123741" y="0"/>
              <a:ext cx="3767206" cy="612171"/>
            </a:xfrm>
            <a:prstGeom prst="rect">
              <a:avLst/>
            </a:prstGeom>
            <a:ln w="12700" cap="flat">
              <a:noFill/>
              <a:miter lim="400000"/>
              <a:headEnd/>
              <a:tailEnd/>
            </a:ln>
            <a:effectLst/>
          </p:spPr>
        </p:pic>
        <p:sp>
          <p:nvSpPr>
            <p:cNvPr id="67" name="连接高校和企业·助力职业教育升级"/>
            <p:cNvSpPr txBox="1"/>
            <p:nvPr/>
          </p:nvSpPr>
          <p:spPr>
            <a:xfrm>
              <a:off x="0" y="739998"/>
              <a:ext cx="4014621" cy="423812"/>
            </a:xfrm>
            <a:prstGeom prst="rect">
              <a:avLst/>
            </a:prstGeom>
            <a:noFill/>
            <a:ln w="12700" cap="flat">
              <a:noFill/>
              <a:miter lim="400000"/>
            </a:ln>
            <a:effectLst/>
          </p:spPr>
          <p:txBody>
            <a:bodyPr wrap="square" lIns="55999" tIns="55999" rIns="55999" bIns="55999" numCol="1" anchor="ctr">
              <a:noAutofit/>
            </a:bodyPr>
            <a:lstStyle/>
            <a:p>
              <a:pPr defTabSz="863600">
                <a:defRPr sz="1800">
                  <a:solidFill>
                    <a:srgbClr val="FFFFFF"/>
                  </a:solidFill>
                  <a:latin typeface="Noto Sans SC Light"/>
                  <a:ea typeface="Noto Sans SC Light"/>
                  <a:cs typeface="Noto Sans SC Light"/>
                  <a:sym typeface="Noto Sans SC Light"/>
                </a:defRPr>
              </a:pPr>
              <a:r>
                <a:rPr sz="2205"/>
                <a:t>连接高校和企业·助力职业教育升级</a:t>
              </a:r>
            </a:p>
          </p:txBody>
        </p:sp>
      </p:grpSp>
      <p:sp>
        <p:nvSpPr>
          <p:cNvPr id="2" name="需替换标题"/>
          <p:cNvSpPr txBox="1">
            <a:spLocks noGrp="1"/>
          </p:cNvSpPr>
          <p:nvPr/>
        </p:nvSpPr>
        <p:spPr>
          <a:xfrm>
            <a:off x="-171623" y="7862576"/>
            <a:ext cx="24220004" cy="4506762"/>
          </a:xfrm>
          <a:prstGeom prst="rect">
            <a:avLst/>
          </a:prstGeom>
          <a:ln w="12700">
            <a:miter lim="400000"/>
          </a:ln>
        </p:spPr>
        <p:txBody>
          <a:bodyPr lIns="55999" tIns="55999" rIns="55999" bIns="55999" anchor="ctr">
            <a:noAutofit/>
          </a:bodyPr>
          <a:lstStyle>
            <a:lvl1pPr algn="ctr">
              <a:defRPr sz="10000" b="1" spc="-200">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1pPr>
          </a:lstStyle>
          <a:p>
            <a:pPr>
              <a:lnSpc>
                <a:spcPct val="70000"/>
              </a:lnSpc>
              <a:spcBef>
                <a:spcPct val="50000"/>
              </a:spcBef>
            </a:pPr>
            <a:r>
              <a:rPr lang="zh-CN" altLang="en-US" sz="4800" dirty="0">
                <a:solidFill>
                  <a:srgbClr val="FFFFFF"/>
                </a:solidFill>
                <a:latin typeface="Times New Roman" panose="02020603050405020304" pitchFamily="18" charset="0"/>
                <a:sym typeface="+mn-lt"/>
              </a:rPr>
              <a:t>罗勇军 </a:t>
            </a:r>
            <a:endParaRPr lang="en-US" altLang="zh-CN" sz="4800" dirty="0">
              <a:solidFill>
                <a:srgbClr val="FFFFFF"/>
              </a:solidFill>
              <a:latin typeface="Times New Roman" panose="02020603050405020304" pitchFamily="18" charset="0"/>
              <a:sym typeface="+mn-lt"/>
            </a:endParaRPr>
          </a:p>
          <a:p>
            <a:pPr>
              <a:lnSpc>
                <a:spcPct val="70000"/>
              </a:lnSpc>
              <a:spcBef>
                <a:spcPct val="50000"/>
              </a:spcBef>
            </a:pPr>
            <a:r>
              <a:rPr lang="en-US" altLang="zh-CN" sz="4800" dirty="0">
                <a:solidFill>
                  <a:srgbClr val="FFFFFF"/>
                </a:solidFill>
                <a:latin typeface="Times New Roman" panose="02020603050405020304" pitchFamily="18" charset="0"/>
                <a:sym typeface="+mn-lt"/>
              </a:rPr>
              <a:t>QQ</a:t>
            </a:r>
            <a:r>
              <a:rPr lang="zh-CN" altLang="en-US" sz="4800" dirty="0">
                <a:solidFill>
                  <a:srgbClr val="FFFFFF"/>
                </a:solidFill>
                <a:latin typeface="Times New Roman" panose="02020603050405020304" pitchFamily="18" charset="0"/>
                <a:sym typeface="+mn-lt"/>
              </a:rPr>
              <a:t>：</a:t>
            </a:r>
            <a:r>
              <a:rPr lang="en-US" altLang="zh-CN" sz="4800" dirty="0">
                <a:solidFill>
                  <a:srgbClr val="FFFFFF"/>
                </a:solidFill>
                <a:latin typeface="Times New Roman" panose="02020603050405020304" pitchFamily="18" charset="0"/>
                <a:sym typeface="+mn-lt"/>
              </a:rPr>
              <a:t>15512356         </a:t>
            </a:r>
            <a:r>
              <a:rPr lang="zh-CN" altLang="en-US" sz="4800" dirty="0">
                <a:solidFill>
                  <a:srgbClr val="FFFFFF"/>
                </a:solidFill>
                <a:latin typeface="Times New Roman" panose="02020603050405020304" pitchFamily="18" charset="0"/>
                <a:sym typeface="+mn-lt"/>
              </a:rPr>
              <a:t>微信：</a:t>
            </a:r>
            <a:r>
              <a:rPr lang="en-US" altLang="zh-CN" sz="4800" dirty="0">
                <a:solidFill>
                  <a:srgbClr val="FFFFFF"/>
                </a:solidFill>
                <a:latin typeface="Times New Roman" panose="02020603050405020304" pitchFamily="18" charset="0"/>
                <a:sym typeface="+mn-lt"/>
              </a:rPr>
              <a:t>13916333036</a:t>
            </a:r>
          </a:p>
          <a:p>
            <a:pPr>
              <a:lnSpc>
                <a:spcPct val="70000"/>
              </a:lnSpc>
              <a:spcBef>
                <a:spcPct val="50000"/>
              </a:spcBef>
            </a:pPr>
            <a:endParaRPr lang="en-US" altLang="zh-CN" sz="4800" dirty="0">
              <a:solidFill>
                <a:srgbClr val="FFFFFF"/>
              </a:solidFill>
              <a:latin typeface="Times New Roman" panose="02020603050405020304" pitchFamily="18" charset="0"/>
              <a:sym typeface="+mn-lt"/>
            </a:endParaRPr>
          </a:p>
          <a:p>
            <a:r>
              <a:rPr lang="zh-CN" altLang="en-US" sz="4000" dirty="0">
                <a:solidFill>
                  <a:srgbClr val="FFFFFF"/>
                </a:solidFill>
                <a:latin typeface="Times New Roman" panose="02020603050405020304" pitchFamily="18" charset="0"/>
                <a:sym typeface="+mn-lt"/>
              </a:rPr>
              <a:t>本书有</a:t>
            </a:r>
            <a:r>
              <a:rPr lang="en-US" altLang="zh-CN" sz="4000" dirty="0">
                <a:solidFill>
                  <a:srgbClr val="FFFFFF"/>
                </a:solidFill>
                <a:latin typeface="Times New Roman" panose="02020603050405020304" pitchFamily="18" charset="0"/>
                <a:sym typeface="+mn-lt"/>
              </a:rPr>
              <a:t>C++</a:t>
            </a:r>
            <a:r>
              <a:rPr lang="zh-CN" altLang="en-US" sz="4000" dirty="0">
                <a:solidFill>
                  <a:srgbClr val="FFFFFF"/>
                </a:solidFill>
                <a:latin typeface="Times New Roman" panose="02020603050405020304" pitchFamily="18" charset="0"/>
                <a:sym typeface="+mn-lt"/>
              </a:rPr>
              <a:t>、</a:t>
            </a:r>
            <a:r>
              <a:rPr lang="en-US" altLang="zh-CN" sz="4000" dirty="0">
                <a:solidFill>
                  <a:srgbClr val="FFFFFF"/>
                </a:solidFill>
                <a:latin typeface="Times New Roman" panose="02020603050405020304" pitchFamily="18" charset="0"/>
                <a:sym typeface="+mn-lt"/>
              </a:rPr>
              <a:t>Python</a:t>
            </a:r>
            <a:r>
              <a:rPr lang="zh-CN" altLang="en-US" sz="4000" dirty="0">
                <a:solidFill>
                  <a:srgbClr val="FFFFFF"/>
                </a:solidFill>
                <a:latin typeface="Times New Roman" panose="02020603050405020304" pitchFamily="18" charset="0"/>
                <a:sym typeface="+mn-lt"/>
              </a:rPr>
              <a:t>两个版本课件，这是</a:t>
            </a:r>
            <a:r>
              <a:rPr lang="en-US" altLang="zh-CN" sz="4000" dirty="0">
                <a:solidFill>
                  <a:srgbClr val="FFFFFF"/>
                </a:solidFill>
                <a:latin typeface="Times New Roman" panose="02020603050405020304" pitchFamily="18" charset="0"/>
                <a:sym typeface="+mn-lt"/>
              </a:rPr>
              <a:t>Python</a:t>
            </a:r>
            <a:r>
              <a:rPr lang="zh-CN" altLang="en-US" sz="4000" dirty="0">
                <a:solidFill>
                  <a:srgbClr val="FFFFFF"/>
                </a:solidFill>
                <a:latin typeface="Times New Roman" panose="02020603050405020304" pitchFamily="18" charset="0"/>
                <a:sym typeface="+mn-lt"/>
              </a:rPr>
              <a:t>版</a:t>
            </a:r>
            <a:endParaRPr lang="en-US" altLang="zh-CN" sz="4000" dirty="0">
              <a:solidFill>
                <a:srgbClr val="FFFFFF"/>
              </a:solidFill>
              <a:latin typeface="Times New Roman" panose="02020603050405020304" pitchFamily="18" charset="0"/>
              <a:sym typeface="+mn-lt"/>
            </a:endParaRPr>
          </a:p>
          <a:p>
            <a:endParaRPr lang="en-US" altLang="zh-CN" sz="4000" dirty="0">
              <a:solidFill>
                <a:srgbClr val="FFFFFF"/>
              </a:solidFill>
              <a:latin typeface="Times New Roman" panose="02020603050405020304" pitchFamily="18" charset="0"/>
              <a:sym typeface="+mn-lt"/>
            </a:endParaRPr>
          </a:p>
          <a:p>
            <a:r>
              <a:rPr lang="zh-CN" altLang="en-US" sz="4000" dirty="0">
                <a:solidFill>
                  <a:srgbClr val="FFFFFF"/>
                </a:solidFill>
                <a:latin typeface="Times New Roman" panose="02020603050405020304" pitchFamily="18" charset="0"/>
                <a:sym typeface="+mn-lt"/>
              </a:rPr>
              <a:t>蓝桥云课  </a:t>
            </a:r>
            <a:r>
              <a:rPr lang="en-US" altLang="zh-CN" sz="4000" dirty="0">
                <a:solidFill>
                  <a:srgbClr val="FFFFFF"/>
                </a:solidFill>
                <a:latin typeface="Times New Roman" panose="02020603050405020304" pitchFamily="18" charset="0"/>
                <a:sym typeface="+mn-lt"/>
              </a:rPr>
              <a:t>https://www.lanqiao.cn/courses/13228</a:t>
            </a:r>
            <a:r>
              <a:rPr lang="zh-CN" altLang="en-US" sz="4000" dirty="0">
                <a:solidFill>
                  <a:srgbClr val="FFFFFF"/>
                </a:solidFill>
                <a:latin typeface="Times New Roman" panose="02020603050405020304" pitchFamily="18" charset="0"/>
                <a:sym typeface="+mn-lt"/>
              </a:rPr>
              <a:t> </a:t>
            </a:r>
            <a:endParaRPr lang="zh-CN" altLang="en-US" sz="3600" u="sng" dirty="0">
              <a:solidFill>
                <a:srgbClr val="FFFFFF"/>
              </a:solidFill>
              <a:latin typeface="Times New Roman" panose="02020603050405020304" pitchFamily="18" charset="0"/>
              <a:sym typeface="+mn-lt"/>
            </a:endParaRPr>
          </a:p>
        </p:txBody>
      </p:sp>
      <p:pic>
        <p:nvPicPr>
          <p:cNvPr id="10" name="图片 9"/>
          <p:cNvPicPr>
            <a:picLocks noChangeAspect="1"/>
          </p:cNvPicPr>
          <p:nvPr/>
        </p:nvPicPr>
        <p:blipFill>
          <a:blip r:embed="rId5"/>
          <a:stretch>
            <a:fillRect/>
          </a:stretch>
        </p:blipFill>
        <p:spPr>
          <a:xfrm>
            <a:off x="19240102" y="4688370"/>
            <a:ext cx="4900612" cy="6348412"/>
          </a:xfrm>
          <a:prstGeom prst="rect">
            <a:avLst/>
          </a:prstGeom>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descr="7b0a202020202262756c6c6574223a20227b5c2263617465676f727949645c223a31303030352c5c2274656d706c61746549645c223a32303233313332387d220a7d0a"/>
          <p:cNvSpPr txBox="1"/>
          <p:nvPr/>
        </p:nvSpPr>
        <p:spPr>
          <a:xfrm>
            <a:off x="524090" y="4213202"/>
            <a:ext cx="14351637" cy="8166100"/>
          </a:xfrm>
          <a:prstGeom prst="rect">
            <a:avLst/>
          </a:prstGeom>
          <a:noFill/>
        </p:spPr>
        <p:txBody>
          <a:bodyPr wrap="square" rtlCol="0">
            <a:spAutoFit/>
          </a:bodyPr>
          <a:lstStyle/>
          <a:p>
            <a:pPr algn="l">
              <a:lnSpc>
                <a:spcPct val="170000"/>
              </a:lnSpc>
              <a:buBlip>
                <a:blip r:embed="rId4"/>
              </a:buBlip>
            </a:pPr>
            <a:r>
              <a:rPr lang="zh-CN" altLang="en-US" sz="4410" b="1"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评测用的OJ服务器，性能可能比这个好一些，</a:t>
            </a:r>
          </a:p>
          <a:p>
            <a:pPr algn="l">
              <a:lnSpc>
                <a:spcPct val="170000"/>
              </a:lnSpc>
            </a:pPr>
            <a:r>
              <a:rPr lang="en-US" altLang="zh-CN" sz="4410" b="1"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410" b="1"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也可能差不多。</a:t>
            </a:r>
          </a:p>
          <a:p>
            <a:pPr algn="l">
              <a:lnSpc>
                <a:spcPct val="170000"/>
              </a:lnSpc>
              <a:buBlip>
                <a:blip r:embed="rId4"/>
              </a:buBlip>
            </a:pPr>
            <a:r>
              <a:rPr lang="zh-CN" altLang="en-US" sz="4410" b="1"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对于C++题目，如果题目要求“时间限制: 1s”</a:t>
            </a:r>
          </a:p>
          <a:p>
            <a:pPr algn="l">
              <a:lnSpc>
                <a:spcPct val="170000"/>
              </a:lnSpc>
            </a:pPr>
            <a:r>
              <a:rPr lang="en-US" altLang="zh-CN" sz="4410" b="1"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410" b="1"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，那么内部的循环次数</a:t>
            </a:r>
            <a:r>
              <a:rPr lang="zh-CN" altLang="en-US" sz="4410" b="1" dirty="0" smtClean="0">
                <a:solidFill>
                  <a:srgbClr val="000000"/>
                </a:solidFill>
                <a:latin typeface="Times New Roman" panose="02020603050405020304" pitchFamily="18" charset="0"/>
                <a:ea typeface="思源宋体 CN" panose="02020400000000000000" charset="-122"/>
                <a:cs typeface="Times New Roman" panose="02020603050405020304" pitchFamily="18" charset="0"/>
              </a:rPr>
              <a:t>n在</a:t>
            </a:r>
            <a:r>
              <a:rPr lang="en-US" altLang="zh-CN" sz="4410" b="1" dirty="0" smtClean="0">
                <a:solidFill>
                  <a:srgbClr val="000000"/>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10" b="1" dirty="0" smtClean="0">
                <a:solidFill>
                  <a:srgbClr val="000000"/>
                </a:solidFill>
                <a:latin typeface="Times New Roman" panose="02020603050405020304" pitchFamily="18" charset="0"/>
                <a:ea typeface="思源宋体 CN" panose="02020400000000000000" charset="-122"/>
                <a:cs typeface="Times New Roman" panose="02020603050405020304" pitchFamily="18" charset="0"/>
              </a:rPr>
              <a:t>千万次；</a:t>
            </a:r>
            <a:endParaRPr lang="zh-CN" altLang="en-US" sz="4410" b="1" dirty="0">
              <a:solidFill>
                <a:srgbClr val="000000"/>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70000"/>
              </a:lnSpc>
              <a:buBlip>
                <a:blip r:embed="rId4"/>
              </a:buBlip>
            </a:pPr>
            <a:r>
              <a:rPr lang="zh-CN" altLang="en-US" sz="4410" b="1"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对于同等规模的Python题目，时间限制一般</a:t>
            </a:r>
          </a:p>
          <a:p>
            <a:pPr algn="l">
              <a:lnSpc>
                <a:spcPct val="170000"/>
              </a:lnSpc>
            </a:pPr>
            <a:r>
              <a:rPr lang="en-US" altLang="zh-CN" sz="4410" b="1"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410" b="1"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是5 ~ 10s。</a:t>
            </a:r>
          </a:p>
          <a:p>
            <a:pPr algn="l">
              <a:lnSpc>
                <a:spcPct val="170000"/>
              </a:lnSpc>
              <a:buBlip>
                <a:blip r:embed="rId4"/>
              </a:buBlip>
            </a:pPr>
            <a:endParaRPr lang="zh-CN" altLang="en-US" sz="4410" b="1" dirty="0">
              <a:solidFill>
                <a:srgbClr val="000000"/>
              </a:solidFill>
              <a:latin typeface="Times New Roman" panose="02020603050405020304" pitchFamily="18" charset="0"/>
              <a:ea typeface="思源宋体 CN" panose="02020400000000000000" charset="-122"/>
              <a:cs typeface="Times New Roman" panose="02020603050405020304" pitchFamily="18" charset="0"/>
            </a:endParaRPr>
          </a:p>
        </p:txBody>
      </p:sp>
      <p:sp>
        <p:nvSpPr>
          <p:cNvPr id="3" name="矩形 2"/>
          <p:cNvSpPr/>
          <p:nvPr/>
        </p:nvSpPr>
        <p:spPr>
          <a:xfrm>
            <a:off x="12820650" y="635"/>
            <a:ext cx="11562080" cy="15285720"/>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45">
              <a:latin typeface="Times New Roman" panose="02020603050405020304" pitchFamily="18" charset="0"/>
              <a:cs typeface="Times New Roman" panose="02020603050405020304" pitchFamily="18" charset="0"/>
            </a:endParaRPr>
          </a:p>
        </p:txBody>
      </p:sp>
      <p:grpSp>
        <p:nvGrpSpPr>
          <p:cNvPr id="7" name="组合 6"/>
          <p:cNvGrpSpPr/>
          <p:nvPr/>
        </p:nvGrpSpPr>
        <p:grpSpPr>
          <a:xfrm>
            <a:off x="201" y="700"/>
            <a:ext cx="24382400" cy="2748900"/>
            <a:chOff x="1784" y="1"/>
            <a:chExt cx="34832" cy="3927"/>
          </a:xfrm>
        </p:grpSpPr>
        <p:sp>
          <p:nvSpPr>
            <p:cNvPr id="69" name="矩形: 圆角 2"/>
            <p:cNvSpPr/>
            <p:nvPr userDrawn="1"/>
          </p:nvSpPr>
          <p:spPr>
            <a:xfrm>
              <a:off x="1784" y="1"/>
              <a:ext cx="34832" cy="3927"/>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5290" dirty="0">
                <a:latin typeface="Times New Roman" panose="02020603050405020304" pitchFamily="18" charset="0"/>
                <a:cs typeface="Times New Roman" panose="02020603050405020304" pitchFamily="18" charset="0"/>
              </a:endParaRPr>
            </a:p>
          </p:txBody>
        </p:sp>
        <p:pic>
          <p:nvPicPr>
            <p:cNvPr id="5" name="图像" descr="图像"/>
            <p:cNvPicPr>
              <a:picLocks noChangeAspect="1"/>
            </p:cNvPicPr>
            <p:nvPr/>
          </p:nvPicPr>
          <p:blipFill>
            <a:blip r:embed="rId5"/>
            <a:stretch>
              <a:fillRect/>
            </a:stretch>
          </p:blipFill>
          <p:spPr>
            <a:xfrm>
              <a:off x="30280" y="907"/>
              <a:ext cx="5577" cy="907"/>
            </a:xfrm>
            <a:prstGeom prst="rect">
              <a:avLst/>
            </a:prstGeom>
          </p:spPr>
        </p:pic>
        <p:sp>
          <p:nvSpPr>
            <p:cNvPr id="11" name="文本框 10"/>
            <p:cNvSpPr txBox="1"/>
            <p:nvPr/>
          </p:nvSpPr>
          <p:spPr>
            <a:xfrm>
              <a:off x="2827" y="1215"/>
              <a:ext cx="13506" cy="1489"/>
            </a:xfrm>
            <a:prstGeom prst="rect">
              <a:avLst/>
            </a:prstGeom>
            <a:noFill/>
          </p:spPr>
          <p:txBody>
            <a:bodyPr wrap="square">
              <a:spAutoFit/>
            </a:bodyPr>
            <a:lstStyle/>
            <a:p>
              <a:pPr algn="l"/>
              <a:r>
                <a:rPr lang="zh-CN" altLang="en-US" sz="6175" b="1" spc="600" dirty="0" smtClean="0">
                  <a:solidFill>
                    <a:schemeClr val="bg1"/>
                  </a:solidFill>
                  <a:latin typeface="Times New Roman" panose="02020603050405020304" pitchFamily="18" charset="0"/>
                  <a:ea typeface="思源宋体 CN Heavy" panose="02020900000000000000" charset="-122"/>
                  <a:cs typeface="Times New Roman" panose="02020603050405020304" pitchFamily="18" charset="0"/>
                  <a:sym typeface="+mn-ea"/>
                </a:rPr>
                <a:t>运行时间</a:t>
              </a:r>
            </a:p>
          </p:txBody>
        </p:sp>
      </p:grpSp>
      <p:pic>
        <p:nvPicPr>
          <p:cNvPr id="2" name="http://photo-static-api.fotomore.com/creative/vcg/400/new/VCG211303987637.jpg" descr="&amp;pky280_sjzg_VCG211303987637&amp;2&amp;src_toppic_insrchxs1&amp;"/>
          <p:cNvPicPr>
            <a:picLocks noChangeAspect="1"/>
          </p:cNvPicPr>
          <p:nvPr/>
        </p:nvPicPr>
        <p:blipFill>
          <a:blip r:embed="rId6">
            <a:extLst>
              <a:ext uri="{BEBA8EAE-BF5A-486C-A8C5-ECC9F3942E4B}">
                <a14:imgProps xmlns:a14="http://schemas.microsoft.com/office/drawing/2010/main">
                  <a14:imgLayer r:embed="rId7">
                    <a14:imgEffect>
                      <a14:backgroundRemoval t="9689" b="89941" l="10000" r="90000">
                        <a14:foregroundMark x1="27412" y1="33136" x2="43059" y2="32396"/>
                        <a14:foregroundMark x1="39471" y1="14201" x2="39941" y2="26257"/>
                        <a14:foregroundMark x1="36471" y1="12870" x2="36353" y2="19822"/>
                        <a14:foregroundMark x1="36588" y1="11464" x2="48647" y2="11612"/>
                        <a14:foregroundMark x1="44235" y1="76997" x2="43824" y2="81583"/>
                        <a14:foregroundMark x1="39941" y1="83876" x2="44824" y2="82396"/>
                        <a14:foregroundMark x1="29294" y1="84615" x2="36235" y2="84024"/>
                        <a14:foregroundMark x1="36235" y1="84024" x2="36353" y2="84024"/>
                        <a14:foregroundMark x1="22000" y1="84393" x2="30353" y2="84024"/>
                        <a14:foregroundMark x1="30353" y1="84024" x2="32294" y2="84467"/>
                        <a14:foregroundMark x1="40647" y1="84837" x2="58294" y2="83580"/>
                        <a14:foregroundMark x1="50118" y1="86021" x2="59471" y2="84985"/>
                        <a14:foregroundMark x1="59471" y1="84985" x2="66529" y2="84985"/>
                        <a14:foregroundMark x1="62471" y1="84615" x2="64235" y2="84246"/>
                        <a14:foregroundMark x1="55471" y1="76701" x2="56471" y2="81953"/>
                        <a14:foregroundMark x1="20941" y1="84246" x2="20941" y2="84246"/>
                        <a14:foregroundMark x1="19941" y1="84615" x2="19941" y2="84615"/>
                        <a14:foregroundMark x1="19118" y1="84467" x2="19118" y2="84467"/>
                        <a14:foregroundMark x1="38941" y1="38018" x2="40824" y2="50074"/>
                        <a14:foregroundMark x1="42353" y1="9467" x2="52941" y2="9689"/>
                        <a14:foregroundMark x1="52941" y1="9689" x2="56588" y2="22855"/>
                        <a14:foregroundMark x1="56588" y1="22855" x2="56588" y2="22855"/>
                        <a14:foregroundMark x1="76882" y1="85503" x2="84529" y2="84246"/>
                        <a14:foregroundMark x1="84529" y1="84246" x2="77882" y2="84763"/>
                        <a14:foregroundMark x1="18235" y1="84763" x2="18235" y2="84763"/>
                      </a14:backgroundRemoval>
                    </a14:imgEffect>
                  </a14:imgLayer>
                </a14:imgProps>
              </a:ext>
            </a:extLst>
          </a:blip>
          <a:stretch>
            <a:fillRect/>
          </a:stretch>
        </p:blipFill>
        <p:spPr>
          <a:xfrm>
            <a:off x="16468007" y="5290026"/>
            <a:ext cx="7559619" cy="6012452"/>
          </a:xfrm>
          <a:prstGeom prst="rect">
            <a:avLst/>
          </a:prstGeom>
        </p:spPr>
      </p:pic>
    </p:spTree>
    <p:custDataLst>
      <p:tags r:id="rId1"/>
    </p:custData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descr="7b0a202020202262756c6c6574223a20227b5c2263617465676f727949645c223a31303030352c5c2274656d706c61746549645c223a32303233313332387d220a7d0a"/>
          <p:cNvSpPr txBox="1"/>
          <p:nvPr/>
        </p:nvSpPr>
        <p:spPr>
          <a:xfrm>
            <a:off x="12456076" y="4456178"/>
            <a:ext cx="11831094" cy="7970894"/>
          </a:xfrm>
          <a:prstGeom prst="rect">
            <a:avLst/>
          </a:prstGeom>
          <a:noFill/>
          <a:ln>
            <a:noFill/>
          </a:ln>
        </p:spPr>
        <p:txBody>
          <a:bodyPr wrap="square" rtlCol="0">
            <a:spAutoFit/>
          </a:bodyPr>
          <a:lstStyle/>
          <a:p>
            <a:pPr algn="l"/>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def</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check(d):</a:t>
            </a:r>
          </a:p>
          <a:p>
            <a:pPr algn="l"/>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num</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0</a:t>
            </a:r>
          </a:p>
          <a:p>
            <a:pPr algn="l"/>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 </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range(n): </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num</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(w[</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]//d) * (h[</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]//d)</a:t>
            </a:r>
          </a:p>
          <a:p>
            <a:pPr algn="l"/>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 </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num</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&gt;= k:  return True</a:t>
            </a:r>
          </a:p>
          <a:p>
            <a:pPr algn="l"/>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else:         return False</a:t>
            </a:r>
          </a:p>
          <a:p>
            <a:pPr algn="l"/>
            <a:endPar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h = [0]*100010</a:t>
            </a:r>
          </a:p>
          <a:p>
            <a:pPr algn="l"/>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w = [0]*100010</a:t>
            </a:r>
          </a:p>
          <a:p>
            <a:pPr algn="l"/>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n,k</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map(</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int,input</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().split())</a:t>
            </a:r>
          </a:p>
          <a:p>
            <a:pPr algn="l"/>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for </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range(n): h[</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],w[</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map(</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int,input</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().split())</a:t>
            </a:r>
          </a:p>
          <a:p>
            <a:pPr algn="l"/>
            <a:r>
              <a:rPr lang="en-US" altLang="zh-CN" sz="3200" dirty="0">
                <a:solidFill>
                  <a:srgbClr val="FF0000"/>
                </a:solidFill>
                <a:latin typeface="宋体" panose="02010600030101010101" pitchFamily="2" charset="-122"/>
                <a:ea typeface="宋体" panose="02010600030101010101" pitchFamily="2" charset="-122"/>
                <a:cs typeface="Times New Roman" panose="02020603050405020304" pitchFamily="18" charset="0"/>
              </a:rPr>
              <a:t>L ,R = 1, 100010</a:t>
            </a:r>
          </a:p>
          <a:p>
            <a:pPr algn="l"/>
            <a:r>
              <a:rPr lang="en-US" altLang="zh-CN" sz="3200" dirty="0">
                <a:solidFill>
                  <a:srgbClr val="FF0000"/>
                </a:solidFill>
                <a:latin typeface="宋体" panose="02010600030101010101" pitchFamily="2" charset="-122"/>
                <a:ea typeface="宋体" panose="02010600030101010101" pitchFamily="2" charset="-122"/>
                <a:cs typeface="Times New Roman" panose="02020603050405020304" pitchFamily="18" charset="0"/>
              </a:rPr>
              <a:t>while L &lt; R:</a:t>
            </a:r>
          </a:p>
          <a:p>
            <a:pPr algn="l"/>
            <a:r>
              <a:rPr lang="en-US" altLang="zh-CN" sz="3200" dirty="0">
                <a:solidFill>
                  <a:srgbClr val="FF0000"/>
                </a:solidFill>
                <a:latin typeface="宋体" panose="02010600030101010101" pitchFamily="2" charset="-122"/>
                <a:ea typeface="宋体" panose="02010600030101010101" pitchFamily="2" charset="-122"/>
                <a:cs typeface="Times New Roman" panose="02020603050405020304" pitchFamily="18" charset="0"/>
              </a:rPr>
              <a:t>    mid = (L+R)//2</a:t>
            </a:r>
          </a:p>
          <a:p>
            <a:pPr algn="l"/>
            <a:r>
              <a:rPr lang="en-US" altLang="zh-CN" sz="3200" dirty="0">
                <a:solidFill>
                  <a:srgbClr val="FF0000"/>
                </a:solidFill>
                <a:latin typeface="宋体" panose="02010600030101010101" pitchFamily="2" charset="-122"/>
                <a:ea typeface="宋体" panose="02010600030101010101" pitchFamily="2" charset="-122"/>
                <a:cs typeface="Times New Roman" panose="02020603050405020304" pitchFamily="18" charset="0"/>
              </a:rPr>
              <a:t>    if check(mid):  L = mid +1</a:t>
            </a:r>
          </a:p>
          <a:p>
            <a:pPr algn="l"/>
            <a:r>
              <a:rPr lang="en-US" altLang="zh-CN" sz="3200" dirty="0">
                <a:solidFill>
                  <a:srgbClr val="FF0000"/>
                </a:solidFill>
                <a:latin typeface="宋体" panose="02010600030101010101" pitchFamily="2" charset="-122"/>
                <a:ea typeface="宋体" panose="02010600030101010101" pitchFamily="2" charset="-122"/>
                <a:cs typeface="Times New Roman" panose="02020603050405020304" pitchFamily="18" charset="0"/>
              </a:rPr>
              <a:t>    else :          R = mid</a:t>
            </a:r>
          </a:p>
          <a:p>
            <a:pPr algn="l"/>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rPr>
              <a:t>print(L-1)</a:t>
            </a:r>
          </a:p>
        </p:txBody>
      </p:sp>
      <p:pic>
        <p:nvPicPr>
          <p:cNvPr id="8" name="图像" descr="图像"/>
          <p:cNvPicPr>
            <a:picLocks noChangeAspect="1"/>
          </p:cNvPicPr>
          <p:nvPr/>
        </p:nvPicPr>
        <p:blipFill>
          <a:blip r:embed="rId4"/>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grpSp>
      <p:sp>
        <p:nvSpPr>
          <p:cNvPr id="14" name="文本框 13" descr="7b0a202020202262756c6c6574223a20227b5c2263617465676f727949645c223a31303030352c5c2274656d706c61746549645c223a32303233313332387d220a7d0a"/>
          <p:cNvSpPr txBox="1"/>
          <p:nvPr/>
        </p:nvSpPr>
        <p:spPr>
          <a:xfrm>
            <a:off x="233030" y="4627616"/>
            <a:ext cx="15369626" cy="7478483"/>
          </a:xfrm>
          <a:prstGeom prst="rect">
            <a:avLst/>
          </a:prstGeom>
          <a:noFill/>
          <a:ln>
            <a:noFill/>
          </a:ln>
        </p:spPr>
        <p:txBody>
          <a:bodyPr wrap="square" rtlCol="0">
            <a:spAutoFit/>
          </a:bodyPr>
          <a:lstStyle/>
          <a:p>
            <a:pPr algn="l"/>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def</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check(d):  #</a:t>
            </a:r>
            <a:r>
              <a:rPr lang="zh-CN" altLang="en-US"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检查够不够分</a:t>
            </a:r>
          </a:p>
          <a:p>
            <a:pPr algn="l"/>
            <a:r>
              <a:rPr lang="zh-CN" altLang="en-US"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num</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=0</a:t>
            </a:r>
          </a:p>
          <a:p>
            <a:pPr algn="l"/>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 </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range(n):  </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num</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(h[</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]//d)*(w[</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]//d)</a:t>
            </a:r>
          </a:p>
          <a:p>
            <a:pPr algn="l"/>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num</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&gt;=k): return True     #</a:t>
            </a:r>
            <a:r>
              <a:rPr lang="zh-CN" altLang="en-US"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够分</a:t>
            </a:r>
          </a:p>
          <a:p>
            <a:pPr algn="l"/>
            <a:r>
              <a:rPr lang="zh-CN" altLang="en-US"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else:       return False    #</a:t>
            </a:r>
            <a:r>
              <a:rPr lang="zh-CN" altLang="en-US"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不够分</a:t>
            </a:r>
          </a:p>
          <a:p>
            <a:pPr algn="l"/>
            <a:endParaRPr lang="zh-CN" altLang="en-US" sz="32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h = [0]*100010</a:t>
            </a:r>
          </a:p>
          <a:p>
            <a:pPr algn="l"/>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w = [0]*100010</a:t>
            </a:r>
          </a:p>
          <a:p>
            <a:pPr algn="l"/>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n,k</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map(</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int,input</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().split())</a:t>
            </a:r>
          </a:p>
          <a:p>
            <a:pPr algn="l"/>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for </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range(n): h[</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],w[</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map(</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int,input</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().split())</a:t>
            </a:r>
          </a:p>
          <a:p>
            <a:pPr algn="l"/>
            <a:r>
              <a:rPr lang="en-US" altLang="zh-CN" sz="3200" dirty="0">
                <a:solidFill>
                  <a:srgbClr val="FF0000"/>
                </a:solidFill>
                <a:latin typeface="宋体" panose="02010600030101010101" pitchFamily="2" charset="-122"/>
                <a:ea typeface="宋体" panose="02010600030101010101" pitchFamily="2" charset="-122"/>
                <a:cs typeface="Times New Roman" panose="02020603050405020304" pitchFamily="18" charset="0"/>
              </a:rPr>
              <a:t>d = 1                    #</a:t>
            </a:r>
            <a:r>
              <a:rPr lang="zh-CN" altLang="en-US" sz="3200" dirty="0">
                <a:solidFill>
                  <a:srgbClr val="FF0000"/>
                </a:solidFill>
                <a:latin typeface="宋体" panose="02010600030101010101" pitchFamily="2" charset="-122"/>
                <a:ea typeface="宋体" panose="02010600030101010101" pitchFamily="2" charset="-122"/>
                <a:cs typeface="Times New Roman" panose="02020603050405020304" pitchFamily="18" charset="0"/>
              </a:rPr>
              <a:t>正方形边长</a:t>
            </a:r>
          </a:p>
          <a:p>
            <a:pPr algn="l"/>
            <a:r>
              <a:rPr lang="en-US" altLang="zh-CN" sz="3200" dirty="0">
                <a:solidFill>
                  <a:srgbClr val="FF0000"/>
                </a:solidFill>
                <a:latin typeface="宋体" panose="02010600030101010101" pitchFamily="2" charset="-122"/>
                <a:ea typeface="宋体" panose="02010600030101010101" pitchFamily="2" charset="-122"/>
                <a:cs typeface="Times New Roman" panose="02020603050405020304" pitchFamily="18" charset="0"/>
              </a:rPr>
              <a:t>while(True):</a:t>
            </a:r>
          </a:p>
          <a:p>
            <a:pPr algn="l"/>
            <a:r>
              <a:rPr lang="en-US" altLang="zh-CN" sz="3200" dirty="0">
                <a:solidFill>
                  <a:srgbClr val="FF0000"/>
                </a:solidFill>
                <a:latin typeface="宋体" panose="02010600030101010101" pitchFamily="2" charset="-122"/>
                <a:ea typeface="宋体" panose="02010600030101010101" pitchFamily="2" charset="-122"/>
                <a:cs typeface="Times New Roman" panose="02020603050405020304" pitchFamily="18" charset="0"/>
              </a:rPr>
              <a:t>    if(check(d)): d+=1    #</a:t>
            </a:r>
            <a:r>
              <a:rPr lang="zh-CN" altLang="en-US" sz="3200" dirty="0">
                <a:solidFill>
                  <a:srgbClr val="FF0000"/>
                </a:solidFill>
                <a:latin typeface="宋体" panose="02010600030101010101" pitchFamily="2" charset="-122"/>
                <a:ea typeface="宋体" panose="02010600030101010101" pitchFamily="2" charset="-122"/>
                <a:cs typeface="Times New Roman" panose="02020603050405020304" pitchFamily="18" charset="0"/>
              </a:rPr>
              <a:t>边长从</a:t>
            </a:r>
            <a:r>
              <a:rPr lang="en-US" altLang="zh-CN" sz="3200" dirty="0">
                <a:solidFill>
                  <a:srgbClr val="FF0000"/>
                </a:solidFill>
                <a:latin typeface="宋体" panose="02010600030101010101" pitchFamily="2" charset="-122"/>
                <a:ea typeface="宋体" panose="02010600030101010101" pitchFamily="2" charset="-122"/>
                <a:cs typeface="Times New Roman" panose="02020603050405020304" pitchFamily="18" charset="0"/>
              </a:rPr>
              <a:t>1</a:t>
            </a:r>
            <a:r>
              <a:rPr lang="zh-CN" altLang="en-US" sz="3200" dirty="0">
                <a:solidFill>
                  <a:srgbClr val="FF0000"/>
                </a:solidFill>
                <a:latin typeface="宋体" panose="02010600030101010101" pitchFamily="2" charset="-122"/>
                <a:ea typeface="宋体" panose="02010600030101010101" pitchFamily="2" charset="-122"/>
                <a:cs typeface="Times New Roman" panose="02020603050405020304" pitchFamily="18" charset="0"/>
              </a:rPr>
              <a:t>开始，一个个地暴力试</a:t>
            </a:r>
          </a:p>
          <a:p>
            <a:pPr algn="l"/>
            <a:r>
              <a:rPr lang="zh-CN" altLang="en-US" sz="3200" dirty="0">
                <a:solidFill>
                  <a:srgbClr val="FF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200" dirty="0">
                <a:solidFill>
                  <a:srgbClr val="FF0000"/>
                </a:solidFill>
                <a:latin typeface="宋体" panose="02010600030101010101" pitchFamily="2" charset="-122"/>
                <a:ea typeface="宋体" panose="02010600030101010101" pitchFamily="2" charset="-122"/>
                <a:cs typeface="Times New Roman" panose="02020603050405020304" pitchFamily="18" charset="0"/>
              </a:rPr>
              <a:t>else:         break</a:t>
            </a:r>
          </a:p>
          <a:p>
            <a:pPr algn="l"/>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print(d-1)</a:t>
            </a:r>
          </a:p>
        </p:txBody>
      </p:sp>
      <p:sp>
        <p:nvSpPr>
          <p:cNvPr id="2" name="矩形 1"/>
          <p:cNvSpPr/>
          <p:nvPr/>
        </p:nvSpPr>
        <p:spPr>
          <a:xfrm>
            <a:off x="11895951" y="3196239"/>
            <a:ext cx="123817" cy="112209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890212" y="2242195"/>
            <a:ext cx="18070107" cy="954045"/>
          </a:xfrm>
          <a:prstGeom prst="rect">
            <a:avLst/>
          </a:prstGeom>
          <a:noFill/>
        </p:spPr>
        <p:txBody>
          <a:bodyPr wrap="square">
            <a:spAutoFit/>
          </a:bodyPr>
          <a:lstStyle/>
          <a:p>
            <a:pPr algn="l"/>
            <a:r>
              <a:rPr lang="zh-CN" altLang="en-US" sz="5599" b="1" spc="600" dirty="0">
                <a:solidFill>
                  <a:schemeClr val="bg1"/>
                </a:solidFill>
                <a:latin typeface="思源宋体 CN Heavy" panose="02020900000000000000" charset="-122"/>
                <a:ea typeface="思源宋体 CN Heavy" panose="02020900000000000000" charset="-122"/>
              </a:rPr>
              <a:t>暴力                                       二分法</a:t>
            </a:r>
            <a:endParaRPr sz="5599" b="1" spc="600" dirty="0">
              <a:solidFill>
                <a:schemeClr val="bg1"/>
              </a:solidFill>
              <a:latin typeface="思源宋体 CN Heavy" panose="02020900000000000000" charset="-122"/>
              <a:ea typeface="思源宋体 CN Heavy" panose="02020900000000000000" charset="-122"/>
            </a:endParaRPr>
          </a:p>
        </p:txBody>
      </p:sp>
    </p:spTree>
    <p:custDataLst>
      <p:tags r:id="rId1"/>
    </p:custDataLst>
    <p:extLst>
      <p:ext uri="{BB962C8B-B14F-4D97-AF65-F5344CB8AC3E}">
        <p14:creationId xmlns:p14="http://schemas.microsoft.com/office/powerpoint/2010/main" val="2350675784"/>
      </p:ext>
    </p:extLst>
  </p:cSld>
  <p:clrMapOvr>
    <a:masterClrMapping/>
  </p:clrMapOvr>
  <p:transition spd="slow" advClick="0" advTm="1000">
    <p:push dir="u"/>
  </p:transition>
  <p:timing>
    <p:tnLst>
      <p:par>
        <p:cTn id="1" dur="indefinite" restart="never" nodeType="tmRoot"/>
      </p:par>
    </p:tnLst>
    <p:bldLst>
      <p:bldP spid="13" grpId="0"/>
      <p:bldP spid="14"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python</a:t>
            </a:r>
            <a:r>
              <a:rPr lang="zh-CN" altLang="en-US"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grpSp>
      <p:sp>
        <p:nvSpPr>
          <p:cNvPr id="2" name="文本框 1" descr="7b0a202020202262756c6c6574223a20227b5c2263617465676f727949645c223a31303030352c5c2274656d706c61746549645c223a32303233313332387d220a7d0a"/>
          <p:cNvSpPr txBox="1"/>
          <p:nvPr/>
        </p:nvSpPr>
        <p:spPr>
          <a:xfrm>
            <a:off x="652103" y="3546737"/>
            <a:ext cx="23360129" cy="4708674"/>
          </a:xfrm>
          <a:prstGeom prst="rect">
            <a:avLst/>
          </a:prstGeom>
          <a:noFill/>
        </p:spPr>
        <p:txBody>
          <a:bodyPr wrap="square" rtlCol="0">
            <a:spAutoFit/>
          </a:bodyPr>
          <a:lstStyle/>
          <a:p>
            <a:pPr algn="l">
              <a:lnSpc>
                <a:spcPct val="150000"/>
              </a:lnSpc>
            </a:pP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err="1">
                <a:solidFill>
                  <a:srgbClr val="2E7EEF"/>
                </a:solidFill>
                <a:latin typeface="Times New Roman" panose="02020603050405020304" pitchFamily="18" charset="0"/>
                <a:ea typeface="思源宋体 CN" panose="02020400000000000000" charset="-122"/>
                <a:cs typeface="Times New Roman" panose="02020603050405020304" pitchFamily="18" charset="0"/>
              </a:rPr>
              <a:t>题目描述</a:t>
            </a: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跳石头</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比赛在一条笔直的河道中进行，河道中分布着一些巨大岩石。组委会已经选择好了两块岩石作为比赛起点和终点。在起点和终点之间，有</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块岩石（不含起点和终点的岩石）。在比赛过程中，选手们将从起点出发，每一步跳向相邻的岩石，直至到达终点。为了提高比赛难度，组委会计划移走一些岩石，使得选手们在比赛过程中的最短跳跃距离尽可能长。由于预算限制，组委会至多从起点和终点之间移走</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m</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块岩石（不能移走起点和终点的岩石）。</a:t>
            </a: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
        <p:nvSpPr>
          <p:cNvPr id="11" name="文本框 10"/>
          <p:cNvSpPr txBox="1"/>
          <p:nvPr/>
        </p:nvSpPr>
        <p:spPr>
          <a:xfrm>
            <a:off x="652102" y="1473597"/>
            <a:ext cx="17054174" cy="954045"/>
          </a:xfrm>
          <a:prstGeom prst="rect">
            <a:avLst/>
          </a:prstGeom>
          <a:noFill/>
        </p:spPr>
        <p:txBody>
          <a:bodyPr wrap="square">
            <a:spAutoFit/>
          </a:bodyPr>
          <a:lstStyle/>
          <a:p>
            <a:pPr algn="l"/>
            <a:r>
              <a:rPr lang="zh-CN" altLang="en-US" sz="5599" b="1" spc="600" dirty="0">
                <a:solidFill>
                  <a:schemeClr val="bg1"/>
                </a:solidFill>
                <a:latin typeface="思源宋体 CN Heavy" panose="02020900000000000000" charset="-122"/>
                <a:ea typeface="思源宋体 CN Heavy" panose="02020900000000000000" charset="-122"/>
              </a:rPr>
              <a:t>整数二分</a:t>
            </a:r>
            <a:r>
              <a:rPr sz="5599" b="1" spc="600" dirty="0" err="1">
                <a:solidFill>
                  <a:schemeClr val="bg1"/>
                </a:solidFill>
                <a:latin typeface="Times New Roman" panose="02020603050405020304" pitchFamily="18" charset="0"/>
                <a:ea typeface="思源宋体 CN Heavy" panose="02020900000000000000" charset="-122"/>
                <a:cs typeface="Times New Roman" panose="02020603050405020304" pitchFamily="18" charset="0"/>
              </a:rPr>
              <a:t>例题</a:t>
            </a:r>
            <a:r>
              <a:rPr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a:t>
            </a:r>
            <a:r>
              <a:rPr lang="zh-CN" altLang="en-US"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跳石头      </a:t>
            </a:r>
            <a:r>
              <a:rPr lang="en-US" sz="5599" b="1" spc="600" dirty="0" err="1">
                <a:solidFill>
                  <a:schemeClr val="bg1"/>
                </a:solidFill>
                <a:latin typeface="Times New Roman" panose="02020603050405020304" pitchFamily="18" charset="0"/>
                <a:ea typeface="思源宋体 CN Heavy" panose="02020900000000000000" charset="-122"/>
                <a:cs typeface="Times New Roman" panose="02020603050405020304" pitchFamily="18" charset="0"/>
              </a:rPr>
              <a:t>lanqiaoOJ</a:t>
            </a:r>
            <a:r>
              <a:rPr lang="zh-CN" altLang="en-US"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题号</a:t>
            </a:r>
            <a:r>
              <a:rPr lang="en-US" altLang="zh-CN"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364 </a:t>
            </a:r>
            <a:endParaRPr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endParaRPr>
          </a:p>
        </p:txBody>
      </p:sp>
      <p:sp>
        <p:nvSpPr>
          <p:cNvPr id="10" name="六边形 9"/>
          <p:cNvSpPr/>
          <p:nvPr/>
        </p:nvSpPr>
        <p:spPr>
          <a:xfrm>
            <a:off x="3019228" y="9197869"/>
            <a:ext cx="790524" cy="61908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六边形 11"/>
          <p:cNvSpPr/>
          <p:nvPr/>
        </p:nvSpPr>
        <p:spPr>
          <a:xfrm>
            <a:off x="5766060" y="9197869"/>
            <a:ext cx="790524" cy="61908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六边形 12"/>
          <p:cNvSpPr/>
          <p:nvPr/>
        </p:nvSpPr>
        <p:spPr>
          <a:xfrm>
            <a:off x="7166143" y="9181132"/>
            <a:ext cx="790524" cy="61908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六边形 13"/>
          <p:cNvSpPr/>
          <p:nvPr/>
        </p:nvSpPr>
        <p:spPr>
          <a:xfrm>
            <a:off x="10480417" y="9181131"/>
            <a:ext cx="790524" cy="61908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六边形 14"/>
          <p:cNvSpPr/>
          <p:nvPr/>
        </p:nvSpPr>
        <p:spPr>
          <a:xfrm>
            <a:off x="12807433" y="9197869"/>
            <a:ext cx="790524" cy="61908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六边形 15"/>
          <p:cNvSpPr/>
          <p:nvPr/>
        </p:nvSpPr>
        <p:spPr>
          <a:xfrm>
            <a:off x="16516969" y="9181131"/>
            <a:ext cx="790524" cy="61908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466526704"/>
      </p:ext>
    </p:extLst>
  </p:cSld>
  <p:clrMapOvr>
    <a:masterClrMapping/>
  </p:clrMapOvr>
  <p:transition spd="slow" advClick="0" advTm="1000">
    <p:push dir="u"/>
  </p:transition>
  <p:timing>
    <p:tnLst>
      <p:par>
        <p:cTn id="1" dur="indefinite" restart="never" nodeType="tmRoot"/>
      </p:par>
    </p:tnLst>
    <p:bldLst>
      <p:bldP spid="2"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python</a:t>
            </a:r>
            <a:r>
              <a:rPr lang="zh-CN" altLang="en-US"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grpSp>
      <p:sp>
        <p:nvSpPr>
          <p:cNvPr id="2" name="文本框 1" descr="7b0a202020202262756c6c6574223a20227b5c2263617465676f727949645c223a31303030352c5c2274656d706c61746549645c223a32303233313332387d220a7d0a"/>
          <p:cNvSpPr txBox="1"/>
          <p:nvPr/>
        </p:nvSpPr>
        <p:spPr>
          <a:xfrm>
            <a:off x="652103" y="3546736"/>
            <a:ext cx="23360129" cy="9325023"/>
          </a:xfrm>
          <a:prstGeom prst="rect">
            <a:avLst/>
          </a:prstGeom>
          <a:noFill/>
        </p:spPr>
        <p:txBody>
          <a:bodyPr wrap="square" rtlCol="0">
            <a:spAutoFit/>
          </a:bodyPr>
          <a:lstStyle/>
          <a:p>
            <a:pPr algn="l">
              <a:lnSpc>
                <a:spcPct val="150000"/>
              </a:lnSpc>
            </a:pPr>
            <a:r>
              <a:rPr lang="en-US" altLang="zh-CN" sz="4000" dirty="0">
                <a:solidFill>
                  <a:schemeClr val="bg1">
                    <a:lumMod val="65000"/>
                  </a:schemeClr>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err="1">
                <a:solidFill>
                  <a:schemeClr val="bg1">
                    <a:lumMod val="65000"/>
                  </a:schemeClr>
                </a:solidFill>
                <a:latin typeface="Times New Roman" panose="02020603050405020304" pitchFamily="18" charset="0"/>
                <a:ea typeface="思源宋体 CN" panose="02020400000000000000" charset="-122"/>
                <a:cs typeface="Times New Roman" panose="02020603050405020304" pitchFamily="18" charset="0"/>
              </a:rPr>
              <a:t>题目描述</a:t>
            </a:r>
            <a:r>
              <a:rPr lang="en-US" altLang="zh-CN" sz="4000" dirty="0">
                <a:solidFill>
                  <a:schemeClr val="bg1">
                    <a:lumMod val="65000"/>
                  </a:schemeClr>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chemeClr val="bg1">
                    <a:lumMod val="65000"/>
                  </a:schemeClr>
                </a:solidFill>
                <a:latin typeface="Times New Roman" panose="02020603050405020304" pitchFamily="18" charset="0"/>
                <a:ea typeface="思源宋体 CN" panose="02020400000000000000" charset="-122"/>
                <a:cs typeface="Times New Roman" panose="02020603050405020304" pitchFamily="18" charset="0"/>
              </a:rPr>
              <a:t>跳石头</a:t>
            </a:r>
            <a:r>
              <a:rPr lang="en-US" altLang="zh-CN" sz="4000" dirty="0">
                <a:solidFill>
                  <a:schemeClr val="bg1">
                    <a:lumMod val="65000"/>
                  </a:schemeClr>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chemeClr val="bg1">
                    <a:lumMod val="65000"/>
                  </a:schemeClr>
                </a:solidFill>
                <a:latin typeface="Times New Roman" panose="02020603050405020304" pitchFamily="18" charset="0"/>
                <a:ea typeface="思源宋体 CN" panose="02020400000000000000" charset="-122"/>
                <a:cs typeface="Times New Roman" panose="02020603050405020304" pitchFamily="18" charset="0"/>
              </a:rPr>
              <a:t>比赛在一条笔直的河道中进行，河道中分布着一些巨大岩石。组委会已经选择好了两块岩石作为比赛起点和终点。在起点和终点之间，有</a:t>
            </a:r>
            <a:r>
              <a:rPr lang="en-US" altLang="zh-CN" sz="4000" dirty="0">
                <a:solidFill>
                  <a:schemeClr val="bg1">
                    <a:lumMod val="65000"/>
                  </a:schemeClr>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000" dirty="0">
                <a:solidFill>
                  <a:schemeClr val="bg1">
                    <a:lumMod val="65000"/>
                  </a:schemeClr>
                </a:solidFill>
                <a:latin typeface="Times New Roman" panose="02020603050405020304" pitchFamily="18" charset="0"/>
                <a:ea typeface="思源宋体 CN" panose="02020400000000000000" charset="-122"/>
                <a:cs typeface="Times New Roman" panose="02020603050405020304" pitchFamily="18" charset="0"/>
              </a:rPr>
              <a:t>块岩石（不含起点和终点的岩石）。在比赛过程中，选手们将从起点出发，每一步跳向相邻的岩石，直至到达终点。为了提高比赛难度，组委会计划移走一些岩石，使得选手们在比赛过程中的最短跳跃距离尽可能长。由于预算限制，组委会至多从起点和终点之间移走</a:t>
            </a:r>
            <a:r>
              <a:rPr lang="en-US" altLang="zh-CN" sz="4000" dirty="0">
                <a:solidFill>
                  <a:schemeClr val="bg1">
                    <a:lumMod val="65000"/>
                  </a:schemeClr>
                </a:solidFill>
                <a:latin typeface="Times New Roman" panose="02020603050405020304" pitchFamily="18" charset="0"/>
                <a:ea typeface="思源宋体 CN" panose="02020400000000000000" charset="-122"/>
                <a:cs typeface="Times New Roman" panose="02020603050405020304" pitchFamily="18" charset="0"/>
              </a:rPr>
              <a:t>m</a:t>
            </a:r>
            <a:r>
              <a:rPr lang="zh-CN" altLang="en-US" sz="4000" dirty="0">
                <a:solidFill>
                  <a:schemeClr val="bg1">
                    <a:lumMod val="65000"/>
                  </a:schemeClr>
                </a:solidFill>
                <a:latin typeface="Times New Roman" panose="02020603050405020304" pitchFamily="18" charset="0"/>
                <a:ea typeface="思源宋体 CN" panose="02020400000000000000" charset="-122"/>
                <a:cs typeface="Times New Roman" panose="02020603050405020304" pitchFamily="18" charset="0"/>
              </a:rPr>
              <a:t>块岩石（不能移走起点和终点的岩石）。</a:t>
            </a:r>
          </a:p>
          <a:p>
            <a:pPr algn="l">
              <a:lnSpc>
                <a:spcPct val="150000"/>
              </a:lnSpc>
            </a:pP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输入描述</a:t>
            </a: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输入文件第一行包含三个整数 </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L</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M</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，分别表示起点到终点的距离，起点和终点之间的岩石数，以及组委会至多移走的岩石数。接下来 </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行，每行一个整数，第 </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行的整数 </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Di</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0&lt;Di&lt;L</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）表示第 </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块岩石与起点的距离。这些岩石按与起点距离从小到大的顺序给出，且不会有两个岩石出现在同一个位置。其中，</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 ≤ M ≤ N ≤ 5×10</a:t>
            </a:r>
            <a:r>
              <a:rPr lang="en-US" altLang="zh-CN" sz="4000" baseline="30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4</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 ≤ L ≤ 10</a:t>
            </a:r>
            <a:r>
              <a:rPr lang="en-US" altLang="zh-CN" sz="4000" baseline="30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9</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50000"/>
              </a:lnSpc>
            </a:pP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输出描述</a:t>
            </a: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输出只包含一个整数，即最短跳跃距离的最大值。</a:t>
            </a: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
        <p:nvSpPr>
          <p:cNvPr id="11" name="文本框 10"/>
          <p:cNvSpPr txBox="1"/>
          <p:nvPr/>
        </p:nvSpPr>
        <p:spPr>
          <a:xfrm>
            <a:off x="652102" y="1473597"/>
            <a:ext cx="17054174" cy="954045"/>
          </a:xfrm>
          <a:prstGeom prst="rect">
            <a:avLst/>
          </a:prstGeom>
          <a:noFill/>
        </p:spPr>
        <p:txBody>
          <a:bodyPr wrap="square">
            <a:spAutoFit/>
          </a:bodyPr>
          <a:lstStyle/>
          <a:p>
            <a:pPr algn="l"/>
            <a:r>
              <a:rPr lang="zh-CN" altLang="en-US" sz="5599" b="1" spc="600" dirty="0">
                <a:solidFill>
                  <a:schemeClr val="bg1"/>
                </a:solidFill>
                <a:latin typeface="思源宋体 CN Heavy" panose="02020900000000000000" charset="-122"/>
                <a:ea typeface="思源宋体 CN Heavy" panose="02020900000000000000" charset="-122"/>
              </a:rPr>
              <a:t>整数二分</a:t>
            </a:r>
            <a:r>
              <a:rPr sz="5599" b="1" spc="600" dirty="0" err="1">
                <a:solidFill>
                  <a:schemeClr val="bg1"/>
                </a:solidFill>
                <a:latin typeface="Times New Roman" panose="02020603050405020304" pitchFamily="18" charset="0"/>
                <a:ea typeface="思源宋体 CN Heavy" panose="02020900000000000000" charset="-122"/>
                <a:cs typeface="Times New Roman" panose="02020603050405020304" pitchFamily="18" charset="0"/>
              </a:rPr>
              <a:t>例题</a:t>
            </a:r>
            <a:r>
              <a:rPr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a:t>
            </a:r>
            <a:r>
              <a:rPr lang="zh-CN" altLang="en-US"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跳石头      </a:t>
            </a:r>
            <a:r>
              <a:rPr lang="en-US" sz="5599" b="1" spc="600" dirty="0" err="1">
                <a:solidFill>
                  <a:schemeClr val="bg1"/>
                </a:solidFill>
                <a:latin typeface="Times New Roman" panose="02020603050405020304" pitchFamily="18" charset="0"/>
                <a:ea typeface="思源宋体 CN Heavy" panose="02020900000000000000" charset="-122"/>
                <a:cs typeface="Times New Roman" panose="02020603050405020304" pitchFamily="18" charset="0"/>
              </a:rPr>
              <a:t>lanqiaoOJ</a:t>
            </a:r>
            <a:r>
              <a:rPr lang="zh-CN" altLang="en-US"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题号</a:t>
            </a:r>
            <a:r>
              <a:rPr lang="en-US" altLang="zh-CN"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364 </a:t>
            </a:r>
            <a:endParaRPr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1173191089"/>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par>
    </p:tnLst>
    <p:bldLst>
      <p:bldP spid="2"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9105906" y="616403"/>
            <a:ext cx="5252378" cy="13865592"/>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像" descr="图像"/>
          <p:cNvPicPr>
            <a:picLocks noChangeAspect="1"/>
          </p:cNvPicPr>
          <p:nvPr/>
        </p:nvPicPr>
        <p:blipFill>
          <a:blip r:embed="rId4"/>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python</a:t>
            </a:r>
            <a:r>
              <a:rPr lang="zh-CN" altLang="en-US"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grpSp>
      <p:sp>
        <p:nvSpPr>
          <p:cNvPr id="2" name="文本框 1" descr="7b0a202020202262756c6c6574223a20227b5c2263617465676f727949645c223a31303030352c5c2274656d706c61746549645c223a32303233313332387d220a7d0a"/>
          <p:cNvSpPr txBox="1"/>
          <p:nvPr/>
        </p:nvSpPr>
        <p:spPr>
          <a:xfrm>
            <a:off x="447646" y="3546737"/>
            <a:ext cx="17258176" cy="4462469"/>
          </a:xfrm>
          <a:prstGeom prst="rect">
            <a:avLst/>
          </a:prstGeom>
          <a:noFill/>
        </p:spPr>
        <p:txBody>
          <a:bodyPr wrap="square" rtlCol="0">
            <a:spAutoFit/>
          </a:bodyPr>
          <a:lstStyle/>
          <a:p>
            <a:pPr algn="l">
              <a:lnSpc>
                <a:spcPct val="14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在</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块岩石中移走</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m</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个石头，有很多种移动方法。</a:t>
            </a: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4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在第</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种移动方法中，剩下的石头之间的距离，有一个最小距离</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ai</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4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在所有移动方法的最小距离</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ai</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中，问最大的</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ai</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是多少。</a:t>
            </a:r>
          </a:p>
          <a:p>
            <a:pPr algn="l">
              <a:lnSpc>
                <a:spcPct val="14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在所有可能的最小值中，找最大的那个，就是“</a:t>
            </a:r>
            <a:r>
              <a:rPr lang="zh-CN" altLang="en-US" sz="40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最小值最大化</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
        <p:nvSpPr>
          <p:cNvPr id="11" name="文本框 10"/>
          <p:cNvSpPr txBox="1"/>
          <p:nvPr/>
        </p:nvSpPr>
        <p:spPr>
          <a:xfrm>
            <a:off x="652103" y="1473597"/>
            <a:ext cx="18244267" cy="954045"/>
          </a:xfrm>
          <a:prstGeom prst="rect">
            <a:avLst/>
          </a:prstGeom>
          <a:noFill/>
        </p:spPr>
        <p:txBody>
          <a:bodyPr wrap="square">
            <a:spAutoFit/>
          </a:bodyPr>
          <a:lstStyle/>
          <a:p>
            <a:pPr algn="l"/>
            <a:r>
              <a:rPr lang="zh-CN" altLang="en-US"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二分法</a:t>
            </a:r>
            <a:r>
              <a:rPr lang="zh-CN" altLang="en-US" sz="5599" b="1" spc="600" dirty="0">
                <a:solidFill>
                  <a:srgbClr val="FF0000"/>
                </a:solidFill>
                <a:latin typeface="Times New Roman" panose="02020603050405020304" pitchFamily="18" charset="0"/>
                <a:ea typeface="思源宋体 CN Heavy" panose="02020900000000000000" charset="-122"/>
                <a:cs typeface="Times New Roman" panose="02020603050405020304" pitchFamily="18" charset="0"/>
              </a:rPr>
              <a:t>套路题</a:t>
            </a:r>
            <a:r>
              <a:rPr lang="zh-CN" altLang="en-US"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a:t>
            </a:r>
            <a:r>
              <a:rPr lang="zh-CN" altLang="en-US" sz="5599" b="1" spc="600" dirty="0">
                <a:solidFill>
                  <a:srgbClr val="FF0000"/>
                </a:solidFill>
                <a:latin typeface="Times New Roman" panose="02020603050405020304" pitchFamily="18" charset="0"/>
                <a:ea typeface="思源宋体 CN Heavy" panose="02020900000000000000" charset="-122"/>
                <a:cs typeface="Times New Roman" panose="02020603050405020304" pitchFamily="18" charset="0"/>
              </a:rPr>
              <a:t>最小值最大化、最大值最小化</a:t>
            </a:r>
            <a:endParaRPr sz="5599" b="1" spc="600" dirty="0">
              <a:solidFill>
                <a:srgbClr val="FF0000"/>
              </a:solidFill>
              <a:latin typeface="Times New Roman" panose="02020603050405020304" pitchFamily="18" charset="0"/>
              <a:ea typeface="思源宋体 CN Heavy" panose="02020900000000000000" charset="-122"/>
              <a:cs typeface="Times New Roman" panose="02020603050405020304" pitchFamily="18" charset="0"/>
            </a:endParaRPr>
          </a:p>
        </p:txBody>
      </p:sp>
      <p:pic>
        <p:nvPicPr>
          <p:cNvPr id="4" name="https://img7.file.cache.docer.com/storage/1596792088528392000/d6e038d00c152399fa9bc165d6c2fa60.png" descr="&amp;pky4489322714_sjzg_&amp;39&amp;src_toppic_inpsrchzd1&amp;"/>
          <p:cNvPicPr>
            <a:picLocks noChangeAspect="1"/>
          </p:cNvPicPr>
          <p:nvPr/>
        </p:nvPicPr>
        <p:blipFill>
          <a:blip r:embed="rId5"/>
          <a:stretch>
            <a:fillRect/>
          </a:stretch>
        </p:blipFill>
        <p:spPr>
          <a:xfrm>
            <a:off x="18825996" y="5473836"/>
            <a:ext cx="5866367" cy="5862118"/>
          </a:xfrm>
          <a:prstGeom prst="rect">
            <a:avLst/>
          </a:prstGeom>
        </p:spPr>
      </p:pic>
    </p:spTree>
    <p:custDataLst>
      <p:tags r:id="rId1"/>
    </p:custDataLst>
    <p:extLst>
      <p:ext uri="{BB962C8B-B14F-4D97-AF65-F5344CB8AC3E}">
        <p14:creationId xmlns:p14="http://schemas.microsoft.com/office/powerpoint/2010/main" val="3213120618"/>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9105906" y="616403"/>
            <a:ext cx="5252378" cy="13865592"/>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像" descr="图像"/>
          <p:cNvPicPr>
            <a:picLocks noChangeAspect="1"/>
          </p:cNvPicPr>
          <p:nvPr/>
        </p:nvPicPr>
        <p:blipFill>
          <a:blip r:embed="rId4"/>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python</a:t>
            </a:r>
            <a:r>
              <a:rPr lang="zh-CN" altLang="en-US"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grpSp>
      <p:sp>
        <p:nvSpPr>
          <p:cNvPr id="2" name="文本框 1" descr="7b0a202020202262756c6c6574223a20227b5c2263617465676f727949645c223a31303030352c5c2274656d706c61746549645c223a32303233313332387d220a7d0a"/>
          <p:cNvSpPr txBox="1"/>
          <p:nvPr/>
        </p:nvSpPr>
        <p:spPr>
          <a:xfrm>
            <a:off x="447646" y="3546737"/>
            <a:ext cx="17258176" cy="7047624"/>
          </a:xfrm>
          <a:prstGeom prst="rect">
            <a:avLst/>
          </a:prstGeom>
          <a:noFill/>
        </p:spPr>
        <p:txBody>
          <a:bodyPr wrap="square" rtlCol="0">
            <a:spAutoFit/>
          </a:bodyPr>
          <a:lstStyle/>
          <a:p>
            <a:pPr algn="l">
              <a:lnSpc>
                <a:spcPct val="14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在</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块岩石中移走</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m</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个石头，有很多种移动方法。</a:t>
            </a: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4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在第</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种移动方法中，剩下的石头之间的距离，有一个最小距离</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ai</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4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在所有移动方法的最小距离</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ai</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中，问最大的</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ai</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是多少。</a:t>
            </a:r>
          </a:p>
          <a:p>
            <a:pPr algn="l">
              <a:lnSpc>
                <a:spcPct val="14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在所有可能的最小值中，找最大的那个，就是“</a:t>
            </a:r>
            <a:r>
              <a:rPr lang="zh-CN" altLang="en-US" sz="40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最小值最大化</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40000"/>
              </a:lnSpc>
            </a:pP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40000"/>
              </a:lnSpc>
            </a:pPr>
            <a:r>
              <a:rPr lang="zh-CN" altLang="en-US" sz="40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暴力法</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：找所有的组合，在</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块岩石中选</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m</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个石头的组合。情况太多，超时。</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p>
          <a:p>
            <a:pPr algn="l">
              <a:lnSpc>
                <a:spcPct val="140000"/>
              </a:lnSpc>
            </a:pP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
        <p:nvSpPr>
          <p:cNvPr id="11" name="文本框 10"/>
          <p:cNvSpPr txBox="1"/>
          <p:nvPr/>
        </p:nvSpPr>
        <p:spPr>
          <a:xfrm>
            <a:off x="652103" y="1473597"/>
            <a:ext cx="18244267" cy="954045"/>
          </a:xfrm>
          <a:prstGeom prst="rect">
            <a:avLst/>
          </a:prstGeom>
          <a:noFill/>
        </p:spPr>
        <p:txBody>
          <a:bodyPr wrap="square">
            <a:spAutoFit/>
          </a:bodyPr>
          <a:lstStyle/>
          <a:p>
            <a:pPr algn="l"/>
            <a:r>
              <a:rPr lang="zh-CN" altLang="en-US"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二分法</a:t>
            </a:r>
            <a:r>
              <a:rPr lang="zh-CN" altLang="en-US" sz="5599" b="1" spc="600" dirty="0">
                <a:solidFill>
                  <a:srgbClr val="FF0000"/>
                </a:solidFill>
                <a:latin typeface="Times New Roman" panose="02020603050405020304" pitchFamily="18" charset="0"/>
                <a:ea typeface="思源宋体 CN Heavy" panose="02020900000000000000" charset="-122"/>
                <a:cs typeface="Times New Roman" panose="02020603050405020304" pitchFamily="18" charset="0"/>
              </a:rPr>
              <a:t>套路题</a:t>
            </a:r>
            <a:r>
              <a:rPr lang="zh-CN" altLang="en-US"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a:t>
            </a:r>
            <a:r>
              <a:rPr lang="zh-CN" altLang="en-US" sz="5599" b="1" spc="600" dirty="0">
                <a:solidFill>
                  <a:srgbClr val="FF0000"/>
                </a:solidFill>
                <a:latin typeface="Times New Roman" panose="02020603050405020304" pitchFamily="18" charset="0"/>
                <a:ea typeface="思源宋体 CN Heavy" panose="02020900000000000000" charset="-122"/>
                <a:cs typeface="Times New Roman" panose="02020603050405020304" pitchFamily="18" charset="0"/>
              </a:rPr>
              <a:t>最小值最大化、最大值最小化</a:t>
            </a:r>
            <a:endParaRPr sz="5599" b="1" spc="600" dirty="0">
              <a:solidFill>
                <a:srgbClr val="FF0000"/>
              </a:solidFill>
              <a:latin typeface="Times New Roman" panose="02020603050405020304" pitchFamily="18" charset="0"/>
              <a:ea typeface="思源宋体 CN Heavy" panose="02020900000000000000" charset="-122"/>
              <a:cs typeface="Times New Roman" panose="02020603050405020304" pitchFamily="18" charset="0"/>
            </a:endParaRPr>
          </a:p>
        </p:txBody>
      </p:sp>
      <p:pic>
        <p:nvPicPr>
          <p:cNvPr id="4" name="https://img7.file.cache.docer.com/storage/1596792088528392000/d6e038d00c152399fa9bc165d6c2fa60.png" descr="&amp;pky4489322714_sjzg_&amp;39&amp;src_toppic_inpsrchzd1&amp;"/>
          <p:cNvPicPr>
            <a:picLocks noChangeAspect="1"/>
          </p:cNvPicPr>
          <p:nvPr/>
        </p:nvPicPr>
        <p:blipFill>
          <a:blip r:embed="rId5"/>
          <a:stretch>
            <a:fillRect/>
          </a:stretch>
        </p:blipFill>
        <p:spPr>
          <a:xfrm>
            <a:off x="18825996" y="5473836"/>
            <a:ext cx="5866367" cy="5862118"/>
          </a:xfrm>
          <a:prstGeom prst="rect">
            <a:avLst/>
          </a:prstGeom>
        </p:spPr>
      </p:pic>
      <p:sp>
        <p:nvSpPr>
          <p:cNvPr id="13" name="六边形 12"/>
          <p:cNvSpPr/>
          <p:nvPr/>
        </p:nvSpPr>
        <p:spPr>
          <a:xfrm>
            <a:off x="2477018" y="9902673"/>
            <a:ext cx="790524" cy="61908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六边形 13"/>
          <p:cNvSpPr/>
          <p:nvPr/>
        </p:nvSpPr>
        <p:spPr>
          <a:xfrm>
            <a:off x="5223849" y="9902673"/>
            <a:ext cx="790524" cy="61908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六边形 14"/>
          <p:cNvSpPr/>
          <p:nvPr/>
        </p:nvSpPr>
        <p:spPr>
          <a:xfrm>
            <a:off x="6623933" y="9885936"/>
            <a:ext cx="790524" cy="61908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六边形 15"/>
          <p:cNvSpPr/>
          <p:nvPr/>
        </p:nvSpPr>
        <p:spPr>
          <a:xfrm>
            <a:off x="9938206" y="9885935"/>
            <a:ext cx="790524" cy="61908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六边形 16"/>
          <p:cNvSpPr/>
          <p:nvPr/>
        </p:nvSpPr>
        <p:spPr>
          <a:xfrm>
            <a:off x="12265222" y="9902673"/>
            <a:ext cx="790524" cy="61908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六边形 17"/>
          <p:cNvSpPr/>
          <p:nvPr/>
        </p:nvSpPr>
        <p:spPr>
          <a:xfrm>
            <a:off x="15974758" y="9885935"/>
            <a:ext cx="790524" cy="61908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828655729"/>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par>
    </p:tnLst>
    <p:bldLst>
      <p:bldP spid="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9105906" y="616403"/>
            <a:ext cx="5252378" cy="13865592"/>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像" descr="图像"/>
          <p:cNvPicPr>
            <a:picLocks noChangeAspect="1"/>
          </p:cNvPicPr>
          <p:nvPr>
            <p:custDataLst>
              <p:tags r:id="rId2"/>
            </p:custDataLst>
          </p:nvPr>
        </p:nvPicPr>
        <p:blipFill>
          <a:blip r:embed="rId5">
            <a:alphaModFix amt="20000"/>
            <a:duotone>
              <a:prstClr val="black"/>
              <a:schemeClr val="accent1">
                <a:tint val="45000"/>
                <a:satMod val="400000"/>
              </a:schemeClr>
            </a:duotone>
          </a:blip>
          <a:srcRect/>
          <a:stretch>
            <a:fillRect/>
          </a:stretch>
        </p:blipFill>
        <p:spPr>
          <a:xfrm>
            <a:off x="1029903" y="7315216"/>
            <a:ext cx="11791817" cy="7102013"/>
          </a:xfrm>
          <a:prstGeom prst="rect">
            <a:avLst/>
          </a:prstGeom>
          <a:ln w="12700" cap="flat">
            <a:noFill/>
            <a:miter lim="400000"/>
            <a:headEnd/>
            <a:tailEnd/>
          </a:ln>
          <a:effectLst/>
        </p:spPr>
      </p:pic>
      <p:pic>
        <p:nvPicPr>
          <p:cNvPr id="8" name="图像" descr="图像"/>
          <p:cNvPicPr>
            <a:picLocks noChangeAspect="1"/>
          </p:cNvPicPr>
          <p:nvPr/>
        </p:nvPicPr>
        <p:blipFill>
          <a:blip r:embed="rId6"/>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python</a:t>
            </a:r>
            <a:r>
              <a:rPr lang="zh-CN" altLang="en-US"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5" name="图像" descr="图像"/>
            <p:cNvPicPr>
              <a:picLocks noChangeAspect="1"/>
            </p:cNvPicPr>
            <p:nvPr/>
          </p:nvPicPr>
          <p:blipFill>
            <a:blip r:embed="rId6"/>
            <a:stretch>
              <a:fillRect/>
            </a:stretch>
          </p:blipFill>
          <p:spPr>
            <a:xfrm>
              <a:off x="32440" y="907"/>
              <a:ext cx="5577" cy="907"/>
            </a:xfrm>
            <a:prstGeom prst="rect">
              <a:avLst/>
            </a:prstGeom>
          </p:spPr>
        </p:pic>
      </p:grpSp>
      <p:sp>
        <p:nvSpPr>
          <p:cNvPr id="2" name="文本框 1" descr="7b0a202020202262756c6c6574223a20227b5c2263617465676f727949645c223a31303030352c5c2274656d706c61746549645c223a32303233313332387d220a7d0a"/>
          <p:cNvSpPr txBox="1"/>
          <p:nvPr/>
        </p:nvSpPr>
        <p:spPr>
          <a:xfrm>
            <a:off x="447646" y="3546736"/>
            <a:ext cx="17258176" cy="9632779"/>
          </a:xfrm>
          <a:prstGeom prst="rect">
            <a:avLst/>
          </a:prstGeom>
          <a:noFill/>
        </p:spPr>
        <p:txBody>
          <a:bodyPr wrap="square" rtlCol="0">
            <a:spAutoFit/>
          </a:bodyPr>
          <a:lstStyle/>
          <a:p>
            <a:pPr algn="l">
              <a:lnSpc>
                <a:spcPct val="14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在</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块岩石中移走</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m</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个石头，有很多种移动方法。</a:t>
            </a: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4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在第</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种移动方法中，剩下的石头之间的距离，有一个最小距离</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ai</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4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在所有移动方法的最小距离</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ai</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中，问最大的</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ai</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是多少。</a:t>
            </a:r>
          </a:p>
          <a:p>
            <a:pPr algn="l">
              <a:lnSpc>
                <a:spcPct val="14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在所有可能的最小值中，找最大的那个，就是“</a:t>
            </a:r>
            <a:r>
              <a:rPr lang="zh-CN" altLang="en-US" sz="40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最小值最大化</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40000"/>
              </a:lnSpc>
            </a:pP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40000"/>
              </a:lnSpc>
            </a:pPr>
            <a:r>
              <a:rPr lang="zh-CN" altLang="en-US" sz="4000" dirty="0">
                <a:solidFill>
                  <a:schemeClr val="bg1">
                    <a:lumMod val="65000"/>
                  </a:schemeClr>
                </a:solidFill>
                <a:latin typeface="Times New Roman" panose="02020603050405020304" pitchFamily="18" charset="0"/>
                <a:ea typeface="思源宋体 CN" panose="02020400000000000000" charset="-122"/>
                <a:cs typeface="Times New Roman" panose="02020603050405020304" pitchFamily="18" charset="0"/>
              </a:rPr>
              <a:t>暴力法：找所有的组合，在</a:t>
            </a:r>
            <a:r>
              <a:rPr lang="en-US" altLang="zh-CN" sz="4000" dirty="0">
                <a:solidFill>
                  <a:schemeClr val="bg1">
                    <a:lumMod val="65000"/>
                  </a:schemeClr>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000" dirty="0">
                <a:solidFill>
                  <a:schemeClr val="bg1">
                    <a:lumMod val="65000"/>
                  </a:schemeClr>
                </a:solidFill>
                <a:latin typeface="Times New Roman" panose="02020603050405020304" pitchFamily="18" charset="0"/>
                <a:ea typeface="思源宋体 CN" panose="02020400000000000000" charset="-122"/>
                <a:cs typeface="Times New Roman" panose="02020603050405020304" pitchFamily="18" charset="0"/>
              </a:rPr>
              <a:t>块岩石中选</a:t>
            </a:r>
            <a:r>
              <a:rPr lang="en-US" altLang="zh-CN" sz="4000" dirty="0">
                <a:solidFill>
                  <a:schemeClr val="bg1">
                    <a:lumMod val="65000"/>
                  </a:schemeClr>
                </a:solidFill>
                <a:latin typeface="Times New Roman" panose="02020603050405020304" pitchFamily="18" charset="0"/>
                <a:ea typeface="思源宋体 CN" panose="02020400000000000000" charset="-122"/>
                <a:cs typeface="Times New Roman" panose="02020603050405020304" pitchFamily="18" charset="0"/>
              </a:rPr>
              <a:t>m</a:t>
            </a:r>
            <a:r>
              <a:rPr lang="zh-CN" altLang="en-US" sz="4000" dirty="0">
                <a:solidFill>
                  <a:schemeClr val="bg1">
                    <a:lumMod val="65000"/>
                  </a:schemeClr>
                </a:solidFill>
                <a:latin typeface="Times New Roman" panose="02020603050405020304" pitchFamily="18" charset="0"/>
                <a:ea typeface="思源宋体 CN" panose="02020400000000000000" charset="-122"/>
                <a:cs typeface="Times New Roman" panose="02020603050405020304" pitchFamily="18" charset="0"/>
              </a:rPr>
              <a:t>个石头的组合。情况太多，超时。</a:t>
            </a:r>
            <a:r>
              <a:rPr lang="en-US" altLang="zh-CN" sz="4000" dirty="0">
                <a:solidFill>
                  <a:schemeClr val="bg1">
                    <a:lumMod val="65000"/>
                  </a:schemeClr>
                </a:solidFill>
                <a:latin typeface="Times New Roman" panose="02020603050405020304" pitchFamily="18" charset="0"/>
                <a:ea typeface="思源宋体 CN" panose="02020400000000000000" charset="-122"/>
                <a:cs typeface="Times New Roman" panose="02020603050405020304" pitchFamily="18" charset="0"/>
              </a:rPr>
              <a:t> </a:t>
            </a:r>
          </a:p>
          <a:p>
            <a:pPr algn="l">
              <a:lnSpc>
                <a:spcPct val="140000"/>
              </a:lnSpc>
            </a:pPr>
            <a:r>
              <a:rPr lang="zh-CN" altLang="en-US" sz="40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二分思路</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：不找搬走石头的各种组合，而是给出一个距离</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d</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，检查能不能搬走</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m</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块石头而得到最短距离</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d</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。把所有的</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d</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都试一遍，肯定能找到一个最短的</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d</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。用二分法找这个</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d</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40000"/>
              </a:lnSpc>
            </a:pP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
        <p:nvSpPr>
          <p:cNvPr id="11" name="文本框 10"/>
          <p:cNvSpPr txBox="1"/>
          <p:nvPr/>
        </p:nvSpPr>
        <p:spPr>
          <a:xfrm>
            <a:off x="652103" y="1473597"/>
            <a:ext cx="18244267" cy="954045"/>
          </a:xfrm>
          <a:prstGeom prst="rect">
            <a:avLst/>
          </a:prstGeom>
          <a:noFill/>
        </p:spPr>
        <p:txBody>
          <a:bodyPr wrap="square">
            <a:spAutoFit/>
          </a:bodyPr>
          <a:lstStyle/>
          <a:p>
            <a:pPr algn="l"/>
            <a:r>
              <a:rPr lang="zh-CN" altLang="en-US"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二分法</a:t>
            </a:r>
            <a:r>
              <a:rPr lang="zh-CN" altLang="en-US" sz="5599" b="1" spc="600" dirty="0">
                <a:solidFill>
                  <a:srgbClr val="FF0000"/>
                </a:solidFill>
                <a:latin typeface="Times New Roman" panose="02020603050405020304" pitchFamily="18" charset="0"/>
                <a:ea typeface="思源宋体 CN Heavy" panose="02020900000000000000" charset="-122"/>
                <a:cs typeface="Times New Roman" panose="02020603050405020304" pitchFamily="18" charset="0"/>
              </a:rPr>
              <a:t>套路题</a:t>
            </a:r>
            <a:r>
              <a:rPr lang="zh-CN" altLang="en-US"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a:t>
            </a:r>
            <a:r>
              <a:rPr lang="zh-CN" altLang="en-US" sz="5599" b="1" spc="600" dirty="0">
                <a:solidFill>
                  <a:srgbClr val="FF0000"/>
                </a:solidFill>
                <a:latin typeface="Times New Roman" panose="02020603050405020304" pitchFamily="18" charset="0"/>
                <a:ea typeface="思源宋体 CN Heavy" panose="02020900000000000000" charset="-122"/>
                <a:cs typeface="Times New Roman" panose="02020603050405020304" pitchFamily="18" charset="0"/>
              </a:rPr>
              <a:t>最小值最大化、最大值最小化</a:t>
            </a:r>
            <a:endParaRPr sz="5599" b="1" spc="600" dirty="0">
              <a:solidFill>
                <a:srgbClr val="FF0000"/>
              </a:solidFill>
              <a:latin typeface="Times New Roman" panose="02020603050405020304" pitchFamily="18" charset="0"/>
              <a:ea typeface="思源宋体 CN Heavy" panose="02020900000000000000" charset="-122"/>
              <a:cs typeface="Times New Roman" panose="02020603050405020304" pitchFamily="18" charset="0"/>
            </a:endParaRPr>
          </a:p>
        </p:txBody>
      </p:sp>
      <p:pic>
        <p:nvPicPr>
          <p:cNvPr id="4" name="https://img7.file.cache.docer.com/storage/1596792088528392000/d6e038d00c152399fa9bc165d6c2fa60.png" descr="&amp;pky4489322714_sjzg_&amp;39&amp;src_toppic_inpsrchzd1&amp;"/>
          <p:cNvPicPr>
            <a:picLocks noChangeAspect="1"/>
          </p:cNvPicPr>
          <p:nvPr/>
        </p:nvPicPr>
        <p:blipFill>
          <a:blip r:embed="rId7"/>
          <a:stretch>
            <a:fillRect/>
          </a:stretch>
        </p:blipFill>
        <p:spPr>
          <a:xfrm>
            <a:off x="18825996" y="5473836"/>
            <a:ext cx="5866367" cy="5862118"/>
          </a:xfrm>
          <a:prstGeom prst="rect">
            <a:avLst/>
          </a:prstGeom>
        </p:spPr>
      </p:pic>
    </p:spTree>
    <p:custDataLst>
      <p:tags r:id="rId1"/>
    </p:custDataLst>
    <p:extLst>
      <p:ext uri="{BB962C8B-B14F-4D97-AF65-F5344CB8AC3E}">
        <p14:creationId xmlns:p14="http://schemas.microsoft.com/office/powerpoint/2010/main" val="1721811221"/>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par>
    </p:tnLst>
    <p:bldLst>
      <p:bldP spid="2"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a:blip r:embed="rId4">
            <a:lum bright="34000" contrast="-8000"/>
          </a:blip>
          <a:srcRect l="20046" t="6270" r="19548" b="5808"/>
          <a:stretch>
            <a:fillRect/>
          </a:stretch>
        </p:blipFill>
        <p:spPr>
          <a:xfrm rot="5400000">
            <a:off x="9057083" y="-830706"/>
            <a:ext cx="14176192" cy="17241849"/>
          </a:xfrm>
          <a:prstGeom prst="rect">
            <a:avLst/>
          </a:prstGeom>
          <a:noFill/>
          <a:ln w="9525">
            <a:noFill/>
          </a:ln>
        </p:spPr>
      </p:pic>
      <p:sp>
        <p:nvSpPr>
          <p:cNvPr id="13" name="文本框 12" descr="7b0a202020202262756c6c6574223a20227b5c2263617465676f727949645c223a31303030352c5c2274656d706c61746549645c223a32303233313332387d220a7d0a"/>
          <p:cNvSpPr txBox="1"/>
          <p:nvPr/>
        </p:nvSpPr>
        <p:spPr>
          <a:xfrm>
            <a:off x="8264439" y="1905185"/>
            <a:ext cx="15622707" cy="11787075"/>
          </a:xfrm>
          <a:prstGeom prst="rect">
            <a:avLst/>
          </a:prstGeom>
          <a:noFill/>
          <a:ln>
            <a:noFill/>
          </a:ln>
        </p:spPr>
        <p:txBody>
          <a:bodyPr wrap="square" rtlCol="0">
            <a:spAutoFit/>
          </a:bodyPr>
          <a:lstStyle/>
          <a:p>
            <a:pPr algn="l"/>
            <a:r>
              <a:rPr lang="en-US" altLang="zh-CN" sz="4000" dirty="0" err="1">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def</a:t>
            </a:r>
            <a:r>
              <a:rPr lang="en-US" altLang="zh-CN" sz="4000" dirty="0">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 check(d):</a:t>
            </a:r>
          </a:p>
          <a:p>
            <a:pPr algn="l"/>
            <a:r>
              <a:rPr lang="en-US" altLang="zh-CN" sz="4000" dirty="0">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err="1">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num</a:t>
            </a:r>
            <a:r>
              <a:rPr lang="en-US" altLang="zh-CN" sz="4000" dirty="0">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 = 0</a:t>
            </a:r>
          </a:p>
          <a:p>
            <a:pPr algn="l"/>
            <a:r>
              <a:rPr lang="en-US" altLang="zh-CN" sz="4000" dirty="0">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err="1">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pos</a:t>
            </a:r>
            <a:r>
              <a:rPr lang="en-US" altLang="zh-CN" sz="4000" dirty="0">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 = 0      </a:t>
            </a:r>
          </a:p>
          <a:p>
            <a:pPr algn="l"/>
            <a:r>
              <a:rPr lang="en-US" altLang="zh-CN" sz="4000" dirty="0">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    for </a:t>
            </a:r>
            <a:r>
              <a:rPr lang="en-US" altLang="zh-CN" sz="4000" dirty="0" err="1">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 in range(0,n):            #0</a:t>
            </a:r>
            <a:r>
              <a:rPr lang="zh-CN" altLang="en-US" sz="4000" dirty="0">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到</a:t>
            </a:r>
            <a:r>
              <a:rPr lang="en-US" altLang="zh-CN" sz="4000" dirty="0">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n-1</a:t>
            </a:r>
            <a:r>
              <a:rPr lang="zh-CN" altLang="en-US" sz="4000" dirty="0">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作为石头下标 </a:t>
            </a:r>
          </a:p>
          <a:p>
            <a:pPr algn="l"/>
            <a:r>
              <a:rPr lang="zh-CN" altLang="en-US" sz="4000" dirty="0">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if (stone[</a:t>
            </a:r>
            <a:r>
              <a:rPr lang="en-US" altLang="zh-CN" sz="4000" dirty="0" err="1">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a:t>
            </a:r>
            <a:r>
              <a:rPr lang="en-US" altLang="zh-CN" sz="4000" dirty="0" err="1">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pos</a:t>
            </a:r>
            <a:r>
              <a:rPr lang="en-US" altLang="zh-CN" sz="4000" dirty="0">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 &lt; d): </a:t>
            </a:r>
            <a:r>
              <a:rPr lang="en-US" altLang="zh-CN" sz="4000" dirty="0" err="1">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num</a:t>
            </a:r>
            <a:r>
              <a:rPr lang="en-US" altLang="zh-CN" sz="4000" dirty="0">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 += 1   #</a:t>
            </a:r>
            <a:r>
              <a:rPr lang="zh-CN" altLang="en-US" sz="4000" dirty="0">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第</a:t>
            </a:r>
            <a:r>
              <a:rPr lang="en-US" altLang="zh-CN" sz="4000" dirty="0" err="1">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i</a:t>
            </a:r>
            <a:r>
              <a:rPr lang="zh-CN" altLang="en-US" sz="4000" dirty="0">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块可以搬走</a:t>
            </a:r>
          </a:p>
          <a:p>
            <a:pPr algn="l"/>
            <a:r>
              <a:rPr lang="zh-CN" altLang="en-US" sz="4000" dirty="0">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else:  </a:t>
            </a:r>
            <a:r>
              <a:rPr lang="en-US" altLang="zh-CN" sz="4000" dirty="0" err="1">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pos</a:t>
            </a:r>
            <a:r>
              <a:rPr lang="en-US" altLang="zh-CN" sz="4000" dirty="0">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 = stone[</a:t>
            </a:r>
            <a:r>
              <a:rPr lang="en-US" altLang="zh-CN" sz="4000" dirty="0" err="1">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4000" dirty="0">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    if </a:t>
            </a:r>
            <a:r>
              <a:rPr lang="en-US" altLang="zh-CN" sz="4000" dirty="0" err="1">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num</a:t>
            </a:r>
            <a:r>
              <a:rPr lang="en-US" altLang="zh-CN" sz="4000" dirty="0">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 &lt;= m: return True</a:t>
            </a:r>
          </a:p>
          <a:p>
            <a:pPr algn="l"/>
            <a:r>
              <a:rPr lang="en-US" altLang="zh-CN" sz="4000" dirty="0">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    else:        return False</a:t>
            </a:r>
          </a:p>
          <a:p>
            <a:pPr algn="l"/>
            <a:endPar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len</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n, m = map(</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input().split())</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stone = []                    #</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石头</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和到起起点的距离</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for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range(n): t=</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(input());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stone.append</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(t)</a:t>
            </a:r>
          </a:p>
          <a:p>
            <a:pPr algn="l"/>
            <a:endPar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r>
              <a:rPr lang="en-US" altLang="zh-CN" sz="4000" dirty="0">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L, R = 0, </a:t>
            </a:r>
            <a:r>
              <a:rPr lang="en-US" altLang="zh-CN" sz="4000" dirty="0" err="1">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len</a:t>
            </a:r>
            <a:endParaRPr lang="en-US" altLang="zh-CN" sz="4000" dirty="0">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endParaRPr>
          </a:p>
          <a:p>
            <a:pPr algn="l"/>
            <a:r>
              <a:rPr lang="en-US" altLang="zh-CN" sz="4000" dirty="0">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while (L&lt;R):</a:t>
            </a:r>
          </a:p>
          <a:p>
            <a:pPr algn="l"/>
            <a:r>
              <a:rPr lang="en-US" altLang="zh-CN" sz="4000" dirty="0">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    mid = (L+R+1)//2</a:t>
            </a:r>
          </a:p>
          <a:p>
            <a:pPr algn="l"/>
            <a:r>
              <a:rPr lang="en-US" altLang="zh-CN" sz="4000" dirty="0">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    if check(mid): L = mid</a:t>
            </a:r>
          </a:p>
          <a:p>
            <a:pPr algn="l"/>
            <a:r>
              <a:rPr lang="en-US" altLang="zh-CN" sz="4000" dirty="0">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    else:          R = mid-1</a:t>
            </a:r>
          </a:p>
          <a:p>
            <a:pPr algn="l"/>
            <a:r>
              <a:rPr lang="en-US" altLang="zh-CN" sz="4000" dirty="0">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print(L)</a:t>
            </a:r>
          </a:p>
        </p:txBody>
      </p:sp>
      <p:pic>
        <p:nvPicPr>
          <p:cNvPr id="16" name="图像" descr="图像"/>
          <p:cNvPicPr>
            <a:picLocks noChangeAspect="1"/>
          </p:cNvPicPr>
          <p:nvPr/>
        </p:nvPicPr>
        <p:blipFill>
          <a:blip r:embed="rId5"/>
          <a:stretch>
            <a:fillRect/>
          </a:stretch>
        </p:blipFill>
        <p:spPr>
          <a:xfrm>
            <a:off x="20471068" y="1151038"/>
            <a:ext cx="3541164" cy="575908"/>
          </a:xfrm>
          <a:prstGeom prst="rect">
            <a:avLst/>
          </a:prstGeom>
        </p:spPr>
      </p:pic>
      <p:sp>
        <p:nvSpPr>
          <p:cNvPr id="2" name="圆角矩形标注 1"/>
          <p:cNvSpPr/>
          <p:nvPr/>
        </p:nvSpPr>
        <p:spPr>
          <a:xfrm>
            <a:off x="19886905" y="10115551"/>
            <a:ext cx="2032016" cy="1245939"/>
          </a:xfrm>
          <a:prstGeom prst="wedgeRoundRectCallout">
            <a:avLst>
              <a:gd name="adj1" fmla="val -55878"/>
              <a:gd name="adj2" fmla="val -101070"/>
              <a:gd name="adj3" fmla="val 16667"/>
            </a:avLst>
          </a:prstGeom>
          <a:solidFill>
            <a:srgbClr val="84B8F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20000"/>
              </a:lnSpc>
              <a:buBlip>
                <a:blip r:embed="rId6"/>
              </a:buBlip>
            </a:pPr>
            <a:r>
              <a:rPr lang="zh-CN" altLang="en-US" sz="4400" b="1" dirty="0">
                <a:solidFill>
                  <a:srgbClr val="FF0000"/>
                </a:solidFill>
                <a:latin typeface="思源宋体 CN" panose="02020400000000000000" charset="-122"/>
                <a:ea typeface="思源宋体 CN" panose="02020400000000000000" charset="-122"/>
                <a:cs typeface="思源宋体 CN" panose="02020400000000000000" charset="-122"/>
              </a:rPr>
              <a:t>输入</a:t>
            </a:r>
            <a:endParaRPr sz="4400" b="1" dirty="0">
              <a:solidFill>
                <a:srgbClr val="FF0000"/>
              </a:solidFill>
              <a:latin typeface="思源宋体 CN" panose="02020400000000000000" charset="-122"/>
              <a:ea typeface="思源宋体 CN" panose="02020400000000000000" charset="-122"/>
              <a:cs typeface="思源宋体 CN" panose="02020400000000000000" charset="-122"/>
            </a:endParaRPr>
          </a:p>
        </p:txBody>
      </p:sp>
      <p:sp>
        <p:nvSpPr>
          <p:cNvPr id="4" name="矩形 3"/>
          <p:cNvSpPr/>
          <p:nvPr/>
        </p:nvSpPr>
        <p:spPr>
          <a:xfrm>
            <a:off x="370085" y="946571"/>
            <a:ext cx="7287516" cy="6247457"/>
          </a:xfrm>
          <a:prstGeom prst="rect">
            <a:avLst/>
          </a:prstGeom>
        </p:spPr>
        <p:txBody>
          <a:bodyPr wrap="square">
            <a:spAutoFit/>
          </a:bodyPr>
          <a:lstStyle/>
          <a:p>
            <a:pPr algn="l"/>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输入描述</a:t>
            </a: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第一行三个整数 </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L</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M</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，表示起点到终点的距离，起点和终点之间的岩石数，以及</a:t>
            </a:r>
            <a:r>
              <a:rPr lang="zh-CN" altLang="en-US" sz="40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至多</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移走的岩石数。接下来 </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行，第 </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行的整数 </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Di</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表示第 </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块岩石与起点的距离。</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 ≤ M ≤ N ≤ 5×10</a:t>
            </a:r>
            <a:r>
              <a:rPr lang="en-US" altLang="zh-CN" sz="4000" baseline="30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4</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 ≤ L ≤ 10</a:t>
            </a:r>
            <a:r>
              <a:rPr lang="en-US" altLang="zh-CN" sz="4000" baseline="30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9</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输出描述</a:t>
            </a: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输出一个整数，即最短跳跃距离的最大值。</a:t>
            </a: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
        <p:nvSpPr>
          <p:cNvPr id="11" name="矩形 10"/>
          <p:cNvSpPr/>
          <p:nvPr/>
        </p:nvSpPr>
        <p:spPr>
          <a:xfrm>
            <a:off x="2253870" y="8123415"/>
            <a:ext cx="3696824" cy="5631944"/>
          </a:xfrm>
          <a:prstGeom prst="rect">
            <a:avLst/>
          </a:prstGeom>
        </p:spPr>
        <p:txBody>
          <a:bodyPr wrap="square">
            <a:spAutoFit/>
          </a:bodyPr>
          <a:lstStyle/>
          <a:p>
            <a:pPr algn="l"/>
            <a:r>
              <a:rPr lang="en-US" altLang="zh-CN" sz="4000" dirty="0">
                <a:solidFill>
                  <a:srgbClr val="2E7EEF"/>
                </a:solidFill>
                <a:latin typeface="宋体" panose="02010600030101010101" pitchFamily="2" charset="-122"/>
                <a:ea typeface="宋体" panose="02010600030101010101" pitchFamily="2" charset="-122"/>
                <a:cs typeface="Times New Roman" panose="02020603050405020304" pitchFamily="18" charset="0"/>
              </a:rPr>
              <a:t>【</a:t>
            </a:r>
            <a:r>
              <a:rPr lang="zh-CN" altLang="en-US" sz="4000" dirty="0">
                <a:solidFill>
                  <a:srgbClr val="2E7EEF"/>
                </a:solidFill>
                <a:latin typeface="宋体" panose="02010600030101010101" pitchFamily="2" charset="-122"/>
                <a:ea typeface="宋体" panose="02010600030101010101" pitchFamily="2" charset="-122"/>
                <a:cs typeface="Times New Roman" panose="02020603050405020304" pitchFamily="18" charset="0"/>
              </a:rPr>
              <a:t>输入样例</a:t>
            </a:r>
            <a:r>
              <a:rPr lang="en-US" altLang="zh-CN" sz="4000" dirty="0">
                <a:solidFill>
                  <a:srgbClr val="2E7EEF"/>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25 5 2</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2</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11</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14</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17</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21</a:t>
            </a:r>
            <a:endPar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algn="l"/>
            <a:r>
              <a:rPr lang="en-US" altLang="zh-CN" sz="4000" dirty="0">
                <a:solidFill>
                  <a:srgbClr val="2E7EEF"/>
                </a:solidFill>
                <a:latin typeface="宋体" panose="02010600030101010101" pitchFamily="2" charset="-122"/>
                <a:ea typeface="宋体" panose="02010600030101010101" pitchFamily="2" charset="-122"/>
                <a:cs typeface="Times New Roman" panose="02020603050405020304" pitchFamily="18" charset="0"/>
              </a:rPr>
              <a:t>【</a:t>
            </a:r>
            <a:r>
              <a:rPr lang="zh-CN" altLang="en-US" sz="4000" dirty="0">
                <a:solidFill>
                  <a:srgbClr val="2E7EEF"/>
                </a:solidFill>
                <a:latin typeface="宋体" panose="02010600030101010101" pitchFamily="2" charset="-122"/>
                <a:ea typeface="宋体" panose="02010600030101010101" pitchFamily="2" charset="-122"/>
                <a:cs typeface="Times New Roman" panose="02020603050405020304" pitchFamily="18" charset="0"/>
              </a:rPr>
              <a:t>输出样例</a:t>
            </a:r>
            <a:r>
              <a:rPr lang="en-US" altLang="zh-CN" sz="4000" dirty="0">
                <a:solidFill>
                  <a:srgbClr val="2E7EEF"/>
                </a:solidFill>
                <a:latin typeface="宋体" panose="02010600030101010101" pitchFamily="2" charset="-122"/>
                <a:ea typeface="宋体" panose="02010600030101010101" pitchFamily="2" charset="-122"/>
                <a:cs typeface="Times New Roman" panose="02020603050405020304" pitchFamily="18" charset="0"/>
              </a:rPr>
              <a:t>】</a:t>
            </a:r>
            <a:endPar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4</a:t>
            </a:r>
          </a:p>
        </p:txBody>
      </p:sp>
    </p:spTree>
    <p:custDataLst>
      <p:tags r:id="rId1"/>
    </p:custDataLst>
    <p:extLst>
      <p:ext uri="{BB962C8B-B14F-4D97-AF65-F5344CB8AC3E}">
        <p14:creationId xmlns:p14="http://schemas.microsoft.com/office/powerpoint/2010/main" val="3902489254"/>
      </p:ext>
    </p:extLst>
  </p:cSld>
  <p:clrMapOvr>
    <a:masterClrMapping/>
  </p:clrMapOvr>
  <p:transition spd="slow" advClick="0" advTm="1000">
    <p:push dir="u"/>
  </p:transition>
  <p:timing>
    <p:tnLst>
      <p:par>
        <p:cTn id="1" dur="indefinite" restart="never" nodeType="tmRoot"/>
      </p:par>
    </p:tnLst>
    <p:bldLst>
      <p:bldP spid="13"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pic>
        <p:nvPicPr>
          <p:cNvPr id="16" name="图像" descr="图像"/>
          <p:cNvPicPr>
            <a:picLocks noChangeAspect="1"/>
          </p:cNvPicPr>
          <p:nvPr/>
        </p:nvPicPr>
        <p:blipFill>
          <a:blip r:embed="rId4"/>
          <a:stretch>
            <a:fillRect/>
          </a:stretch>
        </p:blipFill>
        <p:spPr>
          <a:xfrm>
            <a:off x="20471068" y="1151038"/>
            <a:ext cx="3541164" cy="575908"/>
          </a:xfrm>
          <a:prstGeom prst="rect">
            <a:avLst/>
          </a:prstGeom>
        </p:spPr>
      </p:pic>
      <p:sp>
        <p:nvSpPr>
          <p:cNvPr id="28" name="六边形 27"/>
          <p:cNvSpPr/>
          <p:nvPr/>
        </p:nvSpPr>
        <p:spPr>
          <a:xfrm>
            <a:off x="3014011" y="5565669"/>
            <a:ext cx="790524" cy="61908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六边形 28"/>
          <p:cNvSpPr/>
          <p:nvPr/>
        </p:nvSpPr>
        <p:spPr>
          <a:xfrm>
            <a:off x="5760842" y="5565669"/>
            <a:ext cx="790524" cy="61908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六边形 29"/>
          <p:cNvSpPr/>
          <p:nvPr/>
        </p:nvSpPr>
        <p:spPr>
          <a:xfrm>
            <a:off x="7160926" y="5548932"/>
            <a:ext cx="790524" cy="61908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六边形 30"/>
          <p:cNvSpPr/>
          <p:nvPr/>
        </p:nvSpPr>
        <p:spPr>
          <a:xfrm>
            <a:off x="10475199" y="5548931"/>
            <a:ext cx="790524" cy="61908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六边形 31"/>
          <p:cNvSpPr/>
          <p:nvPr/>
        </p:nvSpPr>
        <p:spPr>
          <a:xfrm>
            <a:off x="12802215" y="5565669"/>
            <a:ext cx="790524" cy="61908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六边形 32"/>
          <p:cNvSpPr/>
          <p:nvPr/>
        </p:nvSpPr>
        <p:spPr>
          <a:xfrm>
            <a:off x="16511751" y="5548931"/>
            <a:ext cx="790524" cy="61908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descr="7b0a202020202262756c6c6574223a20227b5c2263617465676f727949645c223a31303030352c5c2274656d706c61746549645c223a32303233313332387d220a7d0a"/>
          <p:cNvSpPr txBox="1"/>
          <p:nvPr/>
        </p:nvSpPr>
        <p:spPr>
          <a:xfrm>
            <a:off x="1695657" y="1438990"/>
            <a:ext cx="13570971" cy="2862136"/>
          </a:xfrm>
          <a:prstGeom prst="rect">
            <a:avLst/>
          </a:prstGeom>
          <a:noFill/>
        </p:spPr>
        <p:txBody>
          <a:bodyPr wrap="square" rtlCol="0">
            <a:spAutoFit/>
          </a:bodyPr>
          <a:lstStyle/>
          <a:p>
            <a:pPr algn="l">
              <a:lnSpc>
                <a:spcPct val="150000"/>
              </a:lnSpc>
            </a:pPr>
            <a:r>
              <a:rPr lang="zh-CN" altLang="en-US" sz="5999"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至多</a:t>
            </a:r>
            <a:r>
              <a:rPr lang="zh-CN" altLang="en-US" sz="5999"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移走岩石数</a:t>
            </a:r>
            <a:r>
              <a:rPr lang="en-US" altLang="zh-CN" sz="5999"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m</a:t>
            </a:r>
            <a:r>
              <a:rPr lang="zh-CN" altLang="en-US" sz="5999"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a:t>
            </a:r>
            <a:endParaRPr lang="en-US" altLang="zh-CN" sz="5999" dirty="0">
              <a:solidFill>
                <a:srgbClr val="0070C0"/>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5999"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检查距离</a:t>
            </a:r>
            <a:r>
              <a:rPr lang="en-US" altLang="zh-CN" sz="5999"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d</a:t>
            </a:r>
            <a:r>
              <a:rPr lang="zh-CN" altLang="en-US" sz="5999"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是否合适：</a:t>
            </a:r>
            <a:r>
              <a:rPr lang="zh-CN" altLang="en-US" sz="5999" b="1"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贪心法</a:t>
            </a:r>
            <a:endParaRPr lang="en-US" altLang="zh-CN" sz="5999" b="1" dirty="0">
              <a:solidFill>
                <a:srgbClr val="FF0000"/>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043949502"/>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par>
    </p:tnLst>
    <p:bldLst>
      <p:bldP spid="34"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pic>
        <p:nvPicPr>
          <p:cNvPr id="16" name="图像" descr="图像"/>
          <p:cNvPicPr>
            <a:picLocks noChangeAspect="1"/>
          </p:cNvPicPr>
          <p:nvPr/>
        </p:nvPicPr>
        <p:blipFill>
          <a:blip r:embed="rId4"/>
          <a:stretch>
            <a:fillRect/>
          </a:stretch>
        </p:blipFill>
        <p:spPr>
          <a:xfrm>
            <a:off x="20471068" y="1151038"/>
            <a:ext cx="3541164" cy="575908"/>
          </a:xfrm>
          <a:prstGeom prst="rect">
            <a:avLst/>
          </a:prstGeom>
        </p:spPr>
      </p:pic>
      <p:sp>
        <p:nvSpPr>
          <p:cNvPr id="2" name="圆角矩形标注 1"/>
          <p:cNvSpPr/>
          <p:nvPr/>
        </p:nvSpPr>
        <p:spPr>
          <a:xfrm>
            <a:off x="2467268" y="6289310"/>
            <a:ext cx="3609701" cy="2498560"/>
          </a:xfrm>
          <a:prstGeom prst="wedgeRoundRectCallout">
            <a:avLst>
              <a:gd name="adj1" fmla="val 57984"/>
              <a:gd name="adj2" fmla="val -26157"/>
              <a:gd name="adj3" fmla="val 16667"/>
            </a:avLst>
          </a:prstGeom>
          <a:solidFill>
            <a:srgbClr val="84B8F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20000"/>
              </a:lnSpc>
              <a:buBlip>
                <a:blip r:embed="rId5"/>
              </a:buBlip>
            </a:pPr>
            <a:r>
              <a:rPr sz="4000" b="1" dirty="0">
                <a:solidFill>
                  <a:srgbClr val="FF0000"/>
                </a:solidFill>
                <a:latin typeface="思源宋体 CN" panose="02020400000000000000" charset="-122"/>
                <a:ea typeface="思源宋体 CN" panose="02020400000000000000" charset="-122"/>
                <a:cs typeface="思源宋体 CN" panose="02020400000000000000" charset="-122"/>
              </a:rPr>
              <a:t>check(d</a:t>
            </a:r>
            <a:r>
              <a:rPr sz="4000" b="1" dirty="0">
                <a:latin typeface="思源宋体 CN" panose="02020400000000000000" charset="-122"/>
                <a:ea typeface="思源宋体 CN" panose="02020400000000000000" charset="-122"/>
                <a:cs typeface="思源宋体 CN" panose="02020400000000000000" charset="-122"/>
              </a:rPr>
              <a:t>)</a:t>
            </a:r>
            <a:r>
              <a:rPr sz="4000" b="1" dirty="0" err="1">
                <a:latin typeface="思源宋体 CN" panose="02020400000000000000" charset="-122"/>
                <a:ea typeface="思源宋体 CN" panose="02020400000000000000" charset="-122"/>
                <a:cs typeface="思源宋体 CN" panose="02020400000000000000" charset="-122"/>
              </a:rPr>
              <a:t>函数检查</a:t>
            </a:r>
            <a:r>
              <a:rPr lang="zh-CN" altLang="en-US" sz="4000" b="1" dirty="0">
                <a:latin typeface="思源宋体 CN" panose="02020400000000000000" charset="-122"/>
                <a:ea typeface="思源宋体 CN" panose="02020400000000000000" charset="-122"/>
                <a:cs typeface="思源宋体 CN" panose="02020400000000000000" charset="-122"/>
              </a:rPr>
              <a:t>距离</a:t>
            </a:r>
            <a:r>
              <a:rPr sz="4000" b="1" dirty="0">
                <a:latin typeface="思源宋体 CN" panose="02020400000000000000" charset="-122"/>
                <a:ea typeface="思源宋体 CN" panose="02020400000000000000" charset="-122"/>
                <a:cs typeface="思源宋体 CN" panose="02020400000000000000" charset="-122"/>
              </a:rPr>
              <a:t>d</a:t>
            </a:r>
            <a:endParaRPr lang="en-US" sz="4000" b="1" dirty="0">
              <a:latin typeface="思源宋体 CN" panose="02020400000000000000" charset="-122"/>
              <a:ea typeface="思源宋体 CN" panose="02020400000000000000" charset="-122"/>
              <a:cs typeface="思源宋体 CN" panose="02020400000000000000" charset="-122"/>
            </a:endParaRPr>
          </a:p>
        </p:txBody>
      </p:sp>
      <p:pic>
        <p:nvPicPr>
          <p:cNvPr id="11" name="图片 10"/>
          <p:cNvPicPr/>
          <p:nvPr/>
        </p:nvPicPr>
        <p:blipFill>
          <a:blip r:embed="rId6">
            <a:lum bright="34000" contrast="-8000"/>
          </a:blip>
          <a:srcRect l="20046" t="6270" r="19548" b="5808"/>
          <a:stretch>
            <a:fillRect/>
          </a:stretch>
        </p:blipFill>
        <p:spPr>
          <a:xfrm rot="5400000">
            <a:off x="11708447" y="111432"/>
            <a:ext cx="6406194" cy="17241849"/>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7030804" y="6228984"/>
            <a:ext cx="16501665" cy="5631944"/>
          </a:xfrm>
          <a:prstGeom prst="rect">
            <a:avLst/>
          </a:prstGeom>
          <a:noFill/>
          <a:ln>
            <a:noFill/>
          </a:ln>
        </p:spPr>
        <p:txBody>
          <a:bodyPr wrap="square" rtlCol="0">
            <a:spAutoFit/>
          </a:bodyPr>
          <a:lstStyle/>
          <a:p>
            <a:pPr algn="l"/>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def</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check(d):</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num</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 0</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pos</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 0      </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for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in range(0,n):                  #0</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到</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n-1</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作为石头下标 </a:t>
            </a:r>
          </a:p>
          <a:p>
            <a:pPr algn="l"/>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if (stone[</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pos</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&lt; d):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num</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 1   #</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第</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块可以搬走</a:t>
            </a:r>
          </a:p>
          <a:p>
            <a:pPr algn="l"/>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else: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pos</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 stone[</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if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num</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&lt;= m: return True</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else:        return False</a:t>
            </a:r>
          </a:p>
          <a:p>
            <a:pPr algn="l"/>
            <a:endPar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34" name="文本框 33" descr="7b0a202020202262756c6c6574223a20227b5c2263617465676f727949645c223a31303030352c5c2274656d706c61746549645c223a32303233313332387d220a7d0a"/>
          <p:cNvSpPr txBox="1"/>
          <p:nvPr/>
        </p:nvSpPr>
        <p:spPr>
          <a:xfrm>
            <a:off x="1165964" y="2115742"/>
            <a:ext cx="13570971" cy="1477232"/>
          </a:xfrm>
          <a:prstGeom prst="rect">
            <a:avLst/>
          </a:prstGeom>
          <a:noFill/>
        </p:spPr>
        <p:txBody>
          <a:bodyPr wrap="square" rtlCol="0">
            <a:spAutoFit/>
          </a:bodyPr>
          <a:lstStyle/>
          <a:p>
            <a:pPr algn="l">
              <a:lnSpc>
                <a:spcPct val="150000"/>
              </a:lnSpc>
            </a:pPr>
            <a:r>
              <a:rPr lang="zh-CN" altLang="en-US" sz="5999" b="1"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检查距离</a:t>
            </a:r>
            <a:r>
              <a:rPr lang="en-US" altLang="zh-CN" sz="5999" b="1"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d</a:t>
            </a:r>
            <a:r>
              <a:rPr lang="zh-CN" altLang="en-US" sz="5999" b="1"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是否合适：</a:t>
            </a:r>
            <a:r>
              <a:rPr lang="zh-CN" altLang="en-US" sz="5999" b="1"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贪心法</a:t>
            </a:r>
            <a:endParaRPr lang="en-US" altLang="zh-CN" sz="5999" b="1" dirty="0">
              <a:solidFill>
                <a:srgbClr val="FF0000"/>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2421765575"/>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34"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pic>
        <p:nvPicPr>
          <p:cNvPr id="16" name="图像" descr="图像"/>
          <p:cNvPicPr>
            <a:picLocks noChangeAspect="1"/>
          </p:cNvPicPr>
          <p:nvPr/>
        </p:nvPicPr>
        <p:blipFill>
          <a:blip r:embed="rId4"/>
          <a:stretch>
            <a:fillRect/>
          </a:stretch>
        </p:blipFill>
        <p:spPr>
          <a:xfrm>
            <a:off x="20471068" y="1151038"/>
            <a:ext cx="3541164" cy="575908"/>
          </a:xfrm>
          <a:prstGeom prst="rect">
            <a:avLst/>
          </a:prstGeom>
        </p:spPr>
      </p:pic>
      <p:sp>
        <p:nvSpPr>
          <p:cNvPr id="2" name="圆角矩形标注 1"/>
          <p:cNvSpPr/>
          <p:nvPr/>
        </p:nvSpPr>
        <p:spPr>
          <a:xfrm>
            <a:off x="1568347" y="1726946"/>
            <a:ext cx="6912796" cy="1805278"/>
          </a:xfrm>
          <a:prstGeom prst="wedgeRoundRectCallout">
            <a:avLst>
              <a:gd name="adj1" fmla="val 37509"/>
              <a:gd name="adj2" fmla="val 139141"/>
              <a:gd name="adj3" fmla="val 16667"/>
            </a:avLst>
          </a:prstGeom>
          <a:solidFill>
            <a:srgbClr val="84B8F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20000"/>
              </a:lnSpc>
              <a:buBlip>
                <a:blip r:embed="rId5"/>
              </a:buBlip>
            </a:pPr>
            <a:r>
              <a:rPr sz="4400" b="1" dirty="0" err="1">
                <a:latin typeface="思源宋体 CN" panose="02020400000000000000" charset="-122"/>
                <a:ea typeface="思源宋体 CN" panose="02020400000000000000" charset="-122"/>
                <a:cs typeface="思源宋体 CN" panose="02020400000000000000" charset="-122"/>
              </a:rPr>
              <a:t>用</a:t>
            </a:r>
            <a:r>
              <a:rPr sz="4400" b="1" dirty="0" err="1">
                <a:solidFill>
                  <a:srgbClr val="FF0000"/>
                </a:solidFill>
                <a:latin typeface="思源宋体 CN" panose="02020400000000000000" charset="-122"/>
                <a:ea typeface="思源宋体 CN" panose="02020400000000000000" charset="-122"/>
                <a:cs typeface="思源宋体 CN" panose="02020400000000000000" charset="-122"/>
              </a:rPr>
              <a:t>二分法</a:t>
            </a:r>
            <a:r>
              <a:rPr sz="4400" b="1" dirty="0" err="1">
                <a:latin typeface="思源宋体 CN" panose="02020400000000000000" charset="-122"/>
                <a:ea typeface="思源宋体 CN" panose="02020400000000000000" charset="-122"/>
                <a:cs typeface="思源宋体 CN" panose="02020400000000000000" charset="-122"/>
              </a:rPr>
              <a:t>找最小距离d</a:t>
            </a:r>
            <a:endParaRPr sz="4400" b="1" dirty="0">
              <a:latin typeface="思源宋体 CN" panose="02020400000000000000" charset="-122"/>
              <a:ea typeface="思源宋体 CN" panose="02020400000000000000" charset="-122"/>
              <a:cs typeface="思源宋体 CN" panose="02020400000000000000" charset="-122"/>
            </a:endParaRPr>
          </a:p>
        </p:txBody>
      </p:sp>
      <p:pic>
        <p:nvPicPr>
          <p:cNvPr id="11" name="图片 10"/>
          <p:cNvPicPr/>
          <p:nvPr/>
        </p:nvPicPr>
        <p:blipFill>
          <a:blip r:embed="rId6">
            <a:lum bright="34000" contrast="-8000"/>
          </a:blip>
          <a:srcRect l="20046" t="6270" r="19548" b="5808"/>
          <a:stretch>
            <a:fillRect/>
          </a:stretch>
        </p:blipFill>
        <p:spPr>
          <a:xfrm rot="5400000">
            <a:off x="12740440" y="-904325"/>
            <a:ext cx="5330483" cy="15762855"/>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8481143" y="4946277"/>
            <a:ext cx="12139140" cy="3785406"/>
          </a:xfrm>
          <a:prstGeom prst="rect">
            <a:avLst/>
          </a:prstGeom>
          <a:noFill/>
          <a:ln>
            <a:noFill/>
          </a:ln>
        </p:spPr>
        <p:txBody>
          <a:bodyPr wrap="square" rtlCol="0">
            <a:spAutoFit/>
          </a:bodyPr>
          <a:lstStyle/>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L, R = 0,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len</a:t>
            </a:r>
            <a:endPar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while (L&lt;R):</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mid = (L+R+1)//2</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if check(mid): L = mid</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else:          R = mid-1</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print(L)</a:t>
            </a:r>
          </a:p>
        </p:txBody>
      </p:sp>
    </p:spTree>
    <p:custDataLst>
      <p:tags r:id="rId1"/>
    </p:custDataLst>
    <p:extLst>
      <p:ext uri="{BB962C8B-B14F-4D97-AF65-F5344CB8AC3E}">
        <p14:creationId xmlns:p14="http://schemas.microsoft.com/office/powerpoint/2010/main" val="1081896945"/>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par>
    </p:tnLst>
    <p:bldLst>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01" y="700"/>
            <a:ext cx="24382400" cy="2748900"/>
            <a:chOff x="1784" y="1"/>
            <a:chExt cx="34832" cy="3927"/>
          </a:xfrm>
        </p:grpSpPr>
        <p:sp>
          <p:nvSpPr>
            <p:cNvPr id="69" name="矩形: 圆角 2"/>
            <p:cNvSpPr/>
            <p:nvPr userDrawn="1"/>
          </p:nvSpPr>
          <p:spPr>
            <a:xfrm>
              <a:off x="1784" y="1"/>
              <a:ext cx="34832" cy="3927"/>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5290" dirty="0"/>
            </a:p>
          </p:txBody>
        </p:sp>
        <p:pic>
          <p:nvPicPr>
            <p:cNvPr id="5" name="图像" descr="图像"/>
            <p:cNvPicPr>
              <a:picLocks noChangeAspect="1"/>
            </p:cNvPicPr>
            <p:nvPr/>
          </p:nvPicPr>
          <p:blipFill>
            <a:blip r:embed="rId4"/>
            <a:stretch>
              <a:fillRect/>
            </a:stretch>
          </p:blipFill>
          <p:spPr>
            <a:xfrm>
              <a:off x="30280" y="907"/>
              <a:ext cx="5577" cy="907"/>
            </a:xfrm>
            <a:prstGeom prst="rect">
              <a:avLst/>
            </a:prstGeom>
          </p:spPr>
        </p:pic>
        <p:sp>
          <p:nvSpPr>
            <p:cNvPr id="11" name="文本框 10"/>
            <p:cNvSpPr txBox="1"/>
            <p:nvPr/>
          </p:nvSpPr>
          <p:spPr>
            <a:xfrm>
              <a:off x="2827" y="1215"/>
              <a:ext cx="13506" cy="1489"/>
            </a:xfrm>
            <a:prstGeom prst="rect">
              <a:avLst/>
            </a:prstGeom>
            <a:noFill/>
          </p:spPr>
          <p:txBody>
            <a:bodyPr wrap="square">
              <a:spAutoFit/>
            </a:bodyPr>
            <a:lstStyle/>
            <a:p>
              <a:pPr algn="l"/>
              <a:r>
                <a:rPr lang="zh-CN" altLang="en-US" sz="6175" b="1" spc="600" dirty="0" smtClean="0">
                  <a:solidFill>
                    <a:schemeClr val="bg1"/>
                  </a:solidFill>
                  <a:latin typeface="思源宋体 CN Heavy" panose="02020900000000000000" charset="-122"/>
                  <a:ea typeface="思源宋体 CN Heavy" panose="02020900000000000000" charset="-122"/>
                  <a:sym typeface="+mn-ea"/>
                </a:rPr>
                <a:t>算法的定义</a:t>
              </a:r>
            </a:p>
          </p:txBody>
        </p:sp>
      </p:grpSp>
      <p:grpSp>
        <p:nvGrpSpPr>
          <p:cNvPr id="14" name="组合 13"/>
          <p:cNvGrpSpPr/>
          <p:nvPr/>
        </p:nvGrpSpPr>
        <p:grpSpPr>
          <a:xfrm>
            <a:off x="408940" y="3877310"/>
            <a:ext cx="23587075" cy="9846945"/>
            <a:chOff x="3409633" y="2228850"/>
            <a:chExt cx="5372731" cy="2400300"/>
          </a:xfrm>
        </p:grpSpPr>
        <p:sp>
          <p:nvSpPr>
            <p:cNvPr id="16" name="任意多边形: 形状 15"/>
            <p:cNvSpPr/>
            <p:nvPr/>
          </p:nvSpPr>
          <p:spPr>
            <a:xfrm rot="10800000">
              <a:off x="4056844" y="2228851"/>
              <a:ext cx="4725520" cy="1845944"/>
            </a:xfrm>
            <a:custGeom>
              <a:avLst/>
              <a:gdLst>
                <a:gd name="connsiteX0" fmla="*/ 0 w 5040351"/>
                <a:gd name="connsiteY0" fmla="*/ 0 h 2174488"/>
                <a:gd name="connsiteX1" fmla="*/ 0 w 5040351"/>
                <a:gd name="connsiteY1" fmla="*/ 2174488 h 2174488"/>
                <a:gd name="connsiteX2" fmla="*/ 5040351 w 5040351"/>
                <a:gd name="connsiteY2" fmla="*/ 2174488 h 2174488"/>
              </a:gdLst>
              <a:ahLst/>
              <a:cxnLst>
                <a:cxn ang="0">
                  <a:pos x="connsiteX0" y="connsiteY0"/>
                </a:cxn>
                <a:cxn ang="0">
                  <a:pos x="connsiteX1" y="connsiteY1"/>
                </a:cxn>
                <a:cxn ang="0">
                  <a:pos x="connsiteX2" y="connsiteY2"/>
                </a:cxn>
              </a:cxnLst>
              <a:rect l="l" t="t" r="r" b="b"/>
              <a:pathLst>
                <a:path w="5040351" h="2174488">
                  <a:moveTo>
                    <a:pt x="0" y="0"/>
                  </a:moveTo>
                  <a:lnTo>
                    <a:pt x="0" y="2174488"/>
                  </a:lnTo>
                  <a:lnTo>
                    <a:pt x="5040351" y="2174488"/>
                  </a:lnTo>
                </a:path>
              </a:pathLst>
            </a:custGeom>
            <a:noFill/>
            <a:ln w="25400">
              <a:solidFill>
                <a:srgbClr val="78B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985"/>
            </a:p>
          </p:txBody>
        </p:sp>
        <p:sp>
          <p:nvSpPr>
            <p:cNvPr id="17" name="任意多边形: 形状 16"/>
            <p:cNvSpPr/>
            <p:nvPr/>
          </p:nvSpPr>
          <p:spPr>
            <a:xfrm rot="10800000">
              <a:off x="4051752" y="2306405"/>
              <a:ext cx="4649103" cy="1775562"/>
            </a:xfrm>
            <a:custGeom>
              <a:avLst/>
              <a:gdLst>
                <a:gd name="connsiteX0" fmla="*/ 0 w 5040351"/>
                <a:gd name="connsiteY0" fmla="*/ 0 h 2174488"/>
                <a:gd name="connsiteX1" fmla="*/ 0 w 5040351"/>
                <a:gd name="connsiteY1" fmla="*/ 2174488 h 2174488"/>
                <a:gd name="connsiteX2" fmla="*/ 5040351 w 5040351"/>
                <a:gd name="connsiteY2" fmla="*/ 2174488 h 2174488"/>
              </a:gdLst>
              <a:ahLst/>
              <a:cxnLst>
                <a:cxn ang="0">
                  <a:pos x="connsiteX0" y="connsiteY0"/>
                </a:cxn>
                <a:cxn ang="0">
                  <a:pos x="connsiteX1" y="connsiteY1"/>
                </a:cxn>
                <a:cxn ang="0">
                  <a:pos x="connsiteX2" y="connsiteY2"/>
                </a:cxn>
              </a:cxnLst>
              <a:rect l="l" t="t" r="r" b="b"/>
              <a:pathLst>
                <a:path w="5040351" h="2174488">
                  <a:moveTo>
                    <a:pt x="0" y="0"/>
                  </a:moveTo>
                  <a:lnTo>
                    <a:pt x="0" y="2174488"/>
                  </a:lnTo>
                  <a:lnTo>
                    <a:pt x="5040351" y="2174488"/>
                  </a:lnTo>
                </a:path>
              </a:pathLst>
            </a:custGeom>
            <a:noFill/>
            <a:ln w="12700">
              <a:solidFill>
                <a:srgbClr val="78B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985"/>
            </a:p>
          </p:txBody>
        </p:sp>
        <p:sp>
          <p:nvSpPr>
            <p:cNvPr id="18" name="任意多边形: 形状 18"/>
            <p:cNvSpPr/>
            <p:nvPr/>
          </p:nvSpPr>
          <p:spPr>
            <a:xfrm>
              <a:off x="3409634" y="2790661"/>
              <a:ext cx="4725520" cy="1838489"/>
            </a:xfrm>
            <a:custGeom>
              <a:avLst/>
              <a:gdLst>
                <a:gd name="connsiteX0" fmla="*/ 0 w 5040351"/>
                <a:gd name="connsiteY0" fmla="*/ 0 h 2174488"/>
                <a:gd name="connsiteX1" fmla="*/ 0 w 5040351"/>
                <a:gd name="connsiteY1" fmla="*/ 2174488 h 2174488"/>
                <a:gd name="connsiteX2" fmla="*/ 5040351 w 5040351"/>
                <a:gd name="connsiteY2" fmla="*/ 2174488 h 2174488"/>
              </a:gdLst>
              <a:ahLst/>
              <a:cxnLst>
                <a:cxn ang="0">
                  <a:pos x="connsiteX0" y="connsiteY0"/>
                </a:cxn>
                <a:cxn ang="0">
                  <a:pos x="connsiteX1" y="connsiteY1"/>
                </a:cxn>
                <a:cxn ang="0">
                  <a:pos x="connsiteX2" y="connsiteY2"/>
                </a:cxn>
              </a:cxnLst>
              <a:rect l="l" t="t" r="r" b="b"/>
              <a:pathLst>
                <a:path w="5040351" h="2174488">
                  <a:moveTo>
                    <a:pt x="0" y="0"/>
                  </a:moveTo>
                  <a:lnTo>
                    <a:pt x="0" y="2174488"/>
                  </a:lnTo>
                  <a:lnTo>
                    <a:pt x="5040351" y="2174488"/>
                  </a:lnTo>
                </a:path>
              </a:pathLst>
            </a:custGeom>
            <a:noFill/>
            <a:ln w="25400">
              <a:solidFill>
                <a:srgbClr val="78B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985"/>
            </a:p>
          </p:txBody>
        </p:sp>
        <p:sp>
          <p:nvSpPr>
            <p:cNvPr id="20" name="任意多边形: 形状 19"/>
            <p:cNvSpPr/>
            <p:nvPr/>
          </p:nvSpPr>
          <p:spPr>
            <a:xfrm>
              <a:off x="3491141" y="2790661"/>
              <a:ext cx="4644013" cy="1760936"/>
            </a:xfrm>
            <a:custGeom>
              <a:avLst/>
              <a:gdLst>
                <a:gd name="connsiteX0" fmla="*/ 0 w 5040351"/>
                <a:gd name="connsiteY0" fmla="*/ 0 h 2174488"/>
                <a:gd name="connsiteX1" fmla="*/ 0 w 5040351"/>
                <a:gd name="connsiteY1" fmla="*/ 2174488 h 2174488"/>
                <a:gd name="connsiteX2" fmla="*/ 5040351 w 5040351"/>
                <a:gd name="connsiteY2" fmla="*/ 2174488 h 2174488"/>
              </a:gdLst>
              <a:ahLst/>
              <a:cxnLst>
                <a:cxn ang="0">
                  <a:pos x="connsiteX0" y="connsiteY0"/>
                </a:cxn>
                <a:cxn ang="0">
                  <a:pos x="connsiteX1" y="connsiteY1"/>
                </a:cxn>
                <a:cxn ang="0">
                  <a:pos x="connsiteX2" y="connsiteY2"/>
                </a:cxn>
              </a:cxnLst>
              <a:rect l="l" t="t" r="r" b="b"/>
              <a:pathLst>
                <a:path w="5040351" h="2174488">
                  <a:moveTo>
                    <a:pt x="0" y="0"/>
                  </a:moveTo>
                  <a:lnTo>
                    <a:pt x="0" y="2174488"/>
                  </a:lnTo>
                  <a:lnTo>
                    <a:pt x="5040351" y="2174488"/>
                  </a:lnTo>
                </a:path>
              </a:pathLst>
            </a:custGeom>
            <a:noFill/>
            <a:ln w="12700">
              <a:solidFill>
                <a:srgbClr val="78B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985"/>
            </a:p>
          </p:txBody>
        </p:sp>
        <p:sp>
          <p:nvSpPr>
            <p:cNvPr id="21" name="PA-3ee89bbeadfa4af0abb1890bbf32adbd-0"/>
            <p:cNvSpPr txBox="1"/>
            <p:nvPr/>
          </p:nvSpPr>
          <p:spPr>
            <a:xfrm>
              <a:off x="3409633" y="2228850"/>
              <a:ext cx="483417" cy="369835"/>
            </a:xfrm>
            <a:custGeom>
              <a:avLst/>
              <a:gdLst/>
              <a:ahLst/>
              <a:cxnLst/>
              <a:rect l="l" t="t" r="r" b="b"/>
              <a:pathLst>
                <a:path w="1532788" h="1172509">
                  <a:moveTo>
                    <a:pt x="1532788" y="0"/>
                  </a:moveTo>
                  <a:lnTo>
                    <a:pt x="1532788" y="253916"/>
                  </a:lnTo>
                  <a:cubicBezTo>
                    <a:pt x="1438654" y="289620"/>
                    <a:pt x="1366835" y="338737"/>
                    <a:pt x="1317331" y="401265"/>
                  </a:cubicBezTo>
                  <a:cubicBezTo>
                    <a:pt x="1272245" y="458875"/>
                    <a:pt x="1249702" y="510997"/>
                    <a:pt x="1249702" y="557631"/>
                  </a:cubicBezTo>
                  <a:lnTo>
                    <a:pt x="1524181" y="557631"/>
                  </a:lnTo>
                  <a:lnTo>
                    <a:pt x="1524181" y="1172509"/>
                  </a:lnTo>
                  <a:lnTo>
                    <a:pt x="904931" y="1172509"/>
                  </a:lnTo>
                  <a:lnTo>
                    <a:pt x="904931" y="614125"/>
                  </a:lnTo>
                  <a:cubicBezTo>
                    <a:pt x="907982" y="463793"/>
                    <a:pt x="973471" y="329127"/>
                    <a:pt x="1101397" y="210128"/>
                  </a:cubicBezTo>
                  <a:cubicBezTo>
                    <a:pt x="1198127" y="113125"/>
                    <a:pt x="1341924" y="43082"/>
                    <a:pt x="1532788" y="0"/>
                  </a:cubicBezTo>
                  <a:close/>
                  <a:moveTo>
                    <a:pt x="623554" y="0"/>
                  </a:moveTo>
                  <a:lnTo>
                    <a:pt x="623554" y="253916"/>
                  </a:lnTo>
                  <a:cubicBezTo>
                    <a:pt x="529966" y="289392"/>
                    <a:pt x="460857" y="336869"/>
                    <a:pt x="416226" y="396347"/>
                  </a:cubicBezTo>
                  <a:cubicBezTo>
                    <a:pt x="368590" y="457235"/>
                    <a:pt x="344772" y="510997"/>
                    <a:pt x="344772" y="557631"/>
                  </a:cubicBezTo>
                  <a:lnTo>
                    <a:pt x="614946" y="557631"/>
                  </a:lnTo>
                  <a:lnTo>
                    <a:pt x="614946" y="1172509"/>
                  </a:lnTo>
                  <a:lnTo>
                    <a:pt x="0" y="1172509"/>
                  </a:lnTo>
                  <a:lnTo>
                    <a:pt x="0" y="614125"/>
                  </a:lnTo>
                  <a:cubicBezTo>
                    <a:pt x="3052" y="463793"/>
                    <a:pt x="60275" y="334478"/>
                    <a:pt x="171669" y="226181"/>
                  </a:cubicBezTo>
                  <a:cubicBezTo>
                    <a:pt x="282471" y="118385"/>
                    <a:pt x="433099" y="42991"/>
                    <a:pt x="623554" y="0"/>
                  </a:cubicBezTo>
                  <a:close/>
                </a:path>
              </a:pathLst>
            </a:custGeom>
            <a:solidFill>
              <a:srgbClr val="91BFFA"/>
            </a:solidFill>
            <a:ln>
              <a:solidFill>
                <a:srgbClr val="78B0F7"/>
              </a:solidFill>
            </a:ln>
            <a:effectLst/>
          </p:spPr>
          <p:txBody>
            <a:bodyPr rot="0" spcFirstLastPara="0" vert="horz" wrap="square" lIns="100799" tIns="50399" rIns="100799" bIns="50399"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37920" b="1" dirty="0">
                <a:solidFill>
                  <a:srgbClr val="FF5A33"/>
                </a:solidFill>
                <a:latin typeface="汉仪旗黑Y2-35简" panose="00020600040101010101" charset="-122"/>
                <a:ea typeface="汉仪旗黑Y2-35简" panose="00020600040101010101" charset="-122"/>
              </a:endParaRPr>
            </a:p>
          </p:txBody>
        </p:sp>
        <p:sp>
          <p:nvSpPr>
            <p:cNvPr id="22" name="PA-3ee89bbeadfa4af0abb1890bbf32adbd-0"/>
            <p:cNvSpPr txBox="1"/>
            <p:nvPr/>
          </p:nvSpPr>
          <p:spPr>
            <a:xfrm rot="10800000">
              <a:off x="8298947" y="4259314"/>
              <a:ext cx="483417" cy="369835"/>
            </a:xfrm>
            <a:custGeom>
              <a:avLst/>
              <a:gdLst/>
              <a:ahLst/>
              <a:cxnLst/>
              <a:rect l="l" t="t" r="r" b="b"/>
              <a:pathLst>
                <a:path w="1532788" h="1172509">
                  <a:moveTo>
                    <a:pt x="1532788" y="0"/>
                  </a:moveTo>
                  <a:lnTo>
                    <a:pt x="1532788" y="253916"/>
                  </a:lnTo>
                  <a:cubicBezTo>
                    <a:pt x="1438654" y="289620"/>
                    <a:pt x="1366835" y="338737"/>
                    <a:pt x="1317331" y="401265"/>
                  </a:cubicBezTo>
                  <a:cubicBezTo>
                    <a:pt x="1272245" y="458875"/>
                    <a:pt x="1249702" y="510997"/>
                    <a:pt x="1249702" y="557631"/>
                  </a:cubicBezTo>
                  <a:lnTo>
                    <a:pt x="1524181" y="557631"/>
                  </a:lnTo>
                  <a:lnTo>
                    <a:pt x="1524181" y="1172509"/>
                  </a:lnTo>
                  <a:lnTo>
                    <a:pt x="904931" y="1172509"/>
                  </a:lnTo>
                  <a:lnTo>
                    <a:pt x="904931" y="614125"/>
                  </a:lnTo>
                  <a:cubicBezTo>
                    <a:pt x="907982" y="463793"/>
                    <a:pt x="973471" y="329127"/>
                    <a:pt x="1101397" y="210128"/>
                  </a:cubicBezTo>
                  <a:cubicBezTo>
                    <a:pt x="1198127" y="113125"/>
                    <a:pt x="1341924" y="43082"/>
                    <a:pt x="1532788" y="0"/>
                  </a:cubicBezTo>
                  <a:close/>
                  <a:moveTo>
                    <a:pt x="623554" y="0"/>
                  </a:moveTo>
                  <a:lnTo>
                    <a:pt x="623554" y="253916"/>
                  </a:lnTo>
                  <a:cubicBezTo>
                    <a:pt x="529966" y="289392"/>
                    <a:pt x="460857" y="336869"/>
                    <a:pt x="416226" y="396347"/>
                  </a:cubicBezTo>
                  <a:cubicBezTo>
                    <a:pt x="368590" y="457235"/>
                    <a:pt x="344772" y="510997"/>
                    <a:pt x="344772" y="557631"/>
                  </a:cubicBezTo>
                  <a:lnTo>
                    <a:pt x="614946" y="557631"/>
                  </a:lnTo>
                  <a:lnTo>
                    <a:pt x="614946" y="1172509"/>
                  </a:lnTo>
                  <a:lnTo>
                    <a:pt x="0" y="1172509"/>
                  </a:lnTo>
                  <a:lnTo>
                    <a:pt x="0" y="614125"/>
                  </a:lnTo>
                  <a:cubicBezTo>
                    <a:pt x="3052" y="463793"/>
                    <a:pt x="60275" y="334478"/>
                    <a:pt x="171669" y="226181"/>
                  </a:cubicBezTo>
                  <a:cubicBezTo>
                    <a:pt x="282471" y="118385"/>
                    <a:pt x="433099" y="42991"/>
                    <a:pt x="623554" y="0"/>
                  </a:cubicBezTo>
                  <a:close/>
                </a:path>
              </a:pathLst>
            </a:custGeom>
            <a:solidFill>
              <a:srgbClr val="91BFFA"/>
            </a:solidFill>
            <a:ln>
              <a:solidFill>
                <a:srgbClr val="78B0F7"/>
              </a:solidFill>
            </a:ln>
            <a:effectLst/>
          </p:spPr>
          <p:txBody>
            <a:bodyPr rot="0" spcFirstLastPara="0" vert="horz" wrap="square" lIns="100799" tIns="50399" rIns="100799" bIns="50399"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37920" b="1" dirty="0">
                <a:solidFill>
                  <a:srgbClr val="FF5A33"/>
                </a:solidFill>
                <a:latin typeface="汉仪旗黑Y2-35简" panose="00020600040101010101" charset="-122"/>
                <a:ea typeface="汉仪旗黑Y2-35简" panose="00020600040101010101" charset="-122"/>
              </a:endParaRPr>
            </a:p>
          </p:txBody>
        </p:sp>
      </p:grpSp>
      <p:sp>
        <p:nvSpPr>
          <p:cNvPr id="15" name="文本框 14" descr="7b0a202020202262756c6c6574223a20227b5c2263617465676f727949645c223a31303030352c5c2274656d706c61746549645c223a32303233313332387d220a7d0a"/>
          <p:cNvSpPr txBox="1"/>
          <p:nvPr/>
        </p:nvSpPr>
        <p:spPr>
          <a:xfrm>
            <a:off x="797607" y="5614900"/>
            <a:ext cx="23337300" cy="6997065"/>
          </a:xfrm>
          <a:prstGeom prst="rect">
            <a:avLst/>
          </a:prstGeom>
          <a:noFill/>
        </p:spPr>
        <p:txBody>
          <a:bodyPr wrap="square" rtlCol="0">
            <a:spAutoFit/>
          </a:bodyPr>
          <a:lstStyle/>
          <a:p>
            <a:pPr algn="l">
              <a:lnSpc>
                <a:spcPct val="170000"/>
              </a:lnSpc>
              <a:buBlip>
                <a:blip r:embed="rId5"/>
              </a:buBlip>
            </a:pPr>
            <a:r>
              <a:rPr lang="zh-CN" altLang="en-US" sz="4400" b="1" dirty="0">
                <a:solidFill>
                  <a:schemeClr val="tx1"/>
                </a:solidFill>
                <a:latin typeface="思源宋体 CN" panose="02020400000000000000" charset="-122"/>
                <a:ea typeface="思源宋体 CN" panose="02020400000000000000" charset="-122"/>
                <a:cs typeface="思源宋体 CN" panose="02020400000000000000" charset="-122"/>
              </a:rPr>
              <a:t>算法（</a:t>
            </a:r>
            <a:r>
              <a:rPr lang="en-US" altLang="zh-CN" sz="4400" b="1" dirty="0">
                <a:solidFill>
                  <a:schemeClr val="tx1"/>
                </a:solidFill>
                <a:latin typeface="思源宋体 CN" panose="02020400000000000000" charset="-122"/>
                <a:ea typeface="思源宋体 CN" panose="02020400000000000000" charset="-122"/>
                <a:cs typeface="思源宋体 CN" panose="02020400000000000000" charset="-122"/>
              </a:rPr>
              <a:t>Algorithm</a:t>
            </a:r>
            <a:r>
              <a:rPr lang="zh-CN" altLang="en-US" sz="4400" b="1" dirty="0">
                <a:solidFill>
                  <a:schemeClr val="tx1"/>
                </a:solidFill>
                <a:latin typeface="思源宋体 CN" panose="02020400000000000000" charset="-122"/>
                <a:ea typeface="思源宋体 CN" panose="02020400000000000000" charset="-122"/>
                <a:cs typeface="思源宋体 CN" panose="02020400000000000000" charset="-122"/>
              </a:rPr>
              <a:t>）：对特定问题求解步骤的一种描述，是指令的有限序列。有</a:t>
            </a:r>
            <a:r>
              <a:rPr lang="en-US" altLang="zh-CN" sz="4400" b="1" dirty="0">
                <a:solidFill>
                  <a:schemeClr val="tx1"/>
                </a:solidFill>
                <a:latin typeface="思源宋体 CN" panose="02020400000000000000" charset="-122"/>
                <a:ea typeface="思源宋体 CN" panose="02020400000000000000" charset="-122"/>
                <a:cs typeface="思源宋体 CN" panose="02020400000000000000" charset="-122"/>
              </a:rPr>
              <a:t>5</a:t>
            </a:r>
            <a:r>
              <a:rPr lang="zh-CN" altLang="en-US" sz="4400" b="1" dirty="0">
                <a:solidFill>
                  <a:schemeClr val="tx1"/>
                </a:solidFill>
                <a:latin typeface="思源宋体 CN" panose="02020400000000000000" charset="-122"/>
                <a:ea typeface="思源宋体 CN" panose="02020400000000000000" charset="-122"/>
                <a:cs typeface="思源宋体 CN" panose="02020400000000000000" charset="-122"/>
              </a:rPr>
              <a:t>个特征：</a:t>
            </a:r>
          </a:p>
          <a:p>
            <a:pPr algn="l">
              <a:lnSpc>
                <a:spcPct val="170000"/>
              </a:lnSpc>
              <a:buBlip>
                <a:blip r:embed="rId5"/>
              </a:buBlip>
            </a:pPr>
            <a:r>
              <a:rPr lang="en-US" altLang="zh-CN" sz="4400" b="1" dirty="0">
                <a:solidFill>
                  <a:schemeClr val="tx1"/>
                </a:solidFill>
                <a:latin typeface="思源宋体 CN" panose="02020400000000000000" charset="-122"/>
                <a:ea typeface="思源宋体 CN" panose="02020400000000000000" charset="-122"/>
                <a:cs typeface="思源宋体 CN" panose="02020400000000000000" charset="-122"/>
              </a:rPr>
              <a:t>(1)</a:t>
            </a:r>
            <a:r>
              <a:rPr lang="zh-CN" altLang="en-US" sz="4400" b="1" dirty="0">
                <a:solidFill>
                  <a:schemeClr val="tx1"/>
                </a:solidFill>
                <a:latin typeface="思源宋体 CN" panose="02020400000000000000" charset="-122"/>
                <a:ea typeface="思源宋体 CN" panose="02020400000000000000" charset="-122"/>
                <a:cs typeface="思源宋体 CN" panose="02020400000000000000" charset="-122"/>
              </a:rPr>
              <a:t>输入：一个算法有零个或多个输入。</a:t>
            </a:r>
          </a:p>
          <a:p>
            <a:pPr algn="l">
              <a:lnSpc>
                <a:spcPct val="170000"/>
              </a:lnSpc>
              <a:buBlip>
                <a:blip r:embed="rId5"/>
              </a:buBlip>
            </a:pPr>
            <a:r>
              <a:rPr lang="en-US" altLang="zh-CN" sz="4400" b="1" dirty="0">
                <a:solidFill>
                  <a:schemeClr val="tx1"/>
                </a:solidFill>
                <a:latin typeface="思源宋体 CN" panose="02020400000000000000" charset="-122"/>
                <a:ea typeface="思源宋体 CN" panose="02020400000000000000" charset="-122"/>
                <a:cs typeface="思源宋体 CN" panose="02020400000000000000" charset="-122"/>
              </a:rPr>
              <a:t>(2)</a:t>
            </a:r>
            <a:r>
              <a:rPr lang="zh-CN" altLang="en-US" sz="4400" b="1" dirty="0">
                <a:solidFill>
                  <a:schemeClr val="tx1"/>
                </a:solidFill>
                <a:latin typeface="思源宋体 CN" panose="02020400000000000000" charset="-122"/>
                <a:ea typeface="思源宋体 CN" panose="02020400000000000000" charset="-122"/>
                <a:cs typeface="思源宋体 CN" panose="02020400000000000000" charset="-122"/>
              </a:rPr>
              <a:t>输出：一个算法有一个或多个输出。</a:t>
            </a:r>
          </a:p>
          <a:p>
            <a:pPr algn="l">
              <a:lnSpc>
                <a:spcPct val="170000"/>
              </a:lnSpc>
              <a:buBlip>
                <a:blip r:embed="rId5"/>
              </a:buBlip>
            </a:pPr>
            <a:r>
              <a:rPr lang="en-US" altLang="zh-CN" sz="4400" b="1" dirty="0">
                <a:solidFill>
                  <a:schemeClr val="tx1"/>
                </a:solidFill>
                <a:latin typeface="思源宋体 CN" panose="02020400000000000000" charset="-122"/>
                <a:ea typeface="思源宋体 CN" panose="02020400000000000000" charset="-122"/>
                <a:cs typeface="思源宋体 CN" panose="02020400000000000000" charset="-122"/>
              </a:rPr>
              <a:t>(3)</a:t>
            </a:r>
            <a:r>
              <a:rPr lang="zh-CN" altLang="en-US" sz="4400" b="1" dirty="0">
                <a:solidFill>
                  <a:schemeClr val="tx1"/>
                </a:solidFill>
                <a:latin typeface="思源宋体 CN" panose="02020400000000000000" charset="-122"/>
                <a:ea typeface="思源宋体 CN" panose="02020400000000000000" charset="-122"/>
                <a:cs typeface="思源宋体 CN" panose="02020400000000000000" charset="-122"/>
              </a:rPr>
              <a:t>有穷性：一个算法必须在执行有穷步之后结束，且每一步都在有穷时间内完成。</a:t>
            </a:r>
          </a:p>
          <a:p>
            <a:pPr algn="l">
              <a:lnSpc>
                <a:spcPct val="170000"/>
              </a:lnSpc>
              <a:buBlip>
                <a:blip r:embed="rId5"/>
              </a:buBlip>
            </a:pPr>
            <a:r>
              <a:rPr lang="en-US" altLang="zh-CN" sz="4400" b="1" dirty="0">
                <a:solidFill>
                  <a:schemeClr val="tx1"/>
                </a:solidFill>
                <a:latin typeface="思源宋体 CN" panose="02020400000000000000" charset="-122"/>
                <a:ea typeface="思源宋体 CN" panose="02020400000000000000" charset="-122"/>
                <a:cs typeface="思源宋体 CN" panose="02020400000000000000" charset="-122"/>
              </a:rPr>
              <a:t>(4)</a:t>
            </a:r>
            <a:r>
              <a:rPr lang="zh-CN" altLang="en-US" sz="4400" b="1" dirty="0">
                <a:solidFill>
                  <a:schemeClr val="tx1"/>
                </a:solidFill>
                <a:latin typeface="思源宋体 CN" panose="02020400000000000000" charset="-122"/>
                <a:ea typeface="思源宋体 CN" panose="02020400000000000000" charset="-122"/>
                <a:cs typeface="思源宋体 CN" panose="02020400000000000000" charset="-122"/>
              </a:rPr>
              <a:t>确定性：算法中的每一条指令必须有确切的含义，对于相同的输入只能得到相同的输出。</a:t>
            </a:r>
          </a:p>
          <a:p>
            <a:pPr algn="l">
              <a:lnSpc>
                <a:spcPct val="170000"/>
              </a:lnSpc>
              <a:buBlip>
                <a:blip r:embed="rId5"/>
              </a:buBlip>
            </a:pPr>
            <a:r>
              <a:rPr lang="en-US" altLang="zh-CN" sz="4400" b="1" dirty="0">
                <a:solidFill>
                  <a:schemeClr val="tx1"/>
                </a:solidFill>
                <a:latin typeface="思源宋体 CN" panose="02020400000000000000" charset="-122"/>
                <a:ea typeface="思源宋体 CN" panose="02020400000000000000" charset="-122"/>
                <a:cs typeface="思源宋体 CN" panose="02020400000000000000" charset="-122"/>
              </a:rPr>
              <a:t>(5)</a:t>
            </a:r>
            <a:r>
              <a:rPr lang="zh-CN" altLang="en-US" sz="4400" b="1" dirty="0">
                <a:solidFill>
                  <a:schemeClr val="tx1"/>
                </a:solidFill>
                <a:latin typeface="思源宋体 CN" panose="02020400000000000000" charset="-122"/>
                <a:ea typeface="思源宋体 CN" panose="02020400000000000000" charset="-122"/>
                <a:cs typeface="思源宋体 CN" panose="02020400000000000000" charset="-122"/>
              </a:rPr>
              <a:t>可行性：算法描述的操作可以通过已经实现的基本操作执行有限次来实现。</a:t>
            </a:r>
          </a:p>
        </p:txBody>
      </p:sp>
    </p:spTree>
    <p:custDataLst>
      <p:tags r:id="rId1"/>
    </p:custData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a:blip r:embed="rId4">
            <a:lum bright="34000" contrast="-8000"/>
          </a:blip>
          <a:srcRect l="20046" t="6270" r="19548" b="5808"/>
          <a:stretch>
            <a:fillRect/>
          </a:stretch>
        </p:blipFill>
        <p:spPr>
          <a:xfrm rot="5400000">
            <a:off x="9057083" y="-830706"/>
            <a:ext cx="14176192" cy="17241849"/>
          </a:xfrm>
          <a:prstGeom prst="rect">
            <a:avLst/>
          </a:prstGeom>
          <a:noFill/>
          <a:ln w="9525">
            <a:noFill/>
          </a:ln>
        </p:spPr>
      </p:pic>
      <p:sp>
        <p:nvSpPr>
          <p:cNvPr id="13" name="文本框 12" descr="7b0a202020202262756c6c6574223a20227b5c2263617465676f727949645c223a31303030352c5c2274656d706c61746549645c223a32303233313332387d220a7d0a"/>
          <p:cNvSpPr txBox="1"/>
          <p:nvPr/>
        </p:nvSpPr>
        <p:spPr>
          <a:xfrm>
            <a:off x="8264439" y="1905185"/>
            <a:ext cx="15622707" cy="11787075"/>
          </a:xfrm>
          <a:prstGeom prst="rect">
            <a:avLst/>
          </a:prstGeom>
          <a:noFill/>
          <a:ln>
            <a:noFill/>
          </a:ln>
        </p:spPr>
        <p:txBody>
          <a:bodyPr wrap="square" rtlCol="0">
            <a:spAutoFit/>
          </a:bodyPr>
          <a:lstStyle/>
          <a:p>
            <a:pPr algn="l"/>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def</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check(d):</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num</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 0</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pos</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 0      </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for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in range(0,n):            #0</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到</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n-1</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作为石头下标 </a:t>
            </a:r>
          </a:p>
          <a:p>
            <a:pPr algn="l"/>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if (stone[</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pos</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&lt; d):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num</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 1   #</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第</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块可以搬走</a:t>
            </a:r>
          </a:p>
          <a:p>
            <a:pPr algn="l"/>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else: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pos</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 stone[</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if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num</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&lt;= m: return True</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else:        return False</a:t>
            </a:r>
          </a:p>
          <a:p>
            <a:pPr algn="l"/>
            <a:endPar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algn="l"/>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len</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n, m = map(</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input().split())</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stone = []                    #</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石头</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和到起起点的距离</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for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in range(n): t=</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(input());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stone.append</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(t)</a:t>
            </a:r>
          </a:p>
          <a:p>
            <a:pPr algn="l"/>
            <a:endPar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L, R = 0,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len</a:t>
            </a:r>
            <a:endPar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while (L&lt;R):</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mid = (L+R+1)//2</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if check(mid): L = mid</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else:          R = mid-1</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print(L)</a:t>
            </a:r>
          </a:p>
        </p:txBody>
      </p:sp>
      <p:pic>
        <p:nvPicPr>
          <p:cNvPr id="16" name="图像" descr="图像"/>
          <p:cNvPicPr>
            <a:picLocks noChangeAspect="1"/>
          </p:cNvPicPr>
          <p:nvPr/>
        </p:nvPicPr>
        <p:blipFill>
          <a:blip r:embed="rId5"/>
          <a:stretch>
            <a:fillRect/>
          </a:stretch>
        </p:blipFill>
        <p:spPr>
          <a:xfrm>
            <a:off x="20471068" y="1151038"/>
            <a:ext cx="3541164" cy="575908"/>
          </a:xfrm>
          <a:prstGeom prst="rect">
            <a:avLst/>
          </a:prstGeom>
        </p:spPr>
      </p:pic>
    </p:spTree>
    <p:custDataLst>
      <p:tags r:id="rId1"/>
    </p:custDataLst>
    <p:extLst>
      <p:ext uri="{BB962C8B-B14F-4D97-AF65-F5344CB8AC3E}">
        <p14:creationId xmlns:p14="http://schemas.microsoft.com/office/powerpoint/2010/main" val="3871447845"/>
      </p:ext>
    </p:extLst>
  </p:cSld>
  <p:clrMapOvr>
    <a:masterClrMapping/>
  </p:clrMapOvr>
  <p:transition spd="slow" advClick="0" advTm="1000">
    <p:push dir="u"/>
  </p:transition>
  <p:timing>
    <p:tnLst>
      <p:par>
        <p:cTn id="1" dur="indefinite" restart="never" nodeType="tmRoot"/>
      </p:par>
    </p:tnLst>
    <p:bldLst>
      <p:bldP spid="13"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grpSp>
      <p:sp>
        <p:nvSpPr>
          <p:cNvPr id="11" name="文本框 10"/>
          <p:cNvSpPr txBox="1"/>
          <p:nvPr/>
        </p:nvSpPr>
        <p:spPr>
          <a:xfrm>
            <a:off x="652103" y="1473597"/>
            <a:ext cx="15319648" cy="954343"/>
          </a:xfrm>
          <a:prstGeom prst="rect">
            <a:avLst/>
          </a:prstGeom>
          <a:noFill/>
        </p:spPr>
        <p:txBody>
          <a:bodyPr wrap="square">
            <a:spAutoFit/>
          </a:bodyPr>
          <a:lstStyle/>
          <a:p>
            <a:pPr algn="l"/>
            <a:r>
              <a:rPr lang="zh-CN" altLang="en-US" sz="5599" b="1" spc="600" dirty="0">
                <a:solidFill>
                  <a:schemeClr val="bg1"/>
                </a:solidFill>
                <a:latin typeface="思源宋体 CN Heavy" panose="02020900000000000000" charset="-122"/>
                <a:ea typeface="思源宋体 CN Heavy" panose="02020900000000000000" charset="-122"/>
              </a:rPr>
              <a:t>实数二分</a:t>
            </a:r>
          </a:p>
        </p:txBody>
      </p:sp>
      <p:pic>
        <p:nvPicPr>
          <p:cNvPr id="10" name="图片 9"/>
          <p:cNvPicPr/>
          <p:nvPr/>
        </p:nvPicPr>
        <p:blipFill>
          <a:blip r:embed="rId5">
            <a:lum bright="34000" contrast="-8000"/>
          </a:blip>
          <a:srcRect l="20001" t="7444" r="19822" b="6772"/>
          <a:stretch>
            <a:fillRect/>
          </a:stretch>
        </p:blipFill>
        <p:spPr>
          <a:xfrm rot="5400000">
            <a:off x="4046191" y="3129169"/>
            <a:ext cx="3841664" cy="11286391"/>
          </a:xfrm>
          <a:prstGeom prst="rect">
            <a:avLst/>
          </a:prstGeom>
          <a:noFill/>
          <a:ln w="9525">
            <a:noFill/>
          </a:ln>
        </p:spPr>
      </p:pic>
      <p:sp>
        <p:nvSpPr>
          <p:cNvPr id="13" name="文本框 12" descr="7b0a202020202262756c6c6574223a20227b5c2263617465676f727949645c223a31303030352c5c2274656d706c61746549645c223a32303233313332387d220a7d0a"/>
          <p:cNvSpPr txBox="1"/>
          <p:nvPr/>
        </p:nvSpPr>
        <p:spPr>
          <a:xfrm>
            <a:off x="825355" y="7193611"/>
            <a:ext cx="12186218" cy="3785406"/>
          </a:xfrm>
          <a:prstGeom prst="rect">
            <a:avLst/>
          </a:prstGeom>
          <a:noFill/>
          <a:ln>
            <a:noFill/>
          </a:ln>
        </p:spPr>
        <p:txBody>
          <a:bodyPr wrap="square" rtlCol="0">
            <a:spAutoFit/>
          </a:bodyPr>
          <a:lstStyle/>
          <a:p>
            <a:pPr algn="l"/>
            <a:r>
              <a:rPr lang="en-US" altLang="zh-CN" sz="4000" dirty="0">
                <a:solidFill>
                  <a:srgbClr val="FF0000"/>
                </a:solidFill>
                <a:latin typeface="宋体" panose="02010600030101010101" pitchFamily="2" charset="-122"/>
                <a:ea typeface="宋体" panose="02010600030101010101" pitchFamily="2" charset="-122"/>
                <a:cs typeface="Times New Roman" panose="02020603050405020304" pitchFamily="18" charset="0"/>
              </a:rPr>
              <a:t>eps = 0.00001   #</a:t>
            </a:r>
            <a:r>
              <a:rPr lang="zh-CN" altLang="en-US" sz="4000" dirty="0">
                <a:solidFill>
                  <a:srgbClr val="FF0000"/>
                </a:solidFill>
                <a:latin typeface="宋体" panose="02010600030101010101" pitchFamily="2" charset="-122"/>
                <a:ea typeface="宋体" panose="02010600030101010101" pitchFamily="2" charset="-122"/>
                <a:cs typeface="Times New Roman" panose="02020603050405020304" pitchFamily="18" charset="0"/>
              </a:rPr>
              <a:t>精度</a:t>
            </a:r>
            <a:r>
              <a:rPr lang="en-US" altLang="zh-CN" sz="4000" dirty="0">
                <a:solidFill>
                  <a:srgbClr val="FF0000"/>
                </a:solidFill>
                <a:latin typeface="宋体" panose="02010600030101010101" pitchFamily="2" charset="-122"/>
                <a:ea typeface="宋体" panose="02010600030101010101" pitchFamily="2" charset="-122"/>
                <a:cs typeface="Times New Roman" panose="02020603050405020304" pitchFamily="18" charset="0"/>
              </a:rPr>
              <a:t> </a:t>
            </a:r>
          </a:p>
          <a:p>
            <a:pPr algn="l"/>
            <a:r>
              <a:rPr lang="en-US" altLang="zh-CN" sz="4000" dirty="0">
                <a:solidFill>
                  <a:srgbClr val="FF0000"/>
                </a:solidFill>
                <a:latin typeface="宋体" panose="02010600030101010101" pitchFamily="2" charset="-122"/>
                <a:ea typeface="宋体" panose="02010600030101010101" pitchFamily="2" charset="-122"/>
                <a:cs typeface="Times New Roman" panose="02020603050405020304" pitchFamily="18" charset="0"/>
              </a:rPr>
              <a:t>while</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(right - left &gt; eps):   </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mid =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left+right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)/2;       </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 (check(mid)): right = mid  #</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判定</a:t>
            </a:r>
            <a:endPar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else:            left  = mid</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p>
        </p:txBody>
      </p:sp>
      <p:sp>
        <p:nvSpPr>
          <p:cNvPr id="3" name="文本框 2" descr="7b0a202020202262756c6c6574223a20227b5c2263617465676f727949645c223a31303030352c5c2274656d706c61746549645c223a32303233313332387d220a7d0a"/>
          <p:cNvSpPr txBox="1"/>
          <p:nvPr/>
        </p:nvSpPr>
        <p:spPr>
          <a:xfrm>
            <a:off x="652102" y="4132168"/>
            <a:ext cx="19149083" cy="2123520"/>
          </a:xfrm>
          <a:prstGeom prst="rect">
            <a:avLst/>
          </a:prstGeom>
          <a:noFill/>
        </p:spPr>
        <p:txBody>
          <a:bodyPr wrap="square" rtlCol="0">
            <a:spAutoFit/>
          </a:bodyPr>
          <a:lstStyle/>
          <a:p>
            <a:pPr algn="l">
              <a:lnSpc>
                <a:spcPct val="150000"/>
              </a:lnSpc>
              <a:buBlip>
                <a:blip r:embed="rId6"/>
              </a:buBlip>
            </a:pP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与整数二分法相比，实数二分容易多了，不用考虑整数的取整问题。 </a:t>
            </a:r>
          </a:p>
          <a:p>
            <a:pPr algn="l">
              <a:lnSpc>
                <a:spcPct val="150000"/>
              </a:lnSpc>
              <a:buBlip>
                <a:blip r:embed="rId6"/>
              </a:buBlip>
            </a:pP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两种写法：while、for</a:t>
            </a:r>
          </a:p>
        </p:txBody>
      </p:sp>
      <p:sp>
        <p:nvSpPr>
          <p:cNvPr id="14" name="文本框 13" descr="7b0a202020202262756c6c6574223a20227b5c2263617465676f727949645c223a31303030352c5c2274656d706c61746549645c223a32303233313332387d220a7d0a"/>
          <p:cNvSpPr txBox="1"/>
          <p:nvPr/>
        </p:nvSpPr>
        <p:spPr>
          <a:xfrm>
            <a:off x="12638762" y="7331540"/>
            <a:ext cx="11630629" cy="3785406"/>
          </a:xfrm>
          <a:prstGeom prst="rect">
            <a:avLst/>
          </a:prstGeom>
          <a:noFill/>
          <a:ln>
            <a:noFill/>
          </a:ln>
        </p:spPr>
        <p:txBody>
          <a:bodyPr wrap="square" rtlCol="0">
            <a:spAutoFit/>
          </a:bodyPr>
          <a:lstStyle/>
          <a:p>
            <a:pPr algn="l"/>
            <a:endPar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r>
              <a:rPr lang="en-US" altLang="zh-CN" sz="4000" dirty="0">
                <a:solidFill>
                  <a:srgbClr val="FF0000"/>
                </a:solidFill>
                <a:latin typeface="宋体" panose="02010600030101010101" pitchFamily="2" charset="-122"/>
                <a:ea typeface="宋体" panose="02010600030101010101" pitchFamily="2" charset="-122"/>
                <a:cs typeface="Times New Roman" panose="02020603050405020304" pitchFamily="18" charset="0"/>
              </a:rPr>
              <a:t>for</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range(100):</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mid =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left+right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)/2;       </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 (check(mid)): right = mid  #</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判定</a:t>
            </a:r>
            <a:endPar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else:            left  = mid</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p>
        </p:txBody>
      </p:sp>
      <p:pic>
        <p:nvPicPr>
          <p:cNvPr id="15" name="图片 14"/>
          <p:cNvPicPr/>
          <p:nvPr/>
        </p:nvPicPr>
        <p:blipFill>
          <a:blip r:embed="rId5">
            <a:lum bright="34000" contrast="-8000"/>
          </a:blip>
          <a:srcRect l="20001" t="7444" r="19822" b="6772"/>
          <a:stretch>
            <a:fillRect/>
          </a:stretch>
        </p:blipFill>
        <p:spPr>
          <a:xfrm rot="5400000">
            <a:off x="16046276" y="2996462"/>
            <a:ext cx="3841662" cy="11551803"/>
          </a:xfrm>
          <a:prstGeom prst="rect">
            <a:avLst/>
          </a:prstGeom>
          <a:noFill/>
          <a:ln w="9525">
            <a:noFill/>
          </a:ln>
        </p:spPr>
      </p:pic>
    </p:spTree>
    <p:custDataLst>
      <p:tags r:id="rId1"/>
    </p:custDataLst>
    <p:extLst>
      <p:ext uri="{BB962C8B-B14F-4D97-AF65-F5344CB8AC3E}">
        <p14:creationId xmlns:p14="http://schemas.microsoft.com/office/powerpoint/2010/main" val="402409972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p:bldP spid="13" grpId="1"/>
      <p:bldP spid="14" grpId="0" bldLvl="0"/>
      <p:bldP spid="14" grpId="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5"/>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grpSp>
      <p:sp>
        <p:nvSpPr>
          <p:cNvPr id="2" name="文本框 1" descr="7b0a202020202262756c6c6574223a20227b5c2263617465676f727949645c223a31303030352c5c2274656d706c61746549645c223a32303233313332387d220a7d0a"/>
          <p:cNvSpPr txBox="1"/>
          <p:nvPr/>
        </p:nvSpPr>
        <p:spPr>
          <a:xfrm>
            <a:off x="436852" y="3640711"/>
            <a:ext cx="23251551" cy="6185132"/>
          </a:xfrm>
          <a:prstGeom prst="rect">
            <a:avLst/>
          </a:prstGeom>
          <a:noFill/>
        </p:spPr>
        <p:txBody>
          <a:bodyPr wrap="square" rtlCol="0">
            <a:spAutoFit/>
          </a:bodyPr>
          <a:lstStyle/>
          <a:p>
            <a:pPr algn="l">
              <a:lnSpc>
                <a:spcPct val="150000"/>
              </a:lnSpc>
            </a:pPr>
            <a:r>
              <a:rPr lang="en-US" altLang="zh-CN" sz="44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err="1">
                <a:solidFill>
                  <a:srgbClr val="2E7EEF"/>
                </a:solidFill>
                <a:latin typeface="Times New Roman" panose="02020603050405020304" pitchFamily="18" charset="0"/>
                <a:ea typeface="思源宋体 CN" panose="02020400000000000000" charset="-122"/>
                <a:cs typeface="Times New Roman" panose="02020603050405020304" pitchFamily="18" charset="0"/>
              </a:rPr>
              <a:t>题目描述</a:t>
            </a:r>
            <a:r>
              <a:rPr lang="en-US" altLang="zh-CN" sz="44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有形如：</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ax</a:t>
            </a:r>
            <a:r>
              <a:rPr lang="en-US" altLang="zh-CN" sz="4400" baseline="30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bx</a:t>
            </a:r>
            <a:r>
              <a:rPr lang="en-US" altLang="zh-CN" sz="4400" baseline="30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cx + d = 0 </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这样的一个一元三次方程。给出该方程中各项的系数（</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a,b,c,d</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均为实数），并约定该方程存在三个不同实根（根的范围在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-100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至</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100 </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之间），且根与根之差的绝对值≥</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。要求由小到大依次在同一行输出这三个实根</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根与根之间留有空格</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，并精确到小数点后</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位。</a:t>
            </a:r>
          </a:p>
          <a:p>
            <a:pPr algn="l">
              <a:lnSpc>
                <a:spcPct val="150000"/>
              </a:lnSpc>
            </a:pPr>
            <a:r>
              <a:rPr lang="en-US" altLang="zh-CN" sz="44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输入描述</a:t>
            </a:r>
            <a:r>
              <a:rPr lang="en-US" altLang="zh-CN" sz="44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输入一行，</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4</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个实数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 b, c, d</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50000"/>
              </a:lnSpc>
            </a:pPr>
            <a:r>
              <a:rPr lang="en-US" altLang="zh-CN" sz="44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输出描述</a:t>
            </a:r>
            <a:r>
              <a:rPr lang="en-US" altLang="zh-CN" sz="44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输出一行，</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个实根，从小到大输出，并精确到小数点后</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位。</a:t>
            </a:r>
            <a:endPar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
        <p:nvSpPr>
          <p:cNvPr id="11" name="文本框 10"/>
          <p:cNvSpPr txBox="1"/>
          <p:nvPr/>
        </p:nvSpPr>
        <p:spPr>
          <a:xfrm>
            <a:off x="652103" y="1087928"/>
            <a:ext cx="22206409" cy="1832491"/>
          </a:xfrm>
          <a:prstGeom prst="rect">
            <a:avLst/>
          </a:prstGeom>
          <a:noFill/>
        </p:spPr>
        <p:txBody>
          <a:bodyPr wrap="square">
            <a:spAutoFit/>
          </a:bodyPr>
          <a:lstStyle/>
          <a:p>
            <a:pPr algn="l"/>
            <a:r>
              <a:rPr lang="zh-CN" altLang="en-US" sz="5599" b="1" spc="600" dirty="0">
                <a:solidFill>
                  <a:schemeClr val="bg1"/>
                </a:solidFill>
                <a:latin typeface="思源宋体 CN Heavy" panose="02020900000000000000" charset="-122"/>
                <a:ea typeface="思源宋体 CN Heavy" panose="02020900000000000000" charset="-122"/>
              </a:rPr>
              <a:t>实数二分例题：一元三次方程求解 </a:t>
            </a:r>
            <a:endParaRPr lang="en-US" altLang="zh-CN" sz="5599" b="1" spc="600" dirty="0">
              <a:solidFill>
                <a:schemeClr val="bg1"/>
              </a:solidFill>
              <a:latin typeface="思源宋体 CN Heavy" panose="02020900000000000000" charset="-122"/>
              <a:ea typeface="思源宋体 CN Heavy" panose="02020900000000000000" charset="-122"/>
            </a:endParaRPr>
          </a:p>
          <a:p>
            <a:pPr algn="l">
              <a:lnSpc>
                <a:spcPct val="130000"/>
              </a:lnSpc>
            </a:pPr>
            <a:r>
              <a:rPr lang="en-US" altLang="zh-CN" sz="4400" b="1" spc="600" dirty="0" err="1">
                <a:solidFill>
                  <a:schemeClr val="bg1"/>
                </a:solidFill>
                <a:latin typeface="思源宋体 CN Heavy" panose="02020900000000000000" charset="-122"/>
                <a:ea typeface="思源宋体 CN Heavy" panose="02020900000000000000" charset="-122"/>
              </a:rPr>
              <a:t>lanqiaoOJ</a:t>
            </a:r>
            <a:r>
              <a:rPr lang="zh-CN" altLang="en-US" sz="4400" b="1" spc="600" dirty="0">
                <a:solidFill>
                  <a:schemeClr val="bg1"/>
                </a:solidFill>
                <a:latin typeface="思源宋体 CN Heavy" panose="02020900000000000000" charset="-122"/>
                <a:ea typeface="思源宋体 CN Heavy" panose="02020900000000000000" charset="-122"/>
              </a:rPr>
              <a:t>题号</a:t>
            </a:r>
            <a:r>
              <a:rPr lang="en-US" altLang="zh-CN" sz="4400" b="1" spc="600" dirty="0">
                <a:solidFill>
                  <a:schemeClr val="bg1"/>
                </a:solidFill>
                <a:latin typeface="思源宋体 CN Heavy" panose="02020900000000000000" charset="-122"/>
                <a:ea typeface="思源宋体 CN Heavy" panose="02020900000000000000" charset="-122"/>
              </a:rPr>
              <a:t>764 </a:t>
            </a:r>
          </a:p>
        </p:txBody>
      </p:sp>
      <p:pic>
        <p:nvPicPr>
          <p:cNvPr id="6" name="图像" descr="图像"/>
          <p:cNvPicPr>
            <a:picLocks noChangeAspect="1"/>
          </p:cNvPicPr>
          <p:nvPr>
            <p:custDataLst>
              <p:tags r:id="rId2"/>
            </p:custDataLst>
          </p:nvPr>
        </p:nvPicPr>
        <p:blipFill>
          <a:blip r:embed="rId6">
            <a:alphaModFix amt="20000"/>
            <a:duotone>
              <a:prstClr val="black"/>
              <a:schemeClr val="accent1">
                <a:tint val="45000"/>
                <a:satMod val="400000"/>
              </a:schemeClr>
            </a:duotone>
          </a:blip>
          <a:srcRect/>
          <a:stretch>
            <a:fillRect/>
          </a:stretch>
        </p:blipFill>
        <p:spPr>
          <a:xfrm>
            <a:off x="12552498" y="7315216"/>
            <a:ext cx="11791817" cy="7102013"/>
          </a:xfrm>
          <a:prstGeom prst="rect">
            <a:avLst/>
          </a:prstGeom>
          <a:ln w="12700" cap="flat">
            <a:noFill/>
            <a:miter lim="400000"/>
            <a:headEnd/>
            <a:tailEnd/>
          </a:ln>
          <a:effectLst/>
        </p:spPr>
      </p:pic>
    </p:spTree>
    <p:custDataLst>
      <p:tags r:id="rId1"/>
    </p:custDataLst>
    <p:extLst>
      <p:ext uri="{BB962C8B-B14F-4D97-AF65-F5344CB8AC3E}">
        <p14:creationId xmlns:p14="http://schemas.microsoft.com/office/powerpoint/2010/main" val="4212051747"/>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像" descr="图像"/>
          <p:cNvPicPr>
            <a:picLocks noChangeAspect="1"/>
          </p:cNvPicPr>
          <p:nvPr>
            <p:custDataLst>
              <p:tags r:id="rId2"/>
            </p:custDataLst>
          </p:nvPr>
        </p:nvPicPr>
        <p:blipFill>
          <a:blip r:embed="rId5">
            <a:alphaModFix amt="20000"/>
            <a:duotone>
              <a:prstClr val="black"/>
              <a:schemeClr val="accent1">
                <a:tint val="45000"/>
                <a:satMod val="400000"/>
              </a:schemeClr>
            </a:duotone>
          </a:blip>
          <a:srcRect/>
          <a:stretch>
            <a:fillRect/>
          </a:stretch>
        </p:blipFill>
        <p:spPr>
          <a:xfrm>
            <a:off x="12552498" y="7315216"/>
            <a:ext cx="11791817" cy="7102013"/>
          </a:xfrm>
          <a:prstGeom prst="rect">
            <a:avLst/>
          </a:prstGeom>
          <a:ln w="12700" cap="flat">
            <a:noFill/>
            <a:miter lim="400000"/>
            <a:headEnd/>
            <a:tailEnd/>
          </a:ln>
          <a:effectLst/>
        </p:spPr>
      </p:pic>
      <p:pic>
        <p:nvPicPr>
          <p:cNvPr id="8" name="图像" descr="图像"/>
          <p:cNvPicPr>
            <a:picLocks noChangeAspect="1"/>
          </p:cNvPicPr>
          <p:nvPr/>
        </p:nvPicPr>
        <p:blipFill>
          <a:blip r:embed="rId6"/>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6"/>
            <a:stretch>
              <a:fillRect/>
            </a:stretch>
          </p:blipFill>
          <p:spPr>
            <a:xfrm>
              <a:off x="32440" y="907"/>
              <a:ext cx="5577" cy="907"/>
            </a:xfrm>
            <a:prstGeom prst="rect">
              <a:avLst/>
            </a:prstGeom>
          </p:spPr>
        </p:pic>
      </p:grpSp>
      <p:sp>
        <p:nvSpPr>
          <p:cNvPr id="2" name="文本框 1" descr="7b0a202020202262756c6c6574223a20227b5c2263617465676f727949645c223a31303030352c5c2274656d706c61746549645c223a32303233313332387d220a7d0a"/>
          <p:cNvSpPr txBox="1"/>
          <p:nvPr/>
        </p:nvSpPr>
        <p:spPr>
          <a:xfrm>
            <a:off x="527651" y="3675633"/>
            <a:ext cx="22925908" cy="7201503"/>
          </a:xfrm>
          <a:prstGeom prst="rect">
            <a:avLst/>
          </a:prstGeom>
          <a:noFill/>
        </p:spPr>
        <p:txBody>
          <a:bodyPr wrap="square" rtlCol="0">
            <a:spAutoFit/>
          </a:bodyPr>
          <a:lstStyle/>
          <a:p>
            <a:pPr algn="l">
              <a:lnSpc>
                <a:spcPct val="150000"/>
              </a:lnSpc>
            </a:pPr>
            <a:r>
              <a:rPr lang="zh-CN" altLang="en-US" sz="4400" dirty="0">
                <a:solidFill>
                  <a:srgbClr val="2E7EEE"/>
                </a:solidFill>
                <a:latin typeface="Times New Roman" panose="02020603050405020304" pitchFamily="18" charset="0"/>
                <a:ea typeface="思源宋体 CN" panose="02020400000000000000" charset="-122"/>
                <a:cs typeface="Times New Roman" panose="02020603050405020304" pitchFamily="18" charset="0"/>
              </a:rPr>
              <a:t>【暴力法】</a:t>
            </a:r>
          </a:p>
          <a:p>
            <a:pPr algn="l">
              <a:lnSpc>
                <a:spcPct val="150000"/>
              </a:lnSpc>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本题数据范围小，可以用暴力法模拟。</a:t>
            </a:r>
          </a:p>
          <a:p>
            <a:pPr algn="l">
              <a:lnSpc>
                <a:spcPct val="150000"/>
              </a:lnSpc>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一元三次方程有</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个解，用暴力法，在根的范围</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[-100,100]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内一个个试。答案只要求</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a:t>
            </a:r>
            <a:r>
              <a:rPr lang="zh-CN" altLang="en-US" sz="44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精度为</a:t>
            </a:r>
            <a:r>
              <a:rPr lang="en-US" altLang="zh-CN" sz="44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位小数</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的实数，那么只需要试</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200*100 = 20000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次就行了。</a:t>
            </a:r>
          </a:p>
          <a:p>
            <a:pPr algn="l">
              <a:lnSpc>
                <a:spcPct val="150000"/>
              </a:lnSpc>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判断一个数是解的方法：如果函数值是连续变化的，且函数值在解的两边分别是大于</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和小于</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，那么解就在它们中间。例如函数值</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f(</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和</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f(j)</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分别大于、小于</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，那么解就在</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j]</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内。</a:t>
            </a:r>
            <a:endPar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 </a:t>
            </a:r>
            <a:endPar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
        <p:nvSpPr>
          <p:cNvPr id="11" name="文本框 10"/>
          <p:cNvSpPr txBox="1"/>
          <p:nvPr/>
        </p:nvSpPr>
        <p:spPr>
          <a:xfrm>
            <a:off x="652103" y="999034"/>
            <a:ext cx="22206409" cy="1986151"/>
          </a:xfrm>
          <a:prstGeom prst="rect">
            <a:avLst/>
          </a:prstGeom>
          <a:noFill/>
        </p:spPr>
        <p:txBody>
          <a:bodyPr wrap="square">
            <a:spAutoFit/>
          </a:bodyPr>
          <a:lstStyle/>
          <a:p>
            <a:pPr algn="l">
              <a:lnSpc>
                <a:spcPct val="110000"/>
              </a:lnSpc>
            </a:pPr>
            <a:r>
              <a:rPr lang="zh-CN" altLang="en-US" sz="5599" b="1" spc="600" dirty="0">
                <a:solidFill>
                  <a:schemeClr val="bg1"/>
                </a:solidFill>
                <a:latin typeface="思源宋体 CN Heavy" panose="02020900000000000000" charset="-122"/>
                <a:ea typeface="思源宋体 CN Heavy" panose="02020900000000000000" charset="-122"/>
              </a:rPr>
              <a:t>实数二分例题：一元三次方程求解 </a:t>
            </a:r>
            <a:endParaRPr lang="en-US" altLang="zh-CN" sz="5599" b="1" spc="600" dirty="0">
              <a:solidFill>
                <a:schemeClr val="bg1"/>
              </a:solidFill>
              <a:latin typeface="思源宋体 CN Heavy" panose="02020900000000000000" charset="-122"/>
              <a:ea typeface="思源宋体 CN Heavy" panose="02020900000000000000" charset="-122"/>
            </a:endParaRPr>
          </a:p>
          <a:p>
            <a:pPr algn="l">
              <a:lnSpc>
                <a:spcPct val="110000"/>
              </a:lnSpc>
            </a:pPr>
            <a:r>
              <a:rPr lang="en-US" altLang="zh-CN" sz="4400" b="1" spc="600" dirty="0" err="1">
                <a:solidFill>
                  <a:schemeClr val="bg1"/>
                </a:solidFill>
                <a:latin typeface="思源宋体 CN Heavy" panose="02020900000000000000" charset="-122"/>
                <a:ea typeface="思源宋体 CN Heavy" panose="02020900000000000000" charset="-122"/>
              </a:rPr>
              <a:t>lanqiaoOJ</a:t>
            </a:r>
            <a:r>
              <a:rPr lang="zh-CN" altLang="en-US" sz="4400" b="1" spc="600" dirty="0">
                <a:solidFill>
                  <a:schemeClr val="bg1"/>
                </a:solidFill>
                <a:latin typeface="思源宋体 CN Heavy" panose="02020900000000000000" charset="-122"/>
                <a:ea typeface="思源宋体 CN Heavy" panose="02020900000000000000" charset="-122"/>
              </a:rPr>
              <a:t>题号</a:t>
            </a:r>
            <a:r>
              <a:rPr lang="en-US" altLang="zh-CN" sz="4400" b="1" spc="600" dirty="0">
                <a:solidFill>
                  <a:schemeClr val="bg1"/>
                </a:solidFill>
                <a:latin typeface="思源宋体 CN Heavy" panose="02020900000000000000" charset="-122"/>
                <a:ea typeface="思源宋体 CN Heavy" panose="02020900000000000000" charset="-122"/>
              </a:rPr>
              <a:t>764</a:t>
            </a:r>
            <a:r>
              <a:rPr lang="en-US" altLang="zh-CN" sz="5599" b="1" spc="600" dirty="0">
                <a:solidFill>
                  <a:schemeClr val="bg1"/>
                </a:solidFill>
                <a:latin typeface="思源宋体 CN Heavy" panose="02020900000000000000" charset="-122"/>
                <a:ea typeface="思源宋体 CN Heavy" panose="02020900000000000000" charset="-122"/>
              </a:rPr>
              <a:t> </a:t>
            </a:r>
            <a:endParaRPr lang="zh-CN" altLang="en-US" sz="5599" b="1" spc="600" dirty="0">
              <a:solidFill>
                <a:schemeClr val="bg1"/>
              </a:solidFill>
              <a:latin typeface="思源宋体 CN Heavy" panose="02020900000000000000" charset="-122"/>
              <a:ea typeface="思源宋体 CN Heavy" panose="02020900000000000000" charset="-122"/>
            </a:endParaRPr>
          </a:p>
        </p:txBody>
      </p:sp>
    </p:spTree>
    <p:custDataLst>
      <p:tags r:id="rId1"/>
    </p:custDataLst>
    <p:extLst>
      <p:ext uri="{BB962C8B-B14F-4D97-AF65-F5344CB8AC3E}">
        <p14:creationId xmlns:p14="http://schemas.microsoft.com/office/powerpoint/2010/main" val="3886947003"/>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像" descr="图像"/>
          <p:cNvPicPr>
            <a:picLocks noChangeAspect="1"/>
          </p:cNvPicPr>
          <p:nvPr>
            <p:custDataLst>
              <p:tags r:id="rId2"/>
            </p:custDataLst>
          </p:nvPr>
        </p:nvPicPr>
        <p:blipFill>
          <a:blip r:embed="rId5">
            <a:alphaModFix amt="20000"/>
            <a:duotone>
              <a:prstClr val="black"/>
              <a:schemeClr val="accent1">
                <a:tint val="45000"/>
                <a:satMod val="400000"/>
              </a:schemeClr>
            </a:duotone>
          </a:blip>
          <a:srcRect/>
          <a:stretch>
            <a:fillRect/>
          </a:stretch>
        </p:blipFill>
        <p:spPr>
          <a:xfrm>
            <a:off x="12552498" y="7315216"/>
            <a:ext cx="11791817" cy="7102013"/>
          </a:xfrm>
          <a:prstGeom prst="rect">
            <a:avLst/>
          </a:prstGeom>
          <a:ln w="12700" cap="flat">
            <a:noFill/>
            <a:miter lim="400000"/>
            <a:headEnd/>
            <a:tailEnd/>
          </a:ln>
          <a:effectLst/>
        </p:spPr>
      </p:pic>
      <p:pic>
        <p:nvPicPr>
          <p:cNvPr id="8" name="图像" descr="图像"/>
          <p:cNvPicPr>
            <a:picLocks noChangeAspect="1"/>
          </p:cNvPicPr>
          <p:nvPr/>
        </p:nvPicPr>
        <p:blipFill>
          <a:blip r:embed="rId6"/>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6"/>
            <a:stretch>
              <a:fillRect/>
            </a:stretch>
          </p:blipFill>
          <p:spPr>
            <a:xfrm>
              <a:off x="32440" y="907"/>
              <a:ext cx="5577" cy="907"/>
            </a:xfrm>
            <a:prstGeom prst="rect">
              <a:avLst/>
            </a:prstGeom>
          </p:spPr>
        </p:pic>
      </p:grpSp>
      <p:sp>
        <p:nvSpPr>
          <p:cNvPr id="2" name="文本框 1" descr="7b0a202020202262756c6c6574223a20227b5c2263617465676f727949645c223a31303030352c5c2274656d706c61746549645c223a32303233313332387d220a7d0a"/>
          <p:cNvSpPr txBox="1"/>
          <p:nvPr/>
        </p:nvSpPr>
        <p:spPr>
          <a:xfrm>
            <a:off x="527651" y="3675633"/>
            <a:ext cx="22925908" cy="10247598"/>
          </a:xfrm>
          <a:prstGeom prst="rect">
            <a:avLst/>
          </a:prstGeom>
          <a:noFill/>
        </p:spPr>
        <p:txBody>
          <a:bodyPr wrap="square" rtlCol="0">
            <a:spAutoFit/>
          </a:bodyPr>
          <a:lstStyle/>
          <a:p>
            <a:pPr algn="l">
              <a:lnSpc>
                <a:spcPct val="150000"/>
              </a:lnSpc>
            </a:pPr>
            <a:r>
              <a:rPr lang="zh-CN" altLang="en-US" sz="4400" dirty="0">
                <a:solidFill>
                  <a:schemeClr val="bg1">
                    <a:lumMod val="65000"/>
                  </a:schemeClr>
                </a:solidFill>
                <a:latin typeface="Times New Roman" panose="02020603050405020304" pitchFamily="18" charset="0"/>
                <a:ea typeface="思源宋体 CN" panose="02020400000000000000" charset="-122"/>
                <a:cs typeface="Times New Roman" panose="02020603050405020304" pitchFamily="18" charset="0"/>
              </a:rPr>
              <a:t>【暴力法】</a:t>
            </a:r>
          </a:p>
          <a:p>
            <a:pPr algn="l">
              <a:lnSpc>
                <a:spcPct val="150000"/>
              </a:lnSpc>
            </a:pPr>
            <a:r>
              <a:rPr lang="zh-CN" altLang="en-US" sz="4400" dirty="0">
                <a:solidFill>
                  <a:schemeClr val="bg1">
                    <a:lumMod val="65000"/>
                  </a:schemeClr>
                </a:solidFill>
                <a:latin typeface="Times New Roman" panose="02020603050405020304" pitchFamily="18" charset="0"/>
                <a:ea typeface="思源宋体 CN" panose="02020400000000000000" charset="-122"/>
                <a:cs typeface="Times New Roman" panose="02020603050405020304" pitchFamily="18" charset="0"/>
              </a:rPr>
              <a:t>本题数据范围小，可以用暴力法模拟。</a:t>
            </a:r>
          </a:p>
          <a:p>
            <a:pPr algn="l">
              <a:lnSpc>
                <a:spcPct val="150000"/>
              </a:lnSpc>
            </a:pPr>
            <a:r>
              <a:rPr lang="zh-CN" altLang="en-US" sz="4400" dirty="0">
                <a:solidFill>
                  <a:schemeClr val="bg1">
                    <a:lumMod val="65000"/>
                  </a:schemeClr>
                </a:solidFill>
                <a:latin typeface="Times New Roman" panose="02020603050405020304" pitchFamily="18" charset="0"/>
                <a:ea typeface="思源宋体 CN" panose="02020400000000000000" charset="-122"/>
                <a:cs typeface="Times New Roman" panose="02020603050405020304" pitchFamily="18" charset="0"/>
              </a:rPr>
              <a:t>一元三次方程有</a:t>
            </a:r>
            <a:r>
              <a:rPr lang="en-US" altLang="zh-CN" sz="4400" dirty="0">
                <a:solidFill>
                  <a:schemeClr val="bg1">
                    <a:lumMod val="65000"/>
                  </a:schemeClr>
                </a:solidFill>
                <a:latin typeface="Times New Roman" panose="02020603050405020304" pitchFamily="18" charset="0"/>
                <a:ea typeface="思源宋体 CN" panose="02020400000000000000" charset="-122"/>
                <a:cs typeface="Times New Roman" panose="02020603050405020304" pitchFamily="18" charset="0"/>
              </a:rPr>
              <a:t>3</a:t>
            </a:r>
            <a:r>
              <a:rPr lang="zh-CN" altLang="en-US" sz="4400" dirty="0">
                <a:solidFill>
                  <a:schemeClr val="bg1">
                    <a:lumMod val="65000"/>
                  </a:schemeClr>
                </a:solidFill>
                <a:latin typeface="Times New Roman" panose="02020603050405020304" pitchFamily="18" charset="0"/>
                <a:ea typeface="思源宋体 CN" panose="02020400000000000000" charset="-122"/>
                <a:cs typeface="Times New Roman" panose="02020603050405020304" pitchFamily="18" charset="0"/>
              </a:rPr>
              <a:t>个解，用暴力法，在根的范围</a:t>
            </a:r>
            <a:r>
              <a:rPr lang="en-US" altLang="zh-CN" sz="4400" dirty="0">
                <a:solidFill>
                  <a:schemeClr val="bg1">
                    <a:lumMod val="65000"/>
                  </a:schemeClr>
                </a:solidFill>
                <a:latin typeface="Times New Roman" panose="02020603050405020304" pitchFamily="18" charset="0"/>
                <a:ea typeface="思源宋体 CN" panose="02020400000000000000" charset="-122"/>
                <a:cs typeface="Times New Roman" panose="02020603050405020304" pitchFamily="18" charset="0"/>
              </a:rPr>
              <a:t>[-100,100]</a:t>
            </a:r>
            <a:r>
              <a:rPr lang="zh-CN" altLang="en-US" sz="4400" dirty="0">
                <a:solidFill>
                  <a:schemeClr val="bg1">
                    <a:lumMod val="65000"/>
                  </a:schemeClr>
                </a:solidFill>
                <a:latin typeface="Times New Roman" panose="02020603050405020304" pitchFamily="18" charset="0"/>
                <a:ea typeface="思源宋体 CN" panose="02020400000000000000" charset="-122"/>
                <a:cs typeface="Times New Roman" panose="02020603050405020304" pitchFamily="18" charset="0"/>
              </a:rPr>
              <a:t>内一个个试。答案只要求</a:t>
            </a:r>
            <a:r>
              <a:rPr lang="en-US" altLang="zh-CN" sz="4400" dirty="0">
                <a:solidFill>
                  <a:schemeClr val="bg1">
                    <a:lumMod val="65000"/>
                  </a:schemeClr>
                </a:solidFill>
                <a:latin typeface="Times New Roman" panose="02020603050405020304" pitchFamily="18" charset="0"/>
                <a:ea typeface="思源宋体 CN" panose="02020400000000000000" charset="-122"/>
                <a:cs typeface="Times New Roman" panose="02020603050405020304" pitchFamily="18" charset="0"/>
              </a:rPr>
              <a:t>3</a:t>
            </a:r>
            <a:r>
              <a:rPr lang="zh-CN" altLang="en-US" sz="4400" dirty="0">
                <a:solidFill>
                  <a:schemeClr val="bg1">
                    <a:lumMod val="65000"/>
                  </a:schemeClr>
                </a:solidFill>
                <a:latin typeface="Times New Roman" panose="02020603050405020304" pitchFamily="18" charset="0"/>
                <a:ea typeface="思源宋体 CN" panose="02020400000000000000" charset="-122"/>
                <a:cs typeface="Times New Roman" panose="02020603050405020304" pitchFamily="18" charset="0"/>
              </a:rPr>
              <a:t>个精度为</a:t>
            </a:r>
            <a:r>
              <a:rPr lang="en-US" altLang="zh-CN" sz="4400" dirty="0">
                <a:solidFill>
                  <a:schemeClr val="bg1">
                    <a:lumMod val="65000"/>
                  </a:schemeClr>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bg1">
                    <a:lumMod val="65000"/>
                  </a:schemeClr>
                </a:solidFill>
                <a:latin typeface="Times New Roman" panose="02020603050405020304" pitchFamily="18" charset="0"/>
                <a:ea typeface="思源宋体 CN" panose="02020400000000000000" charset="-122"/>
                <a:cs typeface="Times New Roman" panose="02020603050405020304" pitchFamily="18" charset="0"/>
              </a:rPr>
              <a:t>位小数的实数，那么只需要试</a:t>
            </a:r>
            <a:r>
              <a:rPr lang="en-US" altLang="zh-CN" sz="4400" dirty="0">
                <a:solidFill>
                  <a:schemeClr val="bg1">
                    <a:lumMod val="65000"/>
                  </a:schemeClr>
                </a:solidFill>
                <a:latin typeface="Times New Roman" panose="02020603050405020304" pitchFamily="18" charset="0"/>
                <a:ea typeface="思源宋体 CN" panose="02020400000000000000" charset="-122"/>
                <a:cs typeface="Times New Roman" panose="02020603050405020304" pitchFamily="18" charset="0"/>
              </a:rPr>
              <a:t>200*100 = 20000</a:t>
            </a:r>
            <a:r>
              <a:rPr lang="zh-CN" altLang="en-US" sz="4400" dirty="0">
                <a:solidFill>
                  <a:schemeClr val="bg1">
                    <a:lumMod val="65000"/>
                  </a:schemeClr>
                </a:solidFill>
                <a:latin typeface="Times New Roman" panose="02020603050405020304" pitchFamily="18" charset="0"/>
                <a:ea typeface="思源宋体 CN" panose="02020400000000000000" charset="-122"/>
                <a:cs typeface="Times New Roman" panose="02020603050405020304" pitchFamily="18" charset="0"/>
              </a:rPr>
              <a:t>次就行了。</a:t>
            </a:r>
          </a:p>
          <a:p>
            <a:pPr algn="l">
              <a:lnSpc>
                <a:spcPct val="150000"/>
              </a:lnSpc>
            </a:pPr>
            <a:r>
              <a:rPr lang="zh-CN" altLang="en-US" sz="4400" dirty="0">
                <a:solidFill>
                  <a:schemeClr val="bg1">
                    <a:lumMod val="65000"/>
                  </a:schemeClr>
                </a:solidFill>
                <a:latin typeface="Times New Roman" panose="02020603050405020304" pitchFamily="18" charset="0"/>
                <a:ea typeface="思源宋体 CN" panose="02020400000000000000" charset="-122"/>
                <a:cs typeface="Times New Roman" panose="02020603050405020304" pitchFamily="18" charset="0"/>
              </a:rPr>
              <a:t>判断一个数是解的方法：如果函数值是连续变化的，且函数值在解的两边分别是大于</a:t>
            </a:r>
            <a:r>
              <a:rPr lang="en-US" altLang="zh-CN" sz="4400" dirty="0">
                <a:solidFill>
                  <a:schemeClr val="bg1">
                    <a:lumMod val="65000"/>
                  </a:schemeClr>
                </a:solidFill>
                <a:latin typeface="Times New Roman" panose="02020603050405020304" pitchFamily="18" charset="0"/>
                <a:ea typeface="思源宋体 CN" panose="02020400000000000000" charset="-122"/>
                <a:cs typeface="Times New Roman" panose="02020603050405020304" pitchFamily="18" charset="0"/>
              </a:rPr>
              <a:t>0</a:t>
            </a:r>
            <a:r>
              <a:rPr lang="zh-CN" altLang="en-US" sz="4400" dirty="0">
                <a:solidFill>
                  <a:schemeClr val="bg1">
                    <a:lumMod val="65000"/>
                  </a:schemeClr>
                </a:solidFill>
                <a:latin typeface="Times New Roman" panose="02020603050405020304" pitchFamily="18" charset="0"/>
                <a:ea typeface="思源宋体 CN" panose="02020400000000000000" charset="-122"/>
                <a:cs typeface="Times New Roman" panose="02020603050405020304" pitchFamily="18" charset="0"/>
              </a:rPr>
              <a:t>和小于</a:t>
            </a:r>
            <a:r>
              <a:rPr lang="en-US" altLang="zh-CN" sz="4400" dirty="0">
                <a:solidFill>
                  <a:schemeClr val="bg1">
                    <a:lumMod val="65000"/>
                  </a:schemeClr>
                </a:solidFill>
                <a:latin typeface="Times New Roman" panose="02020603050405020304" pitchFamily="18" charset="0"/>
                <a:ea typeface="思源宋体 CN" panose="02020400000000000000" charset="-122"/>
                <a:cs typeface="Times New Roman" panose="02020603050405020304" pitchFamily="18" charset="0"/>
              </a:rPr>
              <a:t>0</a:t>
            </a:r>
            <a:r>
              <a:rPr lang="zh-CN" altLang="en-US" sz="4400" dirty="0">
                <a:solidFill>
                  <a:schemeClr val="bg1">
                    <a:lumMod val="65000"/>
                  </a:schemeClr>
                </a:solidFill>
                <a:latin typeface="Times New Roman" panose="02020603050405020304" pitchFamily="18" charset="0"/>
                <a:ea typeface="思源宋体 CN" panose="02020400000000000000" charset="-122"/>
                <a:cs typeface="Times New Roman" panose="02020603050405020304" pitchFamily="18" charset="0"/>
              </a:rPr>
              <a:t>，那么解就在它们中间。例如函数值</a:t>
            </a:r>
            <a:r>
              <a:rPr lang="en-US" altLang="zh-CN" sz="4400" dirty="0">
                <a:solidFill>
                  <a:schemeClr val="bg1">
                    <a:lumMod val="65000"/>
                  </a:schemeClr>
                </a:solidFill>
                <a:latin typeface="Times New Roman" panose="02020603050405020304" pitchFamily="18" charset="0"/>
                <a:ea typeface="思源宋体 CN" panose="02020400000000000000" charset="-122"/>
                <a:cs typeface="Times New Roman" panose="02020603050405020304" pitchFamily="18" charset="0"/>
              </a:rPr>
              <a:t>f(</a:t>
            </a:r>
            <a:r>
              <a:rPr lang="en-US" altLang="zh-CN" sz="4400" dirty="0" err="1">
                <a:solidFill>
                  <a:schemeClr val="bg1">
                    <a:lumMod val="65000"/>
                  </a:schemeClr>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400" dirty="0">
                <a:solidFill>
                  <a:schemeClr val="bg1">
                    <a:lumMod val="65000"/>
                  </a:schemeClr>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bg1">
                    <a:lumMod val="65000"/>
                  </a:schemeClr>
                </a:solidFill>
                <a:latin typeface="Times New Roman" panose="02020603050405020304" pitchFamily="18" charset="0"/>
                <a:ea typeface="思源宋体 CN" panose="02020400000000000000" charset="-122"/>
                <a:cs typeface="Times New Roman" panose="02020603050405020304" pitchFamily="18" charset="0"/>
              </a:rPr>
              <a:t>和</a:t>
            </a:r>
            <a:r>
              <a:rPr lang="en-US" altLang="zh-CN" sz="4400" dirty="0">
                <a:solidFill>
                  <a:schemeClr val="bg1">
                    <a:lumMod val="65000"/>
                  </a:schemeClr>
                </a:solidFill>
                <a:latin typeface="Times New Roman" panose="02020603050405020304" pitchFamily="18" charset="0"/>
                <a:ea typeface="思源宋体 CN" panose="02020400000000000000" charset="-122"/>
                <a:cs typeface="Times New Roman" panose="02020603050405020304" pitchFamily="18" charset="0"/>
              </a:rPr>
              <a:t>f(j)</a:t>
            </a:r>
            <a:r>
              <a:rPr lang="zh-CN" altLang="en-US" sz="4400" dirty="0">
                <a:solidFill>
                  <a:schemeClr val="bg1">
                    <a:lumMod val="65000"/>
                  </a:schemeClr>
                </a:solidFill>
                <a:latin typeface="Times New Roman" panose="02020603050405020304" pitchFamily="18" charset="0"/>
                <a:ea typeface="思源宋体 CN" panose="02020400000000000000" charset="-122"/>
                <a:cs typeface="Times New Roman" panose="02020603050405020304" pitchFamily="18" charset="0"/>
              </a:rPr>
              <a:t>分别大于、小于</a:t>
            </a:r>
            <a:r>
              <a:rPr lang="en-US" altLang="zh-CN" sz="4400" dirty="0">
                <a:solidFill>
                  <a:schemeClr val="bg1">
                    <a:lumMod val="65000"/>
                  </a:schemeClr>
                </a:solidFill>
                <a:latin typeface="Times New Roman" panose="02020603050405020304" pitchFamily="18" charset="0"/>
                <a:ea typeface="思源宋体 CN" panose="02020400000000000000" charset="-122"/>
                <a:cs typeface="Times New Roman" panose="02020603050405020304" pitchFamily="18" charset="0"/>
              </a:rPr>
              <a:t>0</a:t>
            </a:r>
            <a:r>
              <a:rPr lang="zh-CN" altLang="en-US" sz="4400" dirty="0">
                <a:solidFill>
                  <a:schemeClr val="bg1">
                    <a:lumMod val="65000"/>
                  </a:schemeClr>
                </a:solidFill>
                <a:latin typeface="Times New Roman" panose="02020603050405020304" pitchFamily="18" charset="0"/>
                <a:ea typeface="思源宋体 CN" panose="02020400000000000000" charset="-122"/>
                <a:cs typeface="Times New Roman" panose="02020603050405020304" pitchFamily="18" charset="0"/>
              </a:rPr>
              <a:t>，那么解就在</a:t>
            </a:r>
            <a:r>
              <a:rPr lang="en-US" altLang="zh-CN" sz="4400" dirty="0">
                <a:solidFill>
                  <a:schemeClr val="bg1">
                    <a:lumMod val="65000"/>
                  </a:schemeClr>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err="1">
                <a:solidFill>
                  <a:schemeClr val="bg1">
                    <a:lumMod val="65000"/>
                  </a:schemeClr>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400" dirty="0">
                <a:solidFill>
                  <a:schemeClr val="bg1">
                    <a:lumMod val="65000"/>
                  </a:schemeClr>
                </a:solidFill>
                <a:latin typeface="Times New Roman" panose="02020603050405020304" pitchFamily="18" charset="0"/>
                <a:ea typeface="思源宋体 CN" panose="02020400000000000000" charset="-122"/>
                <a:cs typeface="Times New Roman" panose="02020603050405020304" pitchFamily="18" charset="0"/>
              </a:rPr>
              <a:t>, j]</a:t>
            </a:r>
            <a:r>
              <a:rPr lang="zh-CN" altLang="en-US" sz="4400" dirty="0">
                <a:solidFill>
                  <a:schemeClr val="bg1">
                    <a:lumMod val="65000"/>
                  </a:schemeClr>
                </a:solidFill>
                <a:latin typeface="Times New Roman" panose="02020603050405020304" pitchFamily="18" charset="0"/>
                <a:ea typeface="思源宋体 CN" panose="02020400000000000000" charset="-122"/>
                <a:cs typeface="Times New Roman" panose="02020603050405020304" pitchFamily="18" charset="0"/>
              </a:rPr>
              <a:t>内。</a:t>
            </a:r>
            <a:endParaRPr lang="en-US" altLang="zh-CN" sz="4400" dirty="0">
              <a:solidFill>
                <a:schemeClr val="bg1">
                  <a:lumMod val="65000"/>
                </a:schemeClr>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【二分法】</a:t>
            </a:r>
            <a:endPar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如果题目要“</a:t>
            </a:r>
            <a:r>
              <a:rPr lang="zh-CN" altLang="en-US" sz="44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精确到小数点后</a:t>
            </a:r>
            <a:r>
              <a:rPr lang="en-US" altLang="zh-CN" sz="44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6</a:t>
            </a:r>
            <a:r>
              <a:rPr lang="zh-CN" altLang="en-US" sz="44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位</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”，上面的暴力法需要计算</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200*10</a:t>
            </a:r>
            <a:r>
              <a:rPr lang="en-US" altLang="zh-CN" sz="4400" baseline="30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6</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次，超时了。</a:t>
            </a:r>
            <a:endPar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二分法：题目给了一个很好的条件：根与根之差的绝对值大于等于</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在每个</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i+1]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小区间内做二分查找。</a:t>
            </a:r>
            <a:endPar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
        <p:nvSpPr>
          <p:cNvPr id="11" name="文本框 10"/>
          <p:cNvSpPr txBox="1"/>
          <p:nvPr/>
        </p:nvSpPr>
        <p:spPr>
          <a:xfrm>
            <a:off x="652103" y="999034"/>
            <a:ext cx="22206409" cy="1986151"/>
          </a:xfrm>
          <a:prstGeom prst="rect">
            <a:avLst/>
          </a:prstGeom>
          <a:noFill/>
        </p:spPr>
        <p:txBody>
          <a:bodyPr wrap="square">
            <a:spAutoFit/>
          </a:bodyPr>
          <a:lstStyle/>
          <a:p>
            <a:pPr algn="l">
              <a:lnSpc>
                <a:spcPct val="110000"/>
              </a:lnSpc>
            </a:pPr>
            <a:r>
              <a:rPr lang="zh-CN" altLang="en-US" sz="5599" b="1" spc="600" dirty="0">
                <a:solidFill>
                  <a:schemeClr val="bg1"/>
                </a:solidFill>
                <a:latin typeface="思源宋体 CN Heavy" panose="02020900000000000000" charset="-122"/>
                <a:ea typeface="思源宋体 CN Heavy" panose="02020900000000000000" charset="-122"/>
              </a:rPr>
              <a:t>实数二分例题：一元三次方程求解 </a:t>
            </a:r>
            <a:endParaRPr lang="en-US" altLang="zh-CN" sz="5599" b="1" spc="600" dirty="0">
              <a:solidFill>
                <a:schemeClr val="bg1"/>
              </a:solidFill>
              <a:latin typeface="思源宋体 CN Heavy" panose="02020900000000000000" charset="-122"/>
              <a:ea typeface="思源宋体 CN Heavy" panose="02020900000000000000" charset="-122"/>
            </a:endParaRPr>
          </a:p>
          <a:p>
            <a:pPr algn="l">
              <a:lnSpc>
                <a:spcPct val="110000"/>
              </a:lnSpc>
            </a:pPr>
            <a:r>
              <a:rPr lang="en-US" altLang="zh-CN" sz="4400" b="1" spc="600" dirty="0" err="1">
                <a:solidFill>
                  <a:schemeClr val="bg1"/>
                </a:solidFill>
                <a:latin typeface="思源宋体 CN Heavy" panose="02020900000000000000" charset="-122"/>
                <a:ea typeface="思源宋体 CN Heavy" panose="02020900000000000000" charset="-122"/>
              </a:rPr>
              <a:t>lanqiaoOJ</a:t>
            </a:r>
            <a:r>
              <a:rPr lang="zh-CN" altLang="en-US" sz="4400" b="1" spc="600" dirty="0">
                <a:solidFill>
                  <a:schemeClr val="bg1"/>
                </a:solidFill>
                <a:latin typeface="思源宋体 CN Heavy" panose="02020900000000000000" charset="-122"/>
                <a:ea typeface="思源宋体 CN Heavy" panose="02020900000000000000" charset="-122"/>
              </a:rPr>
              <a:t>题号</a:t>
            </a:r>
            <a:r>
              <a:rPr lang="en-US" altLang="zh-CN" sz="4400" b="1" spc="600" dirty="0">
                <a:solidFill>
                  <a:schemeClr val="bg1"/>
                </a:solidFill>
                <a:latin typeface="思源宋体 CN Heavy" panose="02020900000000000000" charset="-122"/>
                <a:ea typeface="思源宋体 CN Heavy" panose="02020900000000000000" charset="-122"/>
              </a:rPr>
              <a:t>764</a:t>
            </a:r>
            <a:r>
              <a:rPr lang="en-US" altLang="zh-CN" sz="5599" b="1" spc="600" dirty="0">
                <a:solidFill>
                  <a:schemeClr val="bg1"/>
                </a:solidFill>
                <a:latin typeface="思源宋体 CN Heavy" panose="02020900000000000000" charset="-122"/>
                <a:ea typeface="思源宋体 CN Heavy" panose="02020900000000000000" charset="-122"/>
              </a:rPr>
              <a:t> </a:t>
            </a:r>
            <a:endParaRPr lang="zh-CN" altLang="en-US" sz="5599" b="1" spc="600" dirty="0">
              <a:solidFill>
                <a:schemeClr val="bg1"/>
              </a:solidFill>
              <a:latin typeface="思源宋体 CN Heavy" panose="02020900000000000000" charset="-122"/>
              <a:ea typeface="思源宋体 CN Heavy" panose="02020900000000000000" charset="-122"/>
            </a:endParaRPr>
          </a:p>
        </p:txBody>
      </p:sp>
    </p:spTree>
    <p:custDataLst>
      <p:tags r:id="rId1"/>
    </p:custDataLst>
    <p:extLst>
      <p:ext uri="{BB962C8B-B14F-4D97-AF65-F5344CB8AC3E}">
        <p14:creationId xmlns:p14="http://schemas.microsoft.com/office/powerpoint/2010/main" val="2216688271"/>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par>
    </p:tnLst>
    <p:bldLst>
      <p:bldP spid="2"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像" descr="图像"/>
          <p:cNvPicPr>
            <a:picLocks noChangeAspect="1"/>
          </p:cNvPicPr>
          <p:nvPr>
            <p:custDataLst>
              <p:tags r:id="rId2"/>
            </p:custDataLst>
          </p:nvPr>
        </p:nvPicPr>
        <p:blipFill>
          <a:blip r:embed="rId5">
            <a:alphaModFix amt="20000"/>
            <a:duotone>
              <a:prstClr val="black"/>
              <a:schemeClr val="accent1">
                <a:tint val="45000"/>
                <a:satMod val="400000"/>
              </a:schemeClr>
            </a:duotone>
          </a:blip>
          <a:srcRect/>
          <a:stretch>
            <a:fillRect/>
          </a:stretch>
        </p:blipFill>
        <p:spPr>
          <a:xfrm>
            <a:off x="12552498" y="7315216"/>
            <a:ext cx="11791817" cy="7102013"/>
          </a:xfrm>
          <a:prstGeom prst="rect">
            <a:avLst/>
          </a:prstGeom>
          <a:ln w="12700" cap="flat">
            <a:noFill/>
            <a:miter lim="400000"/>
            <a:headEnd/>
            <a:tailEnd/>
          </a:ln>
          <a:effectLst/>
        </p:spPr>
      </p:pic>
      <p:pic>
        <p:nvPicPr>
          <p:cNvPr id="3" name="图片 2"/>
          <p:cNvPicPr/>
          <p:nvPr/>
        </p:nvPicPr>
        <p:blipFill>
          <a:blip r:embed="rId6">
            <a:lum bright="34000" contrast="-8000"/>
          </a:blip>
          <a:srcRect l="20046" t="6270" r="19548" b="5808"/>
          <a:stretch>
            <a:fillRect/>
          </a:stretch>
        </p:blipFill>
        <p:spPr>
          <a:xfrm rot="5400000">
            <a:off x="10985145" y="15826"/>
            <a:ext cx="11947384" cy="15369624"/>
          </a:xfrm>
          <a:prstGeom prst="rect">
            <a:avLst/>
          </a:prstGeom>
          <a:noFill/>
          <a:ln w="9525">
            <a:noFill/>
          </a:ln>
        </p:spPr>
      </p:pic>
      <p:sp>
        <p:nvSpPr>
          <p:cNvPr id="13" name="文本框 12" descr="7b0a202020202262756c6c6574223a20227b5c2263617465676f727949645c223a31303030352c5c2274656d706c61746549645c223a32303233313332387d220a7d0a"/>
          <p:cNvSpPr txBox="1"/>
          <p:nvPr/>
        </p:nvSpPr>
        <p:spPr>
          <a:xfrm>
            <a:off x="10323073" y="2537790"/>
            <a:ext cx="14175446" cy="10556049"/>
          </a:xfrm>
          <a:prstGeom prst="rect">
            <a:avLst/>
          </a:prstGeom>
          <a:noFill/>
          <a:ln>
            <a:noFill/>
          </a:ln>
        </p:spPr>
        <p:txBody>
          <a:bodyPr wrap="square" rtlCol="0">
            <a:spAutoFit/>
          </a:bodyPr>
          <a:lstStyle/>
          <a:p>
            <a:pPr algn="l">
              <a:lnSpc>
                <a:spcPct val="100000"/>
              </a:lnSpc>
            </a:pP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def</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y(x):  return a*x*x*</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x+b</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*x*</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x+c</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x+d</a:t>
            </a:r>
            <a:endPar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lnSpc>
                <a:spcPct val="100000"/>
              </a:lnSpc>
            </a:pPr>
            <a:endPar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lnSpc>
                <a:spcPct val="10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n = input().split()</a:t>
            </a:r>
          </a:p>
          <a:p>
            <a:pPr algn="l">
              <a:lnSpc>
                <a:spcPct val="100000"/>
              </a:lnSpc>
            </a:pP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a,b,c,d</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eval</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(n[0]),</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eval</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(n[1]),</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eval</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(n[2]),</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eval</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(n[3])</a:t>
            </a:r>
          </a:p>
          <a:p>
            <a:pPr algn="l">
              <a:lnSpc>
                <a:spcPct val="100000"/>
              </a:lnSpc>
            </a:pPr>
            <a:endPar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for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range(-100,100):</a:t>
            </a:r>
            <a:endPar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L,R = i,i+1;        </a:t>
            </a:r>
            <a:r>
              <a:rPr lang="en-US" altLang="zh-CN" sz="3600"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3600" dirty="0">
                <a:solidFill>
                  <a:srgbClr val="FF0000"/>
                </a:solidFill>
                <a:latin typeface="宋体" panose="02010600030101010101" pitchFamily="2" charset="-122"/>
                <a:ea typeface="宋体" panose="02010600030101010101" pitchFamily="2" charset="-122"/>
                <a:cs typeface="Times New Roman" panose="02020603050405020304" pitchFamily="18" charset="0"/>
              </a:rPr>
              <a:t>在每个</a:t>
            </a:r>
            <a:r>
              <a:rPr lang="en-US" altLang="zh-CN" sz="3600"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3600" dirty="0" err="1">
                <a:solidFill>
                  <a:srgbClr val="FF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3600" dirty="0">
                <a:solidFill>
                  <a:srgbClr val="FF0000"/>
                </a:solidFill>
                <a:latin typeface="宋体" panose="02010600030101010101" pitchFamily="2" charset="-122"/>
                <a:ea typeface="宋体" panose="02010600030101010101" pitchFamily="2" charset="-122"/>
                <a:cs typeface="Times New Roman" panose="02020603050405020304" pitchFamily="18" charset="0"/>
              </a:rPr>
              <a:t>, i+1]</a:t>
            </a:r>
            <a:r>
              <a:rPr lang="zh-CN" altLang="en-US" sz="3600" dirty="0">
                <a:solidFill>
                  <a:srgbClr val="FF0000"/>
                </a:solidFill>
                <a:latin typeface="宋体" panose="02010600030101010101" pitchFamily="2" charset="-122"/>
                <a:ea typeface="宋体" panose="02010600030101010101" pitchFamily="2" charset="-122"/>
                <a:cs typeface="Times New Roman" panose="02020603050405020304" pitchFamily="18" charset="0"/>
              </a:rPr>
              <a:t>小区间内做二分</a:t>
            </a:r>
            <a:endParaRPr lang="en-US" altLang="zh-CN" sz="3600" dirty="0">
              <a:solidFill>
                <a:srgbClr val="FF0000"/>
              </a:solidFill>
              <a:latin typeface="宋体" panose="02010600030101010101" pitchFamily="2" charset="-122"/>
              <a:ea typeface="宋体" panose="02010600030101010101" pitchFamily="2" charset="-122"/>
              <a:cs typeface="Times New Roman" panose="02020603050405020304" pitchFamily="18" charset="0"/>
            </a:endParaRPr>
          </a:p>
          <a:p>
            <a:pPr algn="l">
              <a:lnSpc>
                <a:spcPct val="10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y1,y2 = y(L),y(R)   </a:t>
            </a:r>
            <a:r>
              <a:rPr lang="en-US" altLang="zh-CN" sz="3600"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3600" dirty="0">
                <a:solidFill>
                  <a:srgbClr val="FF0000"/>
                </a:solidFill>
                <a:latin typeface="宋体" panose="02010600030101010101" pitchFamily="2" charset="-122"/>
                <a:ea typeface="宋体" panose="02010600030101010101" pitchFamily="2" charset="-122"/>
                <a:cs typeface="Times New Roman" panose="02020603050405020304" pitchFamily="18" charset="0"/>
              </a:rPr>
              <a:t>计算区间端点的值</a:t>
            </a:r>
            <a:endParaRPr lang="en-US" altLang="zh-CN" sz="3600" dirty="0">
              <a:solidFill>
                <a:srgbClr val="FF0000"/>
              </a:solidFill>
              <a:latin typeface="宋体" panose="02010600030101010101" pitchFamily="2" charset="-122"/>
              <a:ea typeface="宋体" panose="02010600030101010101" pitchFamily="2" charset="-122"/>
              <a:cs typeface="Times New Roman" panose="02020603050405020304" pitchFamily="18" charset="0"/>
            </a:endParaRPr>
          </a:p>
          <a:p>
            <a:pPr algn="l">
              <a:lnSpc>
                <a:spcPct val="10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 y1==0:  </a:t>
            </a:r>
          </a:p>
          <a:p>
            <a:pPr algn="l">
              <a:lnSpc>
                <a:spcPct val="10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print("{:.2f}".format(L),end=" ")</a:t>
            </a:r>
          </a:p>
          <a:p>
            <a:pPr algn="l">
              <a:lnSpc>
                <a:spcPct val="10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 y1*y2 &lt; 0 :</a:t>
            </a:r>
          </a:p>
          <a:p>
            <a:pPr algn="l">
              <a:lnSpc>
                <a:spcPct val="10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a:solidFill>
                  <a:srgbClr val="FF0000"/>
                </a:solidFill>
                <a:latin typeface="宋体" panose="02010600030101010101" pitchFamily="2" charset="-122"/>
                <a:ea typeface="宋体" panose="02010600030101010101" pitchFamily="2" charset="-122"/>
                <a:cs typeface="Times New Roman" panose="02020603050405020304" pitchFamily="18" charset="0"/>
              </a:rPr>
              <a:t>#while (R-L) &gt;= 0.001:     #eps=0.001</a:t>
            </a:r>
          </a:p>
          <a:p>
            <a:pPr algn="l">
              <a:lnSpc>
                <a:spcPct val="100000"/>
              </a:lnSpc>
            </a:pPr>
            <a:r>
              <a:rPr lang="en-US" altLang="zh-CN" sz="4000" dirty="0">
                <a:solidFill>
                  <a:srgbClr val="FF0000"/>
                </a:solidFill>
                <a:latin typeface="宋体" panose="02010600030101010101" pitchFamily="2" charset="-122"/>
                <a:ea typeface="宋体" panose="02010600030101010101" pitchFamily="2" charset="-122"/>
                <a:cs typeface="Times New Roman" panose="02020603050405020304" pitchFamily="18" charset="0"/>
              </a:rPr>
              <a:t>        for </a:t>
            </a:r>
            <a:r>
              <a:rPr lang="en-US" altLang="zh-CN" sz="4000" dirty="0" err="1">
                <a:solidFill>
                  <a:srgbClr val="FF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FF0000"/>
                </a:solidFill>
                <a:latin typeface="宋体" panose="02010600030101010101" pitchFamily="2" charset="-122"/>
                <a:ea typeface="宋体" panose="02010600030101010101" pitchFamily="2" charset="-122"/>
                <a:cs typeface="Times New Roman" panose="02020603050405020304" pitchFamily="18" charset="0"/>
              </a:rPr>
              <a:t> in range(100):      #100</a:t>
            </a:r>
            <a:r>
              <a:rPr lang="zh-CN" altLang="en-US" sz="4000" dirty="0">
                <a:solidFill>
                  <a:srgbClr val="FF0000"/>
                </a:solidFill>
                <a:latin typeface="宋体" panose="02010600030101010101" pitchFamily="2" charset="-122"/>
                <a:ea typeface="宋体" panose="02010600030101010101" pitchFamily="2" charset="-122"/>
                <a:cs typeface="Times New Roman" panose="02020603050405020304" pitchFamily="18" charset="0"/>
              </a:rPr>
              <a:t>次二分  </a:t>
            </a:r>
          </a:p>
          <a:p>
            <a:pPr algn="l">
              <a:lnSpc>
                <a:spcPct val="100000"/>
              </a:lnSpc>
            </a:pP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mid = (L+R)/2</a:t>
            </a:r>
          </a:p>
          <a:p>
            <a:pPr algn="l">
              <a:lnSpc>
                <a:spcPct val="10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 y(mid)*y(R) &lt;=0: L = mid</a:t>
            </a:r>
          </a:p>
          <a:p>
            <a:pPr algn="l">
              <a:lnSpc>
                <a:spcPct val="10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else:               R = mid</a:t>
            </a:r>
          </a:p>
          <a:p>
            <a:pPr algn="l">
              <a:lnSpc>
                <a:spcPct val="10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print("{:.2f}".format(R),end=" ")</a:t>
            </a:r>
          </a:p>
        </p:txBody>
      </p:sp>
      <p:pic>
        <p:nvPicPr>
          <p:cNvPr id="16" name="图像" descr="图像"/>
          <p:cNvPicPr>
            <a:picLocks noChangeAspect="1"/>
          </p:cNvPicPr>
          <p:nvPr/>
        </p:nvPicPr>
        <p:blipFill>
          <a:blip r:embed="rId7"/>
          <a:stretch>
            <a:fillRect/>
          </a:stretch>
        </p:blipFill>
        <p:spPr>
          <a:xfrm>
            <a:off x="20471068" y="1151038"/>
            <a:ext cx="3541164" cy="575908"/>
          </a:xfrm>
          <a:prstGeom prst="rect">
            <a:avLst/>
          </a:prstGeom>
        </p:spPr>
      </p:pic>
      <p:grpSp>
        <p:nvGrpSpPr>
          <p:cNvPr id="10" name="组合 9" descr="7b0a202020202262756c6c6574223a20227b5c2263617465676f727949645c223a31303030362c5c2274656d706c61746549645c223a32303233313438317d220a7d0a"/>
          <p:cNvGrpSpPr/>
          <p:nvPr/>
        </p:nvGrpSpPr>
        <p:grpSpPr>
          <a:xfrm>
            <a:off x="1565766" y="6870110"/>
            <a:ext cx="6581845" cy="5164119"/>
            <a:chOff x="982" y="13091"/>
            <a:chExt cx="13193" cy="8133"/>
          </a:xfrm>
        </p:grpSpPr>
        <p:sp>
          <p:nvSpPr>
            <p:cNvPr id="9" name="圆角矩形标注 8"/>
            <p:cNvSpPr/>
            <p:nvPr/>
          </p:nvSpPr>
          <p:spPr>
            <a:xfrm>
              <a:off x="1994" y="14196"/>
              <a:ext cx="12181" cy="7028"/>
            </a:xfrm>
            <a:prstGeom prst="wedgeRoundRectCallout">
              <a:avLst>
                <a:gd name="adj1" fmla="val 62283"/>
                <a:gd name="adj2" fmla="val -29686"/>
                <a:gd name="adj3" fmla="val 16667"/>
              </a:avLst>
            </a:prstGeom>
            <a:solidFill>
              <a:srgbClr val="84B8F9"/>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20000"/>
                </a:lnSpc>
              </a:pPr>
              <a:endParaRPr lang="zh-CN" altLang="en-US" sz="4000" dirty="0">
                <a:solidFill>
                  <a:schemeClr val="tx1"/>
                </a:solidFill>
                <a:latin typeface="思源宋体 CN" panose="02020400000000000000" charset="-122"/>
                <a:ea typeface="思源宋体 CN" panose="02020400000000000000" charset="-122"/>
                <a:cs typeface="思源宋体 CN" panose="02020400000000000000" charset="-122"/>
              </a:endParaRPr>
            </a:p>
          </p:txBody>
        </p:sp>
        <p:sp>
          <p:nvSpPr>
            <p:cNvPr id="2" name="圆角矩形标注 1"/>
            <p:cNvSpPr/>
            <p:nvPr/>
          </p:nvSpPr>
          <p:spPr>
            <a:xfrm>
              <a:off x="982" y="13091"/>
              <a:ext cx="12181" cy="7028"/>
            </a:xfrm>
            <a:prstGeom prst="wedgeRoundRectCallout">
              <a:avLst>
                <a:gd name="adj1" fmla="val 78740"/>
                <a:gd name="adj2" fmla="val 18763"/>
                <a:gd name="adj3" fmla="val 16667"/>
              </a:avLst>
            </a:prstGeom>
            <a:solidFill>
              <a:srgbClr val="84B8F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20000"/>
                </a:lnSpc>
              </a:pPr>
              <a:r>
                <a:rPr sz="4400" b="1" dirty="0">
                  <a:latin typeface="思源宋体 CN" panose="02020400000000000000" charset="-122"/>
                  <a:ea typeface="思源宋体 CN" panose="02020400000000000000" charset="-122"/>
                  <a:cs typeface="思源宋体 CN" panose="02020400000000000000" charset="-122"/>
                </a:rPr>
                <a:t>实数二分两种写法：</a:t>
              </a:r>
            </a:p>
            <a:p>
              <a:pPr algn="l">
                <a:lnSpc>
                  <a:spcPct val="120000"/>
                </a:lnSpc>
                <a:buBlip>
                  <a:blip r:embed="rId8"/>
                </a:buBlip>
              </a:pPr>
              <a:endParaRPr sz="4400" b="1" dirty="0">
                <a:latin typeface="思源宋体 CN" panose="02020400000000000000" charset="-122"/>
                <a:ea typeface="思源宋体 CN" panose="02020400000000000000" charset="-122"/>
                <a:cs typeface="思源宋体 CN" panose="02020400000000000000" charset="-122"/>
              </a:endParaRPr>
            </a:p>
            <a:p>
              <a:pPr algn="l">
                <a:lnSpc>
                  <a:spcPct val="120000"/>
                </a:lnSpc>
                <a:buBlip>
                  <a:blip r:embed="rId8"/>
                </a:buBlip>
              </a:pPr>
              <a:r>
                <a:rPr sz="4400" b="1" dirty="0">
                  <a:latin typeface="思源宋体 CN" panose="02020400000000000000" charset="-122"/>
                  <a:ea typeface="思源宋体 CN" panose="02020400000000000000" charset="-122"/>
                  <a:cs typeface="思源宋体 CN" panose="02020400000000000000" charset="-122"/>
                </a:rPr>
                <a:t>while</a:t>
              </a:r>
            </a:p>
            <a:p>
              <a:pPr algn="l">
                <a:lnSpc>
                  <a:spcPct val="120000"/>
                </a:lnSpc>
                <a:buBlip>
                  <a:blip r:embed="rId8"/>
                </a:buBlip>
              </a:pPr>
              <a:endParaRPr sz="4400" b="1" dirty="0">
                <a:latin typeface="思源宋体 CN" panose="02020400000000000000" charset="-122"/>
                <a:ea typeface="思源宋体 CN" panose="02020400000000000000" charset="-122"/>
                <a:cs typeface="思源宋体 CN" panose="02020400000000000000" charset="-122"/>
              </a:endParaRPr>
            </a:p>
            <a:p>
              <a:pPr algn="l">
                <a:lnSpc>
                  <a:spcPct val="120000"/>
                </a:lnSpc>
                <a:buBlip>
                  <a:blip r:embed="rId8"/>
                </a:buBlip>
              </a:pPr>
              <a:r>
                <a:rPr lang="en-US" sz="4400" b="1" dirty="0">
                  <a:latin typeface="思源宋体 CN" panose="02020400000000000000" charset="-122"/>
                  <a:ea typeface="思源宋体 CN" panose="02020400000000000000" charset="-122"/>
                  <a:cs typeface="思源宋体 CN" panose="02020400000000000000" charset="-122"/>
                </a:rPr>
                <a:t>for</a:t>
              </a:r>
            </a:p>
          </p:txBody>
        </p:sp>
      </p:grpSp>
    </p:spTree>
    <p:custDataLst>
      <p:tags r:id="rId1"/>
    </p:custDataLst>
    <p:extLst>
      <p:ext uri="{BB962C8B-B14F-4D97-AF65-F5344CB8AC3E}">
        <p14:creationId xmlns:p14="http://schemas.microsoft.com/office/powerpoint/2010/main" val="2794383380"/>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p:bldP spid="13" grpId="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5"/>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python</a:t>
            </a:r>
            <a:r>
              <a:rPr lang="zh-CN" altLang="en-US"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grpSp>
      <p:sp>
        <p:nvSpPr>
          <p:cNvPr id="2" name="文本框 1" descr="7b0a202020202262756c6c6574223a20227b5c2263617465676f727949645c223a31303030352c5c2274656d706c61746549645c223a32303233313332387d220a7d0a"/>
          <p:cNvSpPr txBox="1"/>
          <p:nvPr/>
        </p:nvSpPr>
        <p:spPr>
          <a:xfrm>
            <a:off x="377800" y="3634996"/>
            <a:ext cx="21016316" cy="2122667"/>
          </a:xfrm>
          <a:prstGeom prst="rect">
            <a:avLst/>
          </a:prstGeom>
          <a:noFill/>
        </p:spPr>
        <p:txBody>
          <a:bodyPr wrap="square" rtlCol="0">
            <a:spAutoFit/>
          </a:bodyPr>
          <a:lstStyle/>
          <a:p>
            <a:pPr algn="l">
              <a:lnSpc>
                <a:spcPct val="150000"/>
              </a:lnSpc>
            </a:pPr>
            <a:r>
              <a:rPr lang="zh-CN" altLang="en-US" sz="4400" dirty="0" err="1">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err="1">
                <a:solidFill>
                  <a:srgbClr val="2E7EEF"/>
                </a:solidFill>
                <a:latin typeface="Times New Roman" panose="02020603050405020304" pitchFamily="18" charset="0"/>
                <a:ea typeface="思源宋体 CN" panose="02020400000000000000" charset="-122"/>
                <a:cs typeface="Times New Roman" panose="02020603050405020304" pitchFamily="18" charset="0"/>
              </a:rPr>
              <a:t>lanqiaoOJ</a:t>
            </a:r>
            <a:r>
              <a:rPr lang="zh-CN" altLang="en-US" sz="4400" dirty="0" err="1">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a:solidFill>
                <a:srgbClr val="2E7EEF"/>
              </a:solidFill>
              <a:latin typeface="Times New Roman" panose="02020603050405020304" pitchFamily="18" charset="0"/>
              <a:ea typeface="思源宋体 CN" panose="02020400000000000000" charset="-122"/>
              <a:cs typeface="Times New Roman" panose="02020603050405020304" pitchFamily="18" charset="0"/>
            </a:endParaRPr>
          </a:p>
          <a:p>
            <a:pPr lvl="1" algn="l">
              <a:lnSpc>
                <a:spcPct val="150000"/>
              </a:lnSpc>
            </a:pPr>
            <a:endPar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
        <p:nvSpPr>
          <p:cNvPr id="11" name="文本框 10"/>
          <p:cNvSpPr txBox="1"/>
          <p:nvPr/>
        </p:nvSpPr>
        <p:spPr>
          <a:xfrm>
            <a:off x="523841" y="1456205"/>
            <a:ext cx="22206409" cy="954045"/>
          </a:xfrm>
          <a:prstGeom prst="rect">
            <a:avLst/>
          </a:prstGeom>
          <a:noFill/>
        </p:spPr>
        <p:txBody>
          <a:bodyPr wrap="square">
            <a:spAutoFit/>
          </a:bodyPr>
          <a:lstStyle/>
          <a:p>
            <a:pPr algn="l"/>
            <a:r>
              <a:rPr lang="zh-CN" altLang="en-US"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二分法习题</a:t>
            </a:r>
          </a:p>
        </p:txBody>
      </p:sp>
      <p:graphicFrame>
        <p:nvGraphicFramePr>
          <p:cNvPr id="3" name="表格 2"/>
          <p:cNvGraphicFramePr/>
          <p:nvPr>
            <p:custDataLst>
              <p:tags r:id="rId2"/>
            </p:custDataLst>
            <p:extLst/>
          </p:nvPr>
        </p:nvGraphicFramePr>
        <p:xfrm>
          <a:off x="739727" y="5272554"/>
          <a:ext cx="22636276" cy="5782570"/>
        </p:xfrm>
        <a:graphic>
          <a:graphicData uri="http://schemas.openxmlformats.org/drawingml/2006/table">
            <a:tbl>
              <a:tblPr firstRow="1" bandRow="1"/>
              <a:tblGrid>
                <a:gridCol w="11051455">
                  <a:extLst>
                    <a:ext uri="{9D8B030D-6E8A-4147-A177-3AD203B41FA5}">
                      <a16:colId xmlns:a16="http://schemas.microsoft.com/office/drawing/2014/main" val="20000"/>
                    </a:ext>
                  </a:extLst>
                </a:gridCol>
                <a:gridCol w="11584821">
                  <a:extLst>
                    <a:ext uri="{9D8B030D-6E8A-4147-A177-3AD203B41FA5}">
                      <a16:colId xmlns:a16="http://schemas.microsoft.com/office/drawing/2014/main" val="20001"/>
                    </a:ext>
                  </a:extLst>
                </a:gridCol>
              </a:tblGrid>
              <a:tr h="1156514">
                <a:tc>
                  <a:txBody>
                    <a:bodyPr/>
                    <a:lstStyle/>
                    <a:p>
                      <a:pPr algn="l">
                        <a:lnSpc>
                          <a:spcPct val="170000"/>
                        </a:lnSpc>
                        <a:buNone/>
                      </a:pPr>
                      <a:r>
                        <a:rPr lang="zh-CN" altLang="en-US" sz="4000" dirty="0" smtClean="0">
                          <a:ln>
                            <a:noFill/>
                          </a:ln>
                          <a:effectLst/>
                          <a:uFillTx/>
                          <a:latin typeface="Times New Roman" panose="02020603050405020304" pitchFamily="18" charset="0"/>
                          <a:ea typeface="思源宋体 CN" panose="02020400000000000000" charset="-122"/>
                          <a:cs typeface="Times New Roman" panose="02020603050405020304" pitchFamily="18" charset="0"/>
                        </a:rPr>
                        <a:t>扫地机器人     </a:t>
                      </a:r>
                      <a:r>
                        <a:rPr lang="en-US" altLang="zh-CN" sz="4000" dirty="0" smtClean="0">
                          <a:ln>
                            <a:noFill/>
                          </a:ln>
                          <a:effectLst/>
                          <a:uFillTx/>
                          <a:latin typeface="Times New Roman" panose="02020603050405020304" pitchFamily="18" charset="0"/>
                          <a:ea typeface="思源宋体 CN" panose="02020400000000000000" charset="-122"/>
                          <a:cs typeface="Times New Roman" panose="02020603050405020304" pitchFamily="18" charset="0"/>
                        </a:rPr>
                        <a:t>199</a:t>
                      </a:r>
                    </a:p>
                  </a:txBody>
                  <a:tcPr marL="91434" marR="91434" marT="45717" marB="45717">
                    <a:solidFill>
                      <a:srgbClr val="EAEAEA"/>
                    </a:solidFill>
                  </a:tcPr>
                </a:tc>
                <a:tc>
                  <a:txBody>
                    <a:bodyPr/>
                    <a:lstStyle/>
                    <a:p>
                      <a:pPr algn="l">
                        <a:lnSpc>
                          <a:spcPct val="170000"/>
                        </a:lnSpc>
                        <a:buNone/>
                      </a:pPr>
                      <a:r>
                        <a:rPr lang="zh-CN" altLang="en-US" sz="4000" dirty="0" smtClean="0">
                          <a:ln>
                            <a:noFill/>
                          </a:ln>
                          <a:effectLst/>
                          <a:uFillTx/>
                          <a:latin typeface="Times New Roman" panose="02020603050405020304" pitchFamily="18" charset="0"/>
                          <a:ea typeface="思源宋体 CN" panose="02020400000000000000" charset="-122"/>
                          <a:cs typeface="Times New Roman" panose="02020603050405020304" pitchFamily="18" charset="0"/>
                        </a:rPr>
                        <a:t>区间移位           </a:t>
                      </a:r>
                      <a:r>
                        <a:rPr lang="en-US" altLang="zh-CN" sz="4000" dirty="0" smtClean="0">
                          <a:ln>
                            <a:noFill/>
                          </a:ln>
                          <a:effectLst/>
                          <a:uFillTx/>
                          <a:latin typeface="Times New Roman" panose="02020603050405020304" pitchFamily="18" charset="0"/>
                          <a:ea typeface="思源宋体 CN" panose="02020400000000000000" charset="-122"/>
                          <a:cs typeface="Times New Roman" panose="02020603050405020304" pitchFamily="18" charset="0"/>
                        </a:rPr>
                        <a:t>111</a:t>
                      </a:r>
                      <a:endParaRPr lang="en-US" altLang="zh-CN" sz="4000" dirty="0">
                        <a:ln>
                          <a:noFill/>
                        </a:ln>
                        <a:effectLst/>
                        <a:uFillTx/>
                        <a:latin typeface="Times New Roman" panose="02020603050405020304" pitchFamily="18" charset="0"/>
                        <a:ea typeface="思源宋体 CN" panose="02020400000000000000" charset="-122"/>
                        <a:cs typeface="Times New Roman" panose="02020603050405020304" pitchFamily="18" charset="0"/>
                      </a:endParaRPr>
                    </a:p>
                  </a:txBody>
                  <a:tcPr marL="91434" marR="91434" marT="45717" marB="45717">
                    <a:solidFill>
                      <a:srgbClr val="EAEAEA"/>
                    </a:solidFill>
                  </a:tcPr>
                </a:tc>
                <a:extLst>
                  <a:ext uri="{0D108BD9-81ED-4DB2-BD59-A6C34878D82A}">
                    <a16:rowId xmlns:a16="http://schemas.microsoft.com/office/drawing/2014/main" val="10000"/>
                  </a:ext>
                </a:extLst>
              </a:tr>
              <a:tr h="1156514">
                <a:tc>
                  <a:txBody>
                    <a:bodyPr/>
                    <a:lstStyle/>
                    <a:p>
                      <a:pPr algn="l">
                        <a:lnSpc>
                          <a:spcPct val="170000"/>
                        </a:lnSpc>
                        <a:buNone/>
                      </a:pPr>
                      <a:r>
                        <a:rPr lang="zh-CN" altLang="en-US" sz="4000" dirty="0" smtClean="0">
                          <a:ln>
                            <a:noFill/>
                          </a:ln>
                          <a:effectLst/>
                          <a:uFillTx/>
                          <a:latin typeface="Times New Roman" panose="02020603050405020304" pitchFamily="18" charset="0"/>
                          <a:ea typeface="思源宋体 CN" panose="02020400000000000000" charset="-122"/>
                          <a:cs typeface="Times New Roman" panose="02020603050405020304" pitchFamily="18" charset="0"/>
                        </a:rPr>
                        <a:t>求立方根       </a:t>
                      </a:r>
                      <a:r>
                        <a:rPr lang="en-US" altLang="zh-CN" sz="4000" dirty="0" smtClean="0">
                          <a:ln>
                            <a:noFill/>
                          </a:ln>
                          <a:effectLst/>
                          <a:uFillTx/>
                          <a:latin typeface="Times New Roman" panose="02020603050405020304" pitchFamily="18" charset="0"/>
                          <a:ea typeface="思源宋体 CN" panose="02020400000000000000" charset="-122"/>
                          <a:cs typeface="Times New Roman" panose="02020603050405020304" pitchFamily="18" charset="0"/>
                        </a:rPr>
                        <a:t>1217</a:t>
                      </a:r>
                      <a:endParaRPr lang="en-US" altLang="zh-CN" sz="4000" dirty="0">
                        <a:ln>
                          <a:noFill/>
                        </a:ln>
                        <a:effectLst/>
                        <a:uFillTx/>
                        <a:latin typeface="Times New Roman" panose="02020603050405020304" pitchFamily="18" charset="0"/>
                        <a:ea typeface="思源宋体 CN" panose="02020400000000000000" charset="-122"/>
                        <a:cs typeface="Times New Roman" panose="02020603050405020304" pitchFamily="18" charset="0"/>
                      </a:endParaRPr>
                    </a:p>
                  </a:txBody>
                  <a:tcPr marL="91434" marR="91434" marT="45717" marB="45717"/>
                </a:tc>
                <a:tc>
                  <a:txBody>
                    <a:bodyPr/>
                    <a:lstStyle/>
                    <a:p>
                      <a:pPr algn="l">
                        <a:lnSpc>
                          <a:spcPct val="170000"/>
                        </a:lnSpc>
                        <a:buNone/>
                      </a:pPr>
                      <a:r>
                        <a:rPr lang="zh-CN" altLang="en-US" sz="4000" dirty="0" smtClean="0">
                          <a:ln>
                            <a:noFill/>
                          </a:ln>
                          <a:effectLst/>
                          <a:uFillTx/>
                          <a:latin typeface="Times New Roman" panose="02020603050405020304" pitchFamily="18" charset="0"/>
                          <a:ea typeface="思源宋体 CN" panose="02020400000000000000" charset="-122"/>
                          <a:cs typeface="Times New Roman" panose="02020603050405020304" pitchFamily="18" charset="0"/>
                        </a:rPr>
                        <a:t>高</a:t>
                      </a:r>
                      <a:r>
                        <a:rPr lang="zh-CN" altLang="en-US" sz="4000" dirty="0">
                          <a:ln>
                            <a:noFill/>
                          </a:ln>
                          <a:effectLst/>
                          <a:uFillTx/>
                          <a:latin typeface="Times New Roman" panose="02020603050405020304" pitchFamily="18" charset="0"/>
                          <a:ea typeface="思源宋体 CN" panose="02020400000000000000" charset="-122"/>
                          <a:cs typeface="Times New Roman" panose="02020603050405020304" pitchFamily="18" charset="0"/>
                        </a:rPr>
                        <a:t>精度开</a:t>
                      </a:r>
                      <a:r>
                        <a:rPr lang="zh-CN" altLang="en-US" sz="4000" dirty="0" smtClean="0">
                          <a:ln>
                            <a:noFill/>
                          </a:ln>
                          <a:effectLst/>
                          <a:uFillTx/>
                          <a:latin typeface="Times New Roman" panose="02020603050405020304" pitchFamily="18" charset="0"/>
                          <a:ea typeface="思源宋体 CN" panose="02020400000000000000" charset="-122"/>
                          <a:cs typeface="Times New Roman" panose="02020603050405020304" pitchFamily="18" charset="0"/>
                        </a:rPr>
                        <a:t>根       </a:t>
                      </a:r>
                      <a:r>
                        <a:rPr lang="en-US" altLang="zh-CN" sz="4000" dirty="0" smtClean="0">
                          <a:ln>
                            <a:noFill/>
                          </a:ln>
                          <a:effectLst/>
                          <a:uFillTx/>
                          <a:latin typeface="Times New Roman" panose="02020603050405020304" pitchFamily="18" charset="0"/>
                          <a:ea typeface="思源宋体 CN" panose="02020400000000000000" charset="-122"/>
                          <a:cs typeface="Times New Roman" panose="02020603050405020304" pitchFamily="18" charset="0"/>
                        </a:rPr>
                        <a:t>909</a:t>
                      </a:r>
                      <a:endParaRPr lang="en-US" altLang="zh-CN" sz="4000" dirty="0">
                        <a:ln>
                          <a:noFill/>
                        </a:ln>
                        <a:effectLst/>
                        <a:uFillTx/>
                        <a:latin typeface="Times New Roman" panose="02020603050405020304" pitchFamily="18" charset="0"/>
                        <a:ea typeface="思源宋体 CN" panose="02020400000000000000" charset="-122"/>
                        <a:cs typeface="Times New Roman" panose="02020603050405020304" pitchFamily="18" charset="0"/>
                      </a:endParaRPr>
                    </a:p>
                  </a:txBody>
                  <a:tcPr marL="91434" marR="91434" marT="45717" marB="45717"/>
                </a:tc>
                <a:extLst>
                  <a:ext uri="{0D108BD9-81ED-4DB2-BD59-A6C34878D82A}">
                    <a16:rowId xmlns:a16="http://schemas.microsoft.com/office/drawing/2014/main" val="10001"/>
                  </a:ext>
                </a:extLst>
              </a:tr>
              <a:tr h="1156514">
                <a:tc>
                  <a:txBody>
                    <a:bodyPr/>
                    <a:lstStyle/>
                    <a:p>
                      <a:pPr algn="l">
                        <a:lnSpc>
                          <a:spcPct val="170000"/>
                        </a:lnSpc>
                        <a:buNone/>
                      </a:pPr>
                      <a:r>
                        <a:rPr lang="zh-CN" altLang="en-US" sz="4000" dirty="0" smtClean="0">
                          <a:ln>
                            <a:noFill/>
                          </a:ln>
                          <a:effectLst/>
                          <a:uFillTx/>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smtClean="0">
                          <a:ln>
                            <a:noFill/>
                          </a:ln>
                          <a:effectLst/>
                          <a:uFillTx/>
                          <a:latin typeface="Times New Roman" panose="02020603050405020304" pitchFamily="18" charset="0"/>
                          <a:ea typeface="思源宋体 CN" panose="02020400000000000000" charset="-122"/>
                          <a:cs typeface="Times New Roman" panose="02020603050405020304" pitchFamily="18" charset="0"/>
                        </a:rPr>
                        <a:t>123”              1591</a:t>
                      </a:r>
                      <a:endParaRPr lang="en-US" altLang="zh-CN" sz="4000" dirty="0">
                        <a:ln>
                          <a:noFill/>
                        </a:ln>
                        <a:effectLst/>
                        <a:uFillTx/>
                        <a:latin typeface="Times New Roman" panose="02020603050405020304" pitchFamily="18" charset="0"/>
                        <a:ea typeface="思源宋体 CN" panose="02020400000000000000" charset="-122"/>
                        <a:cs typeface="Times New Roman" panose="02020603050405020304" pitchFamily="18" charset="0"/>
                      </a:endParaRPr>
                    </a:p>
                  </a:txBody>
                  <a:tcPr marL="91434" marR="91434" marT="45717" marB="45717"/>
                </a:tc>
                <a:tc>
                  <a:txBody>
                    <a:bodyPr/>
                    <a:lstStyle/>
                    <a:p>
                      <a:pPr algn="l">
                        <a:lnSpc>
                          <a:spcPct val="170000"/>
                        </a:lnSpc>
                        <a:buNone/>
                      </a:pPr>
                      <a:r>
                        <a:rPr lang="zh-CN" altLang="en-US" sz="4000" dirty="0" smtClean="0">
                          <a:ln>
                            <a:noFill/>
                          </a:ln>
                          <a:effectLst/>
                          <a:uFillTx/>
                          <a:latin typeface="Times New Roman" panose="02020603050405020304" pitchFamily="18" charset="0"/>
                          <a:ea typeface="思源宋体 CN" panose="02020400000000000000" charset="-122"/>
                          <a:cs typeface="Times New Roman" panose="02020603050405020304" pitchFamily="18" charset="0"/>
                        </a:rPr>
                        <a:t>二分法</a:t>
                      </a:r>
                      <a:r>
                        <a:rPr lang="zh-CN" altLang="en-US" sz="4000" dirty="0">
                          <a:ln>
                            <a:noFill/>
                          </a:ln>
                          <a:effectLst/>
                          <a:uFillTx/>
                          <a:latin typeface="Times New Roman" panose="02020603050405020304" pitchFamily="18" charset="0"/>
                          <a:ea typeface="思源宋体 CN" panose="02020400000000000000" charset="-122"/>
                          <a:cs typeface="Times New Roman" panose="02020603050405020304" pitchFamily="18" charset="0"/>
                        </a:rPr>
                        <a:t>查找数组</a:t>
                      </a:r>
                      <a:r>
                        <a:rPr lang="zh-CN" altLang="en-US" sz="4000" dirty="0" smtClean="0">
                          <a:ln>
                            <a:noFill/>
                          </a:ln>
                          <a:effectLst/>
                          <a:uFillTx/>
                          <a:latin typeface="Times New Roman" panose="02020603050405020304" pitchFamily="18" charset="0"/>
                          <a:ea typeface="思源宋体 CN" panose="02020400000000000000" charset="-122"/>
                          <a:cs typeface="Times New Roman" panose="02020603050405020304" pitchFamily="18" charset="0"/>
                        </a:rPr>
                        <a:t>元素   </a:t>
                      </a:r>
                      <a:r>
                        <a:rPr lang="en-US" altLang="zh-CN" sz="4000" dirty="0" smtClean="0">
                          <a:ln>
                            <a:noFill/>
                          </a:ln>
                          <a:effectLst/>
                          <a:uFillTx/>
                          <a:latin typeface="Times New Roman" panose="02020603050405020304" pitchFamily="18" charset="0"/>
                          <a:ea typeface="思源宋体 CN" panose="02020400000000000000" charset="-122"/>
                          <a:cs typeface="Times New Roman" panose="02020603050405020304" pitchFamily="18" charset="0"/>
                        </a:rPr>
                        <a:t>1389</a:t>
                      </a:r>
                      <a:endParaRPr lang="en-US" altLang="zh-CN" sz="4000" dirty="0">
                        <a:ln>
                          <a:noFill/>
                        </a:ln>
                        <a:effectLst/>
                        <a:uFillTx/>
                        <a:latin typeface="Times New Roman" panose="02020603050405020304" pitchFamily="18" charset="0"/>
                        <a:ea typeface="思源宋体 CN" panose="02020400000000000000" charset="-122"/>
                        <a:cs typeface="Times New Roman" panose="02020603050405020304" pitchFamily="18" charset="0"/>
                      </a:endParaRPr>
                    </a:p>
                  </a:txBody>
                  <a:tcPr marL="91434" marR="91434" marT="45717" marB="45717"/>
                </a:tc>
                <a:extLst>
                  <a:ext uri="{0D108BD9-81ED-4DB2-BD59-A6C34878D82A}">
                    <a16:rowId xmlns:a16="http://schemas.microsoft.com/office/drawing/2014/main" val="10002"/>
                  </a:ext>
                </a:extLst>
              </a:tr>
              <a:tr h="1156514">
                <a:tc>
                  <a:txBody>
                    <a:bodyPr/>
                    <a:lstStyle/>
                    <a:p>
                      <a:pPr algn="l">
                        <a:lnSpc>
                          <a:spcPct val="170000"/>
                        </a:lnSpc>
                        <a:buNone/>
                      </a:pPr>
                      <a:r>
                        <a:rPr lang="en-US" altLang="zh-CN" sz="4000" dirty="0" smtClean="0">
                          <a:ln>
                            <a:noFill/>
                          </a:ln>
                          <a:effectLst/>
                          <a:uFillTx/>
                          <a:latin typeface="Times New Roman" panose="02020603050405020304" pitchFamily="18" charset="0"/>
                          <a:ea typeface="思源宋体 CN" panose="02020400000000000000" charset="-122"/>
                          <a:cs typeface="Times New Roman" panose="02020603050405020304" pitchFamily="18" charset="0"/>
                        </a:rPr>
                        <a:t>A </a:t>
                      </a:r>
                      <a:r>
                        <a:rPr lang="en-US" altLang="zh-CN" sz="4000" dirty="0">
                          <a:ln>
                            <a:noFill/>
                          </a:ln>
                          <a:effectLst/>
                          <a:uFillTx/>
                          <a:latin typeface="Times New Roman" panose="02020603050405020304" pitchFamily="18" charset="0"/>
                          <a:ea typeface="思源宋体 CN" panose="02020400000000000000" charset="-122"/>
                          <a:cs typeface="Times New Roman" panose="02020603050405020304" pitchFamily="18" charset="0"/>
                        </a:rPr>
                        <a:t>Careful </a:t>
                      </a:r>
                      <a:r>
                        <a:rPr lang="en-US" altLang="zh-CN" sz="4000" dirty="0" smtClean="0">
                          <a:ln>
                            <a:noFill/>
                          </a:ln>
                          <a:effectLst/>
                          <a:uFillTx/>
                          <a:latin typeface="Times New Roman" panose="02020603050405020304" pitchFamily="18" charset="0"/>
                          <a:ea typeface="思源宋体 CN" panose="02020400000000000000" charset="-122"/>
                          <a:cs typeface="Times New Roman" panose="02020603050405020304" pitchFamily="18" charset="0"/>
                        </a:rPr>
                        <a:t>Approach      1390</a:t>
                      </a:r>
                      <a:endParaRPr lang="en-US" altLang="zh-CN" sz="4000" dirty="0">
                        <a:ln>
                          <a:noFill/>
                        </a:ln>
                        <a:effectLst/>
                        <a:uFillTx/>
                        <a:latin typeface="Times New Roman" panose="02020603050405020304" pitchFamily="18" charset="0"/>
                        <a:ea typeface="思源宋体 CN" panose="02020400000000000000" charset="-122"/>
                        <a:cs typeface="Times New Roman" panose="02020603050405020304" pitchFamily="18" charset="0"/>
                      </a:endParaRPr>
                    </a:p>
                  </a:txBody>
                  <a:tcPr marL="91434" marR="91434" marT="45717" marB="45717"/>
                </a:tc>
                <a:tc>
                  <a:txBody>
                    <a:bodyPr/>
                    <a:lstStyle/>
                    <a:p>
                      <a:pPr algn="l">
                        <a:lnSpc>
                          <a:spcPct val="170000"/>
                        </a:lnSpc>
                        <a:buNone/>
                      </a:pPr>
                      <a:r>
                        <a:rPr lang="zh-CN" altLang="en-US" sz="4000" dirty="0" smtClean="0">
                          <a:ln>
                            <a:noFill/>
                          </a:ln>
                          <a:effectLst/>
                          <a:uFillTx/>
                          <a:latin typeface="Times New Roman" panose="02020603050405020304" pitchFamily="18" charset="0"/>
                          <a:ea typeface="思源宋体 CN" panose="02020400000000000000" charset="-122"/>
                          <a:cs typeface="Times New Roman" panose="02020603050405020304" pitchFamily="18" charset="0"/>
                        </a:rPr>
                        <a:t>求</a:t>
                      </a:r>
                      <a:r>
                        <a:rPr lang="zh-CN" altLang="en-US" sz="4000" dirty="0">
                          <a:ln>
                            <a:noFill/>
                          </a:ln>
                          <a:effectLst/>
                          <a:uFillTx/>
                          <a:latin typeface="Times New Roman" panose="02020603050405020304" pitchFamily="18" charset="0"/>
                          <a:ea typeface="思源宋体 CN" panose="02020400000000000000" charset="-122"/>
                          <a:cs typeface="Times New Roman" panose="02020603050405020304" pitchFamily="18" charset="0"/>
                        </a:rPr>
                        <a:t>阶乘 </a:t>
                      </a:r>
                      <a:r>
                        <a:rPr lang="zh-CN" altLang="en-US" sz="4000" dirty="0" smtClean="0">
                          <a:ln>
                            <a:noFill/>
                          </a:ln>
                          <a:effectLst/>
                          <a:uFillTx/>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smtClean="0">
                          <a:ln>
                            <a:noFill/>
                          </a:ln>
                          <a:effectLst/>
                          <a:uFillTx/>
                          <a:latin typeface="Times New Roman" panose="02020603050405020304" pitchFamily="18" charset="0"/>
                          <a:ea typeface="思源宋体 CN" panose="02020400000000000000" charset="-122"/>
                          <a:cs typeface="Times New Roman" panose="02020603050405020304" pitchFamily="18" charset="0"/>
                        </a:rPr>
                        <a:t>2145</a:t>
                      </a:r>
                      <a:endParaRPr lang="en-US" altLang="zh-CN" sz="4000" dirty="0">
                        <a:ln>
                          <a:noFill/>
                        </a:ln>
                        <a:effectLst/>
                        <a:uFillTx/>
                        <a:latin typeface="Times New Roman" panose="02020603050405020304" pitchFamily="18" charset="0"/>
                        <a:ea typeface="思源宋体 CN" panose="02020400000000000000" charset="-122"/>
                        <a:cs typeface="Times New Roman" panose="02020603050405020304" pitchFamily="18" charset="0"/>
                      </a:endParaRPr>
                    </a:p>
                  </a:txBody>
                  <a:tcPr marL="91434" marR="91434" marT="45717" marB="45717"/>
                </a:tc>
                <a:extLst>
                  <a:ext uri="{0D108BD9-81ED-4DB2-BD59-A6C34878D82A}">
                    <a16:rowId xmlns:a16="http://schemas.microsoft.com/office/drawing/2014/main" val="10003"/>
                  </a:ext>
                </a:extLst>
              </a:tr>
              <a:tr h="1156514">
                <a:tc>
                  <a:txBody>
                    <a:bodyPr/>
                    <a:lstStyle/>
                    <a:p>
                      <a:pPr algn="l">
                        <a:lnSpc>
                          <a:spcPct val="170000"/>
                        </a:lnSpc>
                        <a:buNone/>
                      </a:pPr>
                      <a:r>
                        <a:rPr lang="zh-CN" altLang="en-US" sz="4000" dirty="0" smtClean="0">
                          <a:ln>
                            <a:noFill/>
                          </a:ln>
                          <a:effectLst/>
                          <a:uFillTx/>
                          <a:latin typeface="Times New Roman" panose="02020603050405020304" pitchFamily="18" charset="0"/>
                          <a:ea typeface="思源宋体 CN" panose="02020400000000000000" charset="-122"/>
                          <a:cs typeface="Times New Roman" panose="02020603050405020304" pitchFamily="18" charset="0"/>
                        </a:rPr>
                        <a:t>最少</a:t>
                      </a:r>
                      <a:r>
                        <a:rPr lang="zh-CN" altLang="en-US" sz="4000" dirty="0">
                          <a:ln>
                            <a:noFill/>
                          </a:ln>
                          <a:effectLst/>
                          <a:uFillTx/>
                          <a:latin typeface="Times New Roman" panose="02020603050405020304" pitchFamily="18" charset="0"/>
                          <a:ea typeface="思源宋体 CN" panose="02020400000000000000" charset="-122"/>
                          <a:cs typeface="Times New Roman" panose="02020603050405020304" pitchFamily="18" charset="0"/>
                        </a:rPr>
                        <a:t>刷题</a:t>
                      </a:r>
                      <a:r>
                        <a:rPr lang="zh-CN" altLang="en-US" sz="4000" dirty="0" smtClean="0">
                          <a:ln>
                            <a:noFill/>
                          </a:ln>
                          <a:effectLst/>
                          <a:uFillTx/>
                          <a:latin typeface="Times New Roman" panose="02020603050405020304" pitchFamily="18" charset="0"/>
                          <a:ea typeface="思源宋体 CN" panose="02020400000000000000" charset="-122"/>
                          <a:cs typeface="Times New Roman" panose="02020603050405020304" pitchFamily="18" charset="0"/>
                        </a:rPr>
                        <a:t>数        </a:t>
                      </a:r>
                      <a:r>
                        <a:rPr lang="en-US" altLang="zh-CN" sz="4000" dirty="0" smtClean="0">
                          <a:ln>
                            <a:noFill/>
                          </a:ln>
                          <a:effectLst/>
                          <a:uFillTx/>
                          <a:latin typeface="Times New Roman" panose="02020603050405020304" pitchFamily="18" charset="0"/>
                          <a:ea typeface="思源宋体 CN" panose="02020400000000000000" charset="-122"/>
                          <a:cs typeface="Times New Roman" panose="02020603050405020304" pitchFamily="18" charset="0"/>
                        </a:rPr>
                        <a:t>2143</a:t>
                      </a:r>
                      <a:endParaRPr lang="en-US" altLang="zh-CN" sz="4000" dirty="0">
                        <a:ln>
                          <a:noFill/>
                        </a:ln>
                        <a:effectLst/>
                        <a:uFillTx/>
                        <a:latin typeface="Times New Roman" panose="02020603050405020304" pitchFamily="18" charset="0"/>
                        <a:ea typeface="思源宋体 CN" panose="02020400000000000000" charset="-122"/>
                        <a:cs typeface="Times New Roman" panose="02020603050405020304" pitchFamily="18" charset="0"/>
                      </a:endParaRPr>
                    </a:p>
                  </a:txBody>
                  <a:tcPr marL="91434" marR="91434" marT="45717" marB="45717"/>
                </a:tc>
                <a:tc>
                  <a:txBody>
                    <a:bodyPr/>
                    <a:lstStyle/>
                    <a:p>
                      <a:pPr algn="l">
                        <a:lnSpc>
                          <a:spcPct val="170000"/>
                        </a:lnSpc>
                        <a:buNone/>
                      </a:pPr>
                      <a:r>
                        <a:rPr lang="zh-CN" altLang="en-US" sz="4000" dirty="0" smtClean="0">
                          <a:ln>
                            <a:noFill/>
                          </a:ln>
                          <a:effectLst/>
                          <a:uFillTx/>
                          <a:latin typeface="Times New Roman" panose="02020603050405020304" pitchFamily="18" charset="0"/>
                          <a:ea typeface="思源宋体 CN" panose="02020400000000000000" charset="-122"/>
                          <a:cs typeface="Times New Roman" panose="02020603050405020304" pitchFamily="18" charset="0"/>
                        </a:rPr>
                        <a:t>最大子矩阵     </a:t>
                      </a:r>
                      <a:r>
                        <a:rPr lang="en-US" altLang="zh-CN" sz="4000" dirty="0" smtClean="0">
                          <a:ln>
                            <a:noFill/>
                          </a:ln>
                          <a:effectLst/>
                          <a:uFillTx/>
                          <a:latin typeface="Times New Roman" panose="02020603050405020304" pitchFamily="18" charset="0"/>
                          <a:ea typeface="思源宋体 CN" panose="02020400000000000000" charset="-122"/>
                          <a:cs typeface="Times New Roman" panose="02020603050405020304" pitchFamily="18" charset="0"/>
                        </a:rPr>
                        <a:t>2147</a:t>
                      </a:r>
                    </a:p>
                  </a:txBody>
                  <a:tcPr marL="91434" marR="91434" marT="45717" marB="45717"/>
                </a:tc>
                <a:extLst>
                  <a:ext uri="{0D108BD9-81ED-4DB2-BD59-A6C34878D82A}">
                    <a16:rowId xmlns:a16="http://schemas.microsoft.com/office/drawing/2014/main" val="10004"/>
                  </a:ext>
                </a:extLst>
              </a:tr>
            </a:tbl>
          </a:graphicData>
        </a:graphic>
      </p:graphicFrame>
      <p:graphicFrame>
        <p:nvGraphicFramePr>
          <p:cNvPr id="6" name="表格 5"/>
          <p:cNvGraphicFramePr>
            <a:graphicFrameLocks noGrp="1"/>
          </p:cNvGraphicFramePr>
          <p:nvPr>
            <p:extLst/>
          </p:nvPr>
        </p:nvGraphicFramePr>
        <p:xfrm>
          <a:off x="739727" y="11055123"/>
          <a:ext cx="22636276" cy="1156514"/>
        </p:xfrm>
        <a:graphic>
          <a:graphicData uri="http://schemas.openxmlformats.org/drawingml/2006/table">
            <a:tbl>
              <a:tblPr firstRow="1" bandRow="1"/>
              <a:tblGrid>
                <a:gridCol w="11051455">
                  <a:extLst>
                    <a:ext uri="{9D8B030D-6E8A-4147-A177-3AD203B41FA5}">
                      <a16:colId xmlns:a16="http://schemas.microsoft.com/office/drawing/2014/main" val="3268537427"/>
                    </a:ext>
                  </a:extLst>
                </a:gridCol>
                <a:gridCol w="11584821">
                  <a:extLst>
                    <a:ext uri="{9D8B030D-6E8A-4147-A177-3AD203B41FA5}">
                      <a16:colId xmlns:a16="http://schemas.microsoft.com/office/drawing/2014/main" val="2208309652"/>
                    </a:ext>
                  </a:extLst>
                </a:gridCol>
              </a:tblGrid>
              <a:tr h="1156514">
                <a:tc>
                  <a:txBody>
                    <a:bodyPr/>
                    <a:lstStyle/>
                    <a:p>
                      <a:pPr marL="0" algn="l" defTabSz="1828800" rtl="0" eaLnBrk="1" latinLnBrk="0" hangingPunct="1">
                        <a:lnSpc>
                          <a:spcPct val="170000"/>
                        </a:lnSpc>
                        <a:buNone/>
                      </a:pPr>
                      <a:r>
                        <a:rPr lang="zh-CN" altLang="en-US" sz="4000" kern="1200" dirty="0" smtClean="0">
                          <a:ln>
                            <a:noFill/>
                          </a:ln>
                          <a:solidFill>
                            <a:schemeClr val="tx1"/>
                          </a:solidFill>
                          <a:effectLst/>
                          <a:uFillTx/>
                          <a:latin typeface="Times New Roman" panose="02020603050405020304" pitchFamily="18" charset="0"/>
                          <a:ea typeface="思源宋体 CN" panose="02020400000000000000" charset="-122"/>
                          <a:cs typeface="Times New Roman" panose="02020603050405020304" pitchFamily="18" charset="0"/>
                        </a:rPr>
                        <a:t>青蛙过河           </a:t>
                      </a:r>
                      <a:r>
                        <a:rPr lang="en-US" altLang="zh-CN" sz="4000" kern="1200" dirty="0" smtClean="0">
                          <a:ln>
                            <a:noFill/>
                          </a:ln>
                          <a:solidFill>
                            <a:schemeClr val="tx1"/>
                          </a:solidFill>
                          <a:effectLst/>
                          <a:uFillTx/>
                          <a:latin typeface="Times New Roman" panose="02020603050405020304" pitchFamily="18" charset="0"/>
                          <a:ea typeface="思源宋体 CN" panose="02020400000000000000" charset="-122"/>
                          <a:cs typeface="Times New Roman" panose="02020603050405020304" pitchFamily="18" charset="0"/>
                        </a:rPr>
                        <a:t>2097</a:t>
                      </a:r>
                      <a:endParaRPr lang="en-US" altLang="zh-CN" sz="4000" kern="1200" dirty="0">
                        <a:ln>
                          <a:noFill/>
                        </a:ln>
                        <a:solidFill>
                          <a:schemeClr val="tx1"/>
                        </a:solidFill>
                        <a:effectLst/>
                        <a:uFillTx/>
                        <a:latin typeface="Times New Roman" panose="02020603050405020304" pitchFamily="18" charset="0"/>
                        <a:ea typeface="思源宋体 CN" panose="02020400000000000000" charset="-122"/>
                        <a:cs typeface="Times New Roman" panose="02020603050405020304" pitchFamily="18" charset="0"/>
                      </a:endParaRPr>
                    </a:p>
                  </a:txBody>
                  <a:tcPr marL="91434" marR="91434" marT="45717" marB="45717">
                    <a:noFill/>
                  </a:tcPr>
                </a:tc>
                <a:tc>
                  <a:txBody>
                    <a:bodyPr/>
                    <a:lstStyle/>
                    <a:p>
                      <a:pPr marL="0" algn="l" defTabSz="1828800" rtl="0" eaLnBrk="1" latinLnBrk="0" hangingPunct="1">
                        <a:lnSpc>
                          <a:spcPct val="170000"/>
                        </a:lnSpc>
                        <a:buNone/>
                      </a:pPr>
                      <a:endParaRPr lang="en-US" altLang="zh-CN" sz="4000" kern="1200" dirty="0">
                        <a:ln>
                          <a:noFill/>
                        </a:ln>
                        <a:solidFill>
                          <a:schemeClr val="tx1"/>
                        </a:solidFill>
                        <a:effectLst/>
                        <a:uFillTx/>
                        <a:latin typeface="Times New Roman" panose="02020603050405020304" pitchFamily="18" charset="0"/>
                        <a:ea typeface="思源宋体 CN" panose="02020400000000000000" charset="-122"/>
                        <a:cs typeface="Times New Roman" panose="02020603050405020304" pitchFamily="18" charset="0"/>
                      </a:endParaRPr>
                    </a:p>
                  </a:txBody>
                  <a:tcPr marL="91434" marR="91434" marT="45717" marB="45717">
                    <a:noFill/>
                  </a:tcPr>
                </a:tc>
                <a:extLst>
                  <a:ext uri="{0D108BD9-81ED-4DB2-BD59-A6C34878D82A}">
                    <a16:rowId xmlns:a16="http://schemas.microsoft.com/office/drawing/2014/main" val="2625061473"/>
                  </a:ext>
                </a:extLst>
              </a:tr>
            </a:tbl>
          </a:graphicData>
        </a:graphic>
      </p:graphicFrame>
    </p:spTree>
    <p:custDataLst>
      <p:tags r:id="rId1"/>
    </p:custDataLst>
    <p:extLst>
      <p:ext uri="{BB962C8B-B14F-4D97-AF65-F5344CB8AC3E}">
        <p14:creationId xmlns:p14="http://schemas.microsoft.com/office/powerpoint/2010/main" val="2025170419"/>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r>
                <a:rPr lang="en-US" altLang="zh-CN" sz="5599" b="1" spc="600" dirty="0" smtClean="0">
                  <a:solidFill>
                    <a:schemeClr val="bg1"/>
                  </a:solidFill>
                  <a:latin typeface="思源宋体 CN Heavy" panose="02020900000000000000" charset="-122"/>
                  <a:ea typeface="思源宋体 CN Heavy" panose="02020900000000000000" charset="-122"/>
                </a:rPr>
                <a:t>4.6 </a:t>
              </a:r>
              <a:r>
                <a:rPr lang="zh-CN" altLang="en-US" sz="5599" b="1" spc="600" dirty="0" smtClean="0">
                  <a:solidFill>
                    <a:schemeClr val="bg1"/>
                  </a:solidFill>
                  <a:latin typeface="思源宋体 CN Heavy" panose="02020900000000000000" charset="-122"/>
                  <a:ea typeface="思源宋体 CN Heavy" panose="02020900000000000000" charset="-122"/>
                </a:rPr>
                <a:t>倍增法与</a:t>
              </a:r>
              <a:r>
                <a:rPr lang="en-US" altLang="zh-CN" sz="5599" b="1" spc="600" dirty="0" smtClean="0">
                  <a:solidFill>
                    <a:schemeClr val="bg1"/>
                  </a:solidFill>
                  <a:latin typeface="思源宋体 CN Heavy" panose="02020900000000000000" charset="-122"/>
                  <a:ea typeface="思源宋体 CN Heavy" panose="02020900000000000000" charset="-122"/>
                </a:rPr>
                <a:t>ST</a:t>
              </a:r>
              <a:r>
                <a:rPr lang="zh-CN" altLang="en-US" sz="5599" b="1" spc="600" dirty="0" smtClean="0">
                  <a:solidFill>
                    <a:schemeClr val="bg1"/>
                  </a:solidFill>
                  <a:latin typeface="思源宋体 CN Heavy" panose="02020900000000000000" charset="-122"/>
                  <a:ea typeface="思源宋体 CN Heavy" panose="02020900000000000000" charset="-122"/>
                </a:rPr>
                <a:t>算法</a:t>
              </a:r>
              <a:endParaRPr lang="zh-CN" altLang="en-US" sz="5599" b="1" spc="600" dirty="0">
                <a:solidFill>
                  <a:schemeClr val="bg1"/>
                </a:solidFill>
                <a:latin typeface="思源宋体 CN Heavy" panose="02020900000000000000" charset="-122"/>
                <a:ea typeface="思源宋体 CN Heavy" panose="02020900000000000000" charset="-122"/>
              </a:endParaRPr>
            </a:p>
          </p:txBody>
        </p:sp>
      </p:grpSp>
      <p:sp>
        <p:nvSpPr>
          <p:cNvPr id="20" name="文本框 19" descr="7b0a202020202262756c6c6574223a20227b5c2263617465676f727949645c223a31303030352c5c2274656d706c61746549645c223a32303233313332387d220a7d0a"/>
          <p:cNvSpPr txBox="1"/>
          <p:nvPr/>
        </p:nvSpPr>
        <p:spPr>
          <a:xfrm>
            <a:off x="652102" y="4537994"/>
            <a:ext cx="20393572" cy="5632311"/>
          </a:xfrm>
          <a:prstGeom prst="rect">
            <a:avLst/>
          </a:prstGeom>
          <a:noFill/>
        </p:spPr>
        <p:txBody>
          <a:bodyPr wrap="square" rtlCol="0">
            <a:spAutoFit/>
          </a:bodyPr>
          <a:lstStyle/>
          <a:p>
            <a:pPr algn="l">
              <a:lnSpc>
                <a:spcPct val="150000"/>
              </a:lnSpc>
              <a:buBlip>
                <a:blip r:embed="rId5"/>
              </a:buBlip>
            </a:pPr>
            <a:r>
              <a:rPr lang="zh-CN" alt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倍增法和二分法是“相反”的算法</a:t>
            </a:r>
            <a:r>
              <a:rPr lang="zh-CN" altLang="en-US" sz="4000" kern="1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t>
            </a:r>
            <a:endParaRPr lang="en-US" altLang="zh-CN" sz="4000" kern="1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endParaRPr>
          </a:p>
          <a:p>
            <a:pPr algn="l">
              <a:lnSpc>
                <a:spcPct val="150000"/>
              </a:lnSpc>
              <a:buBlip>
                <a:blip r:embed="rId5"/>
              </a:buBlip>
            </a:pPr>
            <a:r>
              <a:rPr lang="zh-CN" altLang="en-US" sz="4000" kern="1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二分法</a:t>
            </a:r>
            <a:r>
              <a:rPr lang="zh-CN" alt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每次缩小一倍，倍增法每次扩大一倍，两者都以</a:t>
            </a:r>
            <a:r>
              <a:rPr lang="en-US" altLang="zh-CN"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2</a:t>
            </a:r>
            <a:r>
              <a:rPr lang="zh-CN" alt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的指数增加或减少，效率极高。</a:t>
            </a:r>
          </a:p>
          <a:p>
            <a:pPr algn="l">
              <a:lnSpc>
                <a:spcPct val="150000"/>
              </a:lnSpc>
              <a:buBlip>
                <a:blip r:embed="rId5"/>
              </a:buBlip>
            </a:pPr>
            <a:r>
              <a:rPr lang="zh-CN" alt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二分与倍增的应用场景一般和区间操作有关。二分法是缩小区间，最后定位到一个极小的区间，小到这个区间的左右端点重合，解就是最后这个极小区间的值。所以二分法的适用场合，是在一个有序的序列，或者一个有序的曲线上，通过二分缩小查询区间，其目的是找到一个特定的数值。</a:t>
            </a:r>
            <a:endParaRPr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endParaRPr>
          </a:p>
        </p:txBody>
      </p:sp>
    </p:spTree>
    <p:custDataLst>
      <p:tags r:id="rId1"/>
    </p:custDataLst>
    <p:extLst>
      <p:ext uri="{BB962C8B-B14F-4D97-AF65-F5344CB8AC3E}">
        <p14:creationId xmlns:p14="http://schemas.microsoft.com/office/powerpoint/2010/main" val="1827870285"/>
      </p:ext>
    </p:extLst>
  </p:cSld>
  <p:clrMapOvr>
    <a:masterClrMapping/>
  </p:clrMapOvr>
  <p:transition spd="slow" advClick="0" advTm="1000">
    <p:push dir="u"/>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像" descr="图像"/>
          <p:cNvPicPr>
            <a:picLocks noChangeAspect="1"/>
          </p:cNvPicPr>
          <p:nvPr/>
        </p:nvPicPr>
        <p:blipFill>
          <a:blip r:embed="rId4"/>
          <a:stretch>
            <a:fillRect/>
          </a:stretch>
        </p:blipFill>
        <p:spPr>
          <a:xfrm>
            <a:off x="20471068" y="1151038"/>
            <a:ext cx="3541164" cy="575908"/>
          </a:xfrm>
          <a:prstGeom prst="rect">
            <a:avLst/>
          </a:prstGeom>
        </p:spPr>
      </p:pic>
      <p:sp>
        <p:nvSpPr>
          <p:cNvPr id="4" name="矩形 3"/>
          <p:cNvSpPr/>
          <p:nvPr/>
        </p:nvSpPr>
        <p:spPr>
          <a:xfrm>
            <a:off x="370083" y="3931275"/>
            <a:ext cx="20227976" cy="6057812"/>
          </a:xfrm>
          <a:prstGeom prst="rect">
            <a:avLst/>
          </a:prstGeom>
        </p:spPr>
        <p:txBody>
          <a:bodyPr wrap="square">
            <a:spAutoFit/>
          </a:bodyPr>
          <a:lstStyle/>
          <a:p>
            <a:pPr marL="571500" indent="-571500" algn="l">
              <a:lnSpc>
                <a:spcPct val="150000"/>
              </a:lnSpc>
              <a:buFont typeface="Arial" panose="020B0604020202020204" pitchFamily="34" charset="0"/>
              <a:buChar char="•"/>
            </a:pP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Sparse Table</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）算法：求解</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RMQ</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问题的优秀算法。</a:t>
            </a:r>
          </a:p>
          <a:p>
            <a:pPr marL="571500" indent="-571500" algn="l">
              <a:lnSpc>
                <a:spcPct val="150000"/>
              </a:lnSpc>
              <a:buFont typeface="Arial" panose="020B0604020202020204" pitchFamily="34" charset="0"/>
              <a:buChar char="•"/>
            </a:pP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RMQ</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问题（区间最值问题）：给定长度为</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的静态数列，做</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m</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次询问，每次给定</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L, R</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，查询区间</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[L, R]</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内的最值。</a:t>
            </a:r>
          </a:p>
          <a:p>
            <a:pPr marL="571500" indent="-571500" algn="l">
              <a:lnSpc>
                <a:spcPct val="150000"/>
              </a:lnSpc>
              <a:buFont typeface="Arial" panose="020B0604020202020204" pitchFamily="34" charset="0"/>
              <a:buChar char="•"/>
            </a:pP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暴力法：搜区间</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[L, R]</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的最小值，逐一比较区间内的每个数，比较的复杂度为</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O(n)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m</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次查询的总复杂度</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O(</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mn</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。效率很低。</a:t>
            </a:r>
          </a:p>
        </p:txBody>
      </p:sp>
      <p:pic>
        <p:nvPicPr>
          <p:cNvPr id="8" name="图像" descr="图像"/>
          <p:cNvPicPr>
            <a:picLocks noChangeAspect="1"/>
          </p:cNvPicPr>
          <p:nvPr/>
        </p:nvPicPr>
        <p:blipFill>
          <a:blip r:embed="rId4"/>
          <a:stretch>
            <a:fillRect/>
          </a:stretch>
        </p:blipFill>
        <p:spPr>
          <a:xfrm>
            <a:off x="20471069" y="521731"/>
            <a:ext cx="3541164" cy="575908"/>
          </a:xfrm>
          <a:prstGeom prst="rect">
            <a:avLst/>
          </a:prstGeom>
        </p:spPr>
      </p:pic>
      <p:sp>
        <p:nvSpPr>
          <p:cNvPr id="9" name="文本框 8"/>
          <p:cNvSpPr txBox="1"/>
          <p:nvPr/>
        </p:nvSpPr>
        <p:spPr>
          <a:xfrm>
            <a:off x="652103" y="844290"/>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10" name="组合 9"/>
          <p:cNvGrpSpPr/>
          <p:nvPr/>
        </p:nvGrpSpPr>
        <p:grpSpPr>
          <a:xfrm>
            <a:off x="0" y="42336"/>
            <a:ext cx="24382413" cy="2524596"/>
            <a:chOff x="0" y="-48"/>
            <a:chExt cx="38400" cy="3976"/>
          </a:xfrm>
        </p:grpSpPr>
        <p:sp>
          <p:nvSpPr>
            <p:cNvPr id="12"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14" name="图像" descr="图像"/>
            <p:cNvPicPr>
              <a:picLocks noChangeAspect="1"/>
            </p:cNvPicPr>
            <p:nvPr/>
          </p:nvPicPr>
          <p:blipFill>
            <a:blip r:embed="rId4"/>
            <a:stretch>
              <a:fillRect/>
            </a:stretch>
          </p:blipFill>
          <p:spPr>
            <a:xfrm>
              <a:off x="32440" y="907"/>
              <a:ext cx="5577" cy="907"/>
            </a:xfrm>
            <a:prstGeom prst="rect">
              <a:avLst/>
            </a:prstGeom>
          </p:spPr>
        </p:pic>
        <p:sp>
          <p:nvSpPr>
            <p:cNvPr id="15" name="文本框 14"/>
            <p:cNvSpPr txBox="1"/>
            <p:nvPr/>
          </p:nvSpPr>
          <p:spPr>
            <a:xfrm>
              <a:off x="1027" y="1215"/>
              <a:ext cx="24127" cy="1503"/>
            </a:xfrm>
            <a:prstGeom prst="rect">
              <a:avLst/>
            </a:prstGeom>
            <a:noFill/>
          </p:spPr>
          <p:txBody>
            <a:bodyPr wrap="square">
              <a:spAutoFit/>
            </a:bodyPr>
            <a:lstStyle/>
            <a:p>
              <a:pPr algn="l"/>
              <a:r>
                <a:rPr lang="en-US" altLang="zh-CN" sz="5599" b="1" spc="600" dirty="0" smtClean="0">
                  <a:solidFill>
                    <a:schemeClr val="bg1"/>
                  </a:solidFill>
                  <a:latin typeface="思源宋体 CN Heavy" panose="02020900000000000000" charset="-122"/>
                  <a:ea typeface="思源宋体 CN Heavy" panose="02020900000000000000" charset="-122"/>
                </a:rPr>
                <a:t>ST</a:t>
              </a:r>
              <a:r>
                <a:rPr lang="zh-CN" altLang="en-US" sz="5599" b="1" spc="600" dirty="0" smtClean="0">
                  <a:solidFill>
                    <a:schemeClr val="bg1"/>
                  </a:solidFill>
                  <a:latin typeface="思源宋体 CN Heavy" panose="02020900000000000000" charset="-122"/>
                  <a:ea typeface="思源宋体 CN Heavy" panose="02020900000000000000" charset="-122"/>
                </a:rPr>
                <a:t>算法</a:t>
              </a:r>
              <a:endParaRPr lang="zh-CN" altLang="en-US" sz="5599" b="1" spc="600" dirty="0">
                <a:solidFill>
                  <a:schemeClr val="bg1"/>
                </a:solidFill>
                <a:latin typeface="思源宋体 CN Heavy" panose="02020900000000000000" charset="-122"/>
                <a:ea typeface="思源宋体 CN Heavy" panose="02020900000000000000" charset="-122"/>
              </a:endParaRPr>
            </a:p>
          </p:txBody>
        </p:sp>
      </p:grpSp>
    </p:spTree>
    <p:custDataLst>
      <p:tags r:id="rId1"/>
    </p:custDataLst>
    <p:extLst>
      <p:ext uri="{BB962C8B-B14F-4D97-AF65-F5344CB8AC3E}">
        <p14:creationId xmlns:p14="http://schemas.microsoft.com/office/powerpoint/2010/main" val="4185264595"/>
      </p:ext>
    </p:extLst>
  </p:cSld>
  <p:clrMapOvr>
    <a:masterClrMapping/>
  </p:clrMapOvr>
  <p:transition spd="slow" advClick="0" advTm="1000">
    <p:push dir="u"/>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像" descr="图像"/>
          <p:cNvPicPr>
            <a:picLocks noChangeAspect="1"/>
          </p:cNvPicPr>
          <p:nvPr/>
        </p:nvPicPr>
        <p:blipFill>
          <a:blip r:embed="rId5"/>
          <a:stretch>
            <a:fillRect/>
          </a:stretch>
        </p:blipFill>
        <p:spPr>
          <a:xfrm>
            <a:off x="20471068" y="1151038"/>
            <a:ext cx="3541164" cy="575908"/>
          </a:xfrm>
          <a:prstGeom prst="rect">
            <a:avLst/>
          </a:prstGeom>
        </p:spPr>
      </p:pic>
      <p:sp>
        <p:nvSpPr>
          <p:cNvPr id="4" name="矩形 3"/>
          <p:cNvSpPr/>
          <p:nvPr/>
        </p:nvSpPr>
        <p:spPr>
          <a:xfrm>
            <a:off x="370083" y="3931275"/>
            <a:ext cx="20227976" cy="8089138"/>
          </a:xfrm>
          <a:prstGeom prst="rect">
            <a:avLst/>
          </a:prstGeom>
        </p:spPr>
        <p:txBody>
          <a:bodyPr wrap="square">
            <a:spAutoFit/>
          </a:bodyPr>
          <a:lstStyle/>
          <a:p>
            <a:pPr marL="571500" indent="-571500" algn="l">
              <a:lnSpc>
                <a:spcPct val="15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一个大区间若能被两个小区间覆盖，那么大区间的最值等于两个小区间的最值。</a:t>
            </a:r>
          </a:p>
          <a:p>
            <a:pPr marL="571500" indent="-571500" algn="l">
              <a:lnSpc>
                <a:spcPct val="150000"/>
              </a:lnSpc>
              <a:buFont typeface="Arial" panose="020B0604020202020204" pitchFamily="34" charset="0"/>
              <a:buChar char="•"/>
            </a:pP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大区间被两个小区间覆盖</a:t>
            </a:r>
          </a:p>
          <a:p>
            <a:pPr marL="571500" indent="-571500" algn="l">
              <a:lnSpc>
                <a:spcPct val="15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大区间的最小值</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，等于两个小区间的最小值，</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min{3, 4}=3</a:t>
            </a:r>
          </a:p>
          <a:p>
            <a:pPr marL="571500" indent="-571500" algn="l">
              <a:lnSpc>
                <a:spcPct val="15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两个小区间有部分重合，重合不影响结果</a:t>
            </a:r>
          </a:p>
        </p:txBody>
      </p:sp>
      <p:pic>
        <p:nvPicPr>
          <p:cNvPr id="8" name="图像" descr="图像"/>
          <p:cNvPicPr>
            <a:picLocks noChangeAspect="1"/>
          </p:cNvPicPr>
          <p:nvPr/>
        </p:nvPicPr>
        <p:blipFill>
          <a:blip r:embed="rId5"/>
          <a:stretch>
            <a:fillRect/>
          </a:stretch>
        </p:blipFill>
        <p:spPr>
          <a:xfrm>
            <a:off x="20471069" y="521731"/>
            <a:ext cx="3541164" cy="575908"/>
          </a:xfrm>
          <a:prstGeom prst="rect">
            <a:avLst/>
          </a:prstGeom>
        </p:spPr>
      </p:pic>
      <p:sp>
        <p:nvSpPr>
          <p:cNvPr id="9" name="文本框 8"/>
          <p:cNvSpPr txBox="1"/>
          <p:nvPr/>
        </p:nvSpPr>
        <p:spPr>
          <a:xfrm>
            <a:off x="652103" y="844290"/>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10" name="组合 9"/>
          <p:cNvGrpSpPr/>
          <p:nvPr/>
        </p:nvGrpSpPr>
        <p:grpSpPr>
          <a:xfrm>
            <a:off x="0" y="42336"/>
            <a:ext cx="24382413" cy="2524596"/>
            <a:chOff x="0" y="-48"/>
            <a:chExt cx="38400" cy="3976"/>
          </a:xfrm>
        </p:grpSpPr>
        <p:sp>
          <p:nvSpPr>
            <p:cNvPr id="12"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14" name="图像" descr="图像"/>
            <p:cNvPicPr>
              <a:picLocks noChangeAspect="1"/>
            </p:cNvPicPr>
            <p:nvPr/>
          </p:nvPicPr>
          <p:blipFill>
            <a:blip r:embed="rId5"/>
            <a:stretch>
              <a:fillRect/>
            </a:stretch>
          </p:blipFill>
          <p:spPr>
            <a:xfrm>
              <a:off x="32440" y="907"/>
              <a:ext cx="5577" cy="907"/>
            </a:xfrm>
            <a:prstGeom prst="rect">
              <a:avLst/>
            </a:prstGeom>
          </p:spPr>
        </p:pic>
        <p:sp>
          <p:nvSpPr>
            <p:cNvPr id="15" name="文本框 14"/>
            <p:cNvSpPr txBox="1"/>
            <p:nvPr/>
          </p:nvSpPr>
          <p:spPr>
            <a:xfrm>
              <a:off x="1027" y="1215"/>
              <a:ext cx="24127" cy="1503"/>
            </a:xfrm>
            <a:prstGeom prst="rect">
              <a:avLst/>
            </a:prstGeom>
            <a:noFill/>
          </p:spPr>
          <p:txBody>
            <a:bodyPr wrap="square">
              <a:spAutoFit/>
            </a:bodyPr>
            <a:lstStyle/>
            <a:p>
              <a:pPr algn="l"/>
              <a:r>
                <a:rPr lang="en-US" altLang="zh-CN" sz="5599" b="1" spc="600" dirty="0" smtClean="0">
                  <a:solidFill>
                    <a:schemeClr val="bg1"/>
                  </a:solidFill>
                  <a:latin typeface="思源宋体 CN Heavy" panose="02020900000000000000" charset="-122"/>
                  <a:ea typeface="思源宋体 CN Heavy" panose="02020900000000000000" charset="-122"/>
                </a:rPr>
                <a:t>ST</a:t>
              </a:r>
              <a:r>
                <a:rPr lang="zh-CN" altLang="en-US" sz="5599" b="1" spc="600" dirty="0" smtClean="0">
                  <a:solidFill>
                    <a:schemeClr val="bg1"/>
                  </a:solidFill>
                  <a:latin typeface="思源宋体 CN Heavy" panose="02020900000000000000" charset="-122"/>
                  <a:ea typeface="思源宋体 CN Heavy" panose="02020900000000000000" charset="-122"/>
                </a:rPr>
                <a:t>算法原理</a:t>
              </a:r>
              <a:endParaRPr lang="zh-CN" altLang="en-US" sz="5599" b="1" spc="600" dirty="0">
                <a:solidFill>
                  <a:schemeClr val="bg1"/>
                </a:solidFill>
                <a:latin typeface="思源宋体 CN Heavy" panose="02020900000000000000" charset="-122"/>
                <a:ea typeface="思源宋体 CN Heavy" panose="02020900000000000000" charset="-122"/>
              </a:endParaRPr>
            </a:p>
          </p:txBody>
        </p:sp>
      </p:grpSp>
      <p:graphicFrame>
        <p:nvGraphicFramePr>
          <p:cNvPr id="11" name="对象 10"/>
          <p:cNvGraphicFramePr>
            <a:graphicFrameLocks noChangeAspect="1"/>
          </p:cNvGraphicFramePr>
          <p:nvPr/>
        </p:nvGraphicFramePr>
        <p:xfrm>
          <a:off x="6309788" y="5756920"/>
          <a:ext cx="11277791" cy="2574280"/>
        </p:xfrm>
        <a:graphic>
          <a:graphicData uri="http://schemas.openxmlformats.org/presentationml/2006/ole">
            <mc:AlternateContent xmlns:mc="http://schemas.openxmlformats.org/markup-compatibility/2006">
              <mc:Choice xmlns:v="urn:schemas-microsoft-com:vml" Requires="v">
                <p:oleObj spid="_x0000_s3076" name="Visio" r:id="rId6" imgW="2181141" imgH="495158" progId="Visio.Drawing.15">
                  <p:embed/>
                </p:oleObj>
              </mc:Choice>
              <mc:Fallback>
                <p:oleObj name="Visio" r:id="rId6" imgW="2181141" imgH="495158" progId="Visio.Drawing.15">
                  <p:embed/>
                  <p:pic>
                    <p:nvPicPr>
                      <p:cNvPr id="11" name="对象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09788" y="5756920"/>
                        <a:ext cx="11277791" cy="2574280"/>
                      </a:xfrm>
                      <a:prstGeom prst="rect">
                        <a:avLst/>
                      </a:prstGeom>
                      <a:noFill/>
                    </p:spPr>
                  </p:pic>
                </p:oleObj>
              </mc:Fallback>
            </mc:AlternateContent>
          </a:graphicData>
        </a:graphic>
      </p:graphicFrame>
    </p:spTree>
    <p:custDataLst>
      <p:tags r:id="rId2"/>
    </p:custDataLst>
    <p:extLst>
      <p:ext uri="{BB962C8B-B14F-4D97-AF65-F5344CB8AC3E}">
        <p14:creationId xmlns:p14="http://schemas.microsoft.com/office/powerpoint/2010/main" val="775602271"/>
      </p:ext>
    </p:extLst>
  </p:cSld>
  <p:clrMapOvr>
    <a:masterClrMapping/>
  </p:clrMapOvr>
  <p:transition spd="slow" advClick="0" advTm="1000">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descr="7b0a202020202262756c6c6574223a20227b5c2263617465676f727949645c223a31303030352c5c2274656d706c61746549645c223a32303233313332387d220a7d0a"/>
          <p:cNvSpPr txBox="1"/>
          <p:nvPr/>
        </p:nvSpPr>
        <p:spPr>
          <a:xfrm>
            <a:off x="730301" y="4136188"/>
            <a:ext cx="14351637" cy="7014613"/>
          </a:xfrm>
          <a:prstGeom prst="rect">
            <a:avLst/>
          </a:prstGeom>
          <a:noFill/>
        </p:spPr>
        <p:txBody>
          <a:bodyPr wrap="square" rtlCol="0">
            <a:spAutoFit/>
          </a:bodyPr>
          <a:lstStyle/>
          <a:p>
            <a:pPr algn="l">
              <a:lnSpc>
                <a:spcPct val="170000"/>
              </a:lnSpc>
              <a:buBlip>
                <a:blip r:embed="rId4"/>
              </a:buBlip>
            </a:pPr>
            <a:r>
              <a:rPr lang="zh-CN" altLang="en-US" sz="4410" b="1" dirty="0">
                <a:solidFill>
                  <a:srgbClr val="000000"/>
                </a:solidFill>
                <a:latin typeface="Times New Roman" panose="02020603050405020304" charset="0"/>
                <a:ea typeface="思源宋体 CN" panose="02020400000000000000" charset="-122"/>
                <a:cs typeface="Times New Roman" panose="02020603050405020304" charset="0"/>
              </a:rPr>
              <a:t>把n称为问题的数据规模，把程序的复杂</a:t>
            </a:r>
            <a:r>
              <a:rPr lang="zh-CN" altLang="en-US" sz="4410" b="1" dirty="0" smtClean="0">
                <a:solidFill>
                  <a:srgbClr val="000000"/>
                </a:solidFill>
                <a:latin typeface="Times New Roman" panose="02020603050405020304" charset="0"/>
                <a:ea typeface="思源宋体 CN" panose="02020400000000000000" charset="-122"/>
                <a:cs typeface="Times New Roman" panose="02020603050405020304" charset="0"/>
              </a:rPr>
              <a:t>度用O()表示。</a:t>
            </a:r>
            <a:endParaRPr lang="zh-CN" altLang="en-US" sz="4410" b="1" dirty="0">
              <a:solidFill>
                <a:srgbClr val="000000"/>
              </a:solidFill>
              <a:latin typeface="Times New Roman" panose="02020603050405020304" charset="0"/>
              <a:ea typeface="思源宋体 CN" panose="02020400000000000000" charset="-122"/>
              <a:cs typeface="Times New Roman" panose="02020603050405020304" charset="0"/>
            </a:endParaRPr>
          </a:p>
          <a:p>
            <a:pPr algn="l">
              <a:lnSpc>
                <a:spcPct val="170000"/>
              </a:lnSpc>
              <a:buBlip>
                <a:blip r:embed="rId4"/>
              </a:buBlip>
            </a:pPr>
            <a:r>
              <a:rPr lang="zh-CN" altLang="en-US" sz="4410" b="1" dirty="0">
                <a:solidFill>
                  <a:srgbClr val="000000"/>
                </a:solidFill>
                <a:latin typeface="Times New Roman" panose="02020603050405020304" charset="0"/>
                <a:ea typeface="思源宋体 CN" panose="02020400000000000000" charset="-122"/>
                <a:cs typeface="Times New Roman" panose="02020603050405020304" charset="0"/>
              </a:rPr>
              <a:t>复杂度只是一个估计，不需要精确计算。</a:t>
            </a:r>
          </a:p>
          <a:p>
            <a:pPr algn="l">
              <a:lnSpc>
                <a:spcPct val="170000"/>
              </a:lnSpc>
              <a:buBlip>
                <a:blip r:embed="rId4"/>
              </a:buBlip>
            </a:pPr>
            <a:r>
              <a:rPr lang="zh-CN" altLang="en-US" sz="4410" b="1" dirty="0">
                <a:solidFill>
                  <a:srgbClr val="000000"/>
                </a:solidFill>
                <a:latin typeface="Times New Roman" panose="02020603050405020304" charset="0"/>
                <a:ea typeface="思源宋体 CN" panose="02020400000000000000" charset="-122"/>
                <a:cs typeface="Times New Roman" panose="02020603050405020304" charset="0"/>
              </a:rPr>
              <a:t>例如在一个有n个数的无序数列中，查找</a:t>
            </a:r>
            <a:r>
              <a:rPr lang="zh-CN" altLang="en-US" sz="4410" b="1" dirty="0" smtClean="0">
                <a:solidFill>
                  <a:srgbClr val="000000"/>
                </a:solidFill>
                <a:latin typeface="Times New Roman" panose="02020603050405020304" charset="0"/>
                <a:ea typeface="思源宋体 CN" panose="02020400000000000000" charset="-122"/>
                <a:cs typeface="Times New Roman" panose="02020603050405020304" charset="0"/>
              </a:rPr>
              <a:t>某个数</a:t>
            </a:r>
            <a:r>
              <a:rPr lang="zh-CN" altLang="en-US" sz="4410" b="1" dirty="0">
                <a:solidFill>
                  <a:srgbClr val="000000"/>
                </a:solidFill>
                <a:latin typeface="Times New Roman" panose="02020603050405020304" charset="0"/>
                <a:ea typeface="思源宋体 CN" panose="02020400000000000000" charset="-122"/>
                <a:cs typeface="Times New Roman" panose="02020603050405020304" charset="0"/>
              </a:rPr>
              <a:t>a，可能第一个数就是a，也可能最后一</a:t>
            </a:r>
            <a:r>
              <a:rPr lang="zh-CN" altLang="en-US" sz="4410" b="1" dirty="0" smtClean="0">
                <a:solidFill>
                  <a:srgbClr val="000000"/>
                </a:solidFill>
                <a:latin typeface="Times New Roman" panose="02020603050405020304" charset="0"/>
                <a:ea typeface="思源宋体 CN" panose="02020400000000000000" charset="-122"/>
                <a:cs typeface="Times New Roman" panose="02020603050405020304" charset="0"/>
              </a:rPr>
              <a:t>个数才是</a:t>
            </a:r>
            <a:r>
              <a:rPr lang="zh-CN" altLang="en-US" sz="4410" b="1" dirty="0">
                <a:solidFill>
                  <a:srgbClr val="000000"/>
                </a:solidFill>
                <a:latin typeface="Times New Roman" panose="02020603050405020304" charset="0"/>
                <a:ea typeface="思源宋体 CN" panose="02020400000000000000" charset="-122"/>
                <a:cs typeface="Times New Roman" panose="02020603050405020304" charset="0"/>
              </a:rPr>
              <a:t>a。平均查找时间是n/2次</a:t>
            </a:r>
            <a:r>
              <a:rPr lang="zh-CN" altLang="en-US" sz="4410" b="1" dirty="0" smtClean="0">
                <a:solidFill>
                  <a:srgbClr val="000000"/>
                </a:solidFill>
                <a:latin typeface="Times New Roman" panose="02020603050405020304" charset="0"/>
                <a:ea typeface="思源宋体 CN" panose="02020400000000000000" charset="-122"/>
                <a:cs typeface="Times New Roman" panose="02020603050405020304" charset="0"/>
              </a:rPr>
              <a:t>，把查找</a:t>
            </a:r>
            <a:r>
              <a:rPr lang="zh-CN" altLang="en-US" sz="4410" b="1" dirty="0">
                <a:solidFill>
                  <a:srgbClr val="000000"/>
                </a:solidFill>
                <a:latin typeface="Times New Roman" panose="02020603050405020304" charset="0"/>
                <a:ea typeface="思源宋体 CN" panose="02020400000000000000" charset="-122"/>
                <a:cs typeface="Times New Roman" panose="02020603050405020304" charset="0"/>
              </a:rPr>
              <a:t>的时间复杂度记为O(n)。</a:t>
            </a:r>
          </a:p>
          <a:p>
            <a:pPr algn="l">
              <a:lnSpc>
                <a:spcPct val="170000"/>
              </a:lnSpc>
              <a:buBlip>
                <a:blip r:embed="rId4"/>
              </a:buBlip>
            </a:pPr>
            <a:r>
              <a:rPr lang="zh-CN" altLang="en-US" sz="4410" b="1" dirty="0">
                <a:solidFill>
                  <a:srgbClr val="000000"/>
                </a:solidFill>
                <a:latin typeface="Times New Roman" panose="02020603050405020304" charset="0"/>
                <a:ea typeface="思源宋体 CN" panose="02020400000000000000" charset="-122"/>
                <a:cs typeface="Times New Roman" panose="02020603050405020304" charset="0"/>
              </a:rPr>
              <a:t>在算法分析中，规模n前面的系数被</a:t>
            </a:r>
            <a:r>
              <a:rPr lang="zh-CN" altLang="en-US" sz="4410" b="1" dirty="0" smtClean="0">
                <a:solidFill>
                  <a:srgbClr val="000000"/>
                </a:solidFill>
                <a:latin typeface="Times New Roman" panose="02020603050405020304" charset="0"/>
                <a:ea typeface="思源宋体 CN" panose="02020400000000000000" charset="-122"/>
                <a:cs typeface="Times New Roman" panose="02020603050405020304" charset="0"/>
              </a:rPr>
              <a:t>认为不重要。</a:t>
            </a:r>
            <a:endParaRPr lang="zh-CN" altLang="en-US" sz="4410" b="1" dirty="0">
              <a:solidFill>
                <a:srgbClr val="000000"/>
              </a:solidFill>
              <a:latin typeface="Times New Roman" panose="02020603050405020304" charset="0"/>
              <a:ea typeface="思源宋体 CN" panose="02020400000000000000" charset="-122"/>
              <a:cs typeface="Times New Roman" panose="02020603050405020304" charset="0"/>
            </a:endParaRPr>
          </a:p>
        </p:txBody>
      </p:sp>
      <p:sp>
        <p:nvSpPr>
          <p:cNvPr id="3" name="矩形 2"/>
          <p:cNvSpPr/>
          <p:nvPr/>
        </p:nvSpPr>
        <p:spPr>
          <a:xfrm>
            <a:off x="15456798" y="635"/>
            <a:ext cx="8925931" cy="15285720"/>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45"/>
          </a:p>
        </p:txBody>
      </p:sp>
      <p:grpSp>
        <p:nvGrpSpPr>
          <p:cNvPr id="7" name="组合 6"/>
          <p:cNvGrpSpPr/>
          <p:nvPr/>
        </p:nvGrpSpPr>
        <p:grpSpPr>
          <a:xfrm>
            <a:off x="201" y="700"/>
            <a:ext cx="24382400" cy="2748900"/>
            <a:chOff x="1784" y="1"/>
            <a:chExt cx="34832" cy="3927"/>
          </a:xfrm>
        </p:grpSpPr>
        <p:sp>
          <p:nvSpPr>
            <p:cNvPr id="69" name="矩形: 圆角 2"/>
            <p:cNvSpPr/>
            <p:nvPr userDrawn="1"/>
          </p:nvSpPr>
          <p:spPr>
            <a:xfrm>
              <a:off x="1784" y="1"/>
              <a:ext cx="34832" cy="3927"/>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5290" dirty="0"/>
            </a:p>
          </p:txBody>
        </p:sp>
        <p:pic>
          <p:nvPicPr>
            <p:cNvPr id="5" name="图像" descr="图像"/>
            <p:cNvPicPr>
              <a:picLocks noChangeAspect="1"/>
            </p:cNvPicPr>
            <p:nvPr/>
          </p:nvPicPr>
          <p:blipFill>
            <a:blip r:embed="rId5"/>
            <a:stretch>
              <a:fillRect/>
            </a:stretch>
          </p:blipFill>
          <p:spPr>
            <a:xfrm>
              <a:off x="30280" y="907"/>
              <a:ext cx="5577" cy="907"/>
            </a:xfrm>
            <a:prstGeom prst="rect">
              <a:avLst/>
            </a:prstGeom>
          </p:spPr>
        </p:pic>
        <p:sp>
          <p:nvSpPr>
            <p:cNvPr id="11" name="文本框 10"/>
            <p:cNvSpPr txBox="1"/>
            <p:nvPr/>
          </p:nvSpPr>
          <p:spPr>
            <a:xfrm>
              <a:off x="2827" y="1215"/>
              <a:ext cx="13506" cy="1489"/>
            </a:xfrm>
            <a:prstGeom prst="rect">
              <a:avLst/>
            </a:prstGeom>
            <a:noFill/>
          </p:spPr>
          <p:txBody>
            <a:bodyPr wrap="square">
              <a:spAutoFit/>
            </a:bodyPr>
            <a:lstStyle/>
            <a:p>
              <a:pPr algn="l"/>
              <a:r>
                <a:rPr lang="zh-CN" altLang="en-US" sz="6175" b="1" spc="600" dirty="0" smtClean="0">
                  <a:solidFill>
                    <a:schemeClr val="bg1"/>
                  </a:solidFill>
                  <a:latin typeface="思源宋体 CN Heavy" panose="02020900000000000000" charset="-122"/>
                  <a:ea typeface="思源宋体 CN Heavy" panose="02020900000000000000" charset="-122"/>
                  <a:sym typeface="+mn-ea"/>
                </a:rPr>
                <a:t>计算复杂度</a:t>
              </a:r>
            </a:p>
          </p:txBody>
        </p:sp>
      </p:grpSp>
      <p:pic>
        <p:nvPicPr>
          <p:cNvPr id="2" name="http://photo-static-api.fotomore.com/creative/vcg/400/new/VCG211303987637.jpg" descr="&amp;pky280_sjzg_VCG211303987637&amp;2&amp;src_toppic_insrchxs1&amp;"/>
          <p:cNvPicPr>
            <a:picLocks noChangeAspect="1"/>
          </p:cNvPicPr>
          <p:nvPr/>
        </p:nvPicPr>
        <p:blipFill>
          <a:blip r:embed="rId6">
            <a:extLst>
              <a:ext uri="{BEBA8EAE-BF5A-486C-A8C5-ECC9F3942E4B}">
                <a14:imgProps xmlns:a14="http://schemas.microsoft.com/office/drawing/2010/main">
                  <a14:imgLayer r:embed="rId7">
                    <a14:imgEffect>
                      <a14:backgroundRemoval t="9689" b="89941" l="10000" r="90000">
                        <a14:foregroundMark x1="27412" y1="33136" x2="43059" y2="32396"/>
                        <a14:foregroundMark x1="39471" y1="14201" x2="39941" y2="26257"/>
                        <a14:foregroundMark x1="36471" y1="12870" x2="36353" y2="19822"/>
                        <a14:foregroundMark x1="36588" y1="11464" x2="48647" y2="11612"/>
                        <a14:foregroundMark x1="44235" y1="76997" x2="43824" y2="81583"/>
                        <a14:foregroundMark x1="39941" y1="83876" x2="44824" y2="82396"/>
                        <a14:foregroundMark x1="29294" y1="84615" x2="36235" y2="84024"/>
                        <a14:foregroundMark x1="36235" y1="84024" x2="36353" y2="84024"/>
                        <a14:foregroundMark x1="22000" y1="84393" x2="30353" y2="84024"/>
                        <a14:foregroundMark x1="30353" y1="84024" x2="32294" y2="84467"/>
                        <a14:foregroundMark x1="40647" y1="84837" x2="58294" y2="83580"/>
                        <a14:foregroundMark x1="50118" y1="86021" x2="59471" y2="84985"/>
                        <a14:foregroundMark x1="59471" y1="84985" x2="66529" y2="84985"/>
                        <a14:foregroundMark x1="62471" y1="84615" x2="64235" y2="84246"/>
                        <a14:foregroundMark x1="55471" y1="76701" x2="56471" y2="81953"/>
                        <a14:foregroundMark x1="20941" y1="84246" x2="20941" y2="84246"/>
                        <a14:foregroundMark x1="19941" y1="84615" x2="19941" y2="84615"/>
                        <a14:foregroundMark x1="19118" y1="84467" x2="19118" y2="84467"/>
                        <a14:foregroundMark x1="38941" y1="38018" x2="40824" y2="50074"/>
                        <a14:foregroundMark x1="42353" y1="9467" x2="52941" y2="9689"/>
                        <a14:foregroundMark x1="52941" y1="9689" x2="56588" y2="22855"/>
                        <a14:foregroundMark x1="56588" y1="22855" x2="56588" y2="22855"/>
                        <a14:foregroundMark x1="76882" y1="85503" x2="84529" y2="84246"/>
                        <a14:foregroundMark x1="84529" y1="84246" x2="77882" y2="84763"/>
                        <a14:foregroundMark x1="18235" y1="84763" x2="18235" y2="84763"/>
                      </a14:backgroundRemoval>
                    </a14:imgEffect>
                  </a14:imgLayer>
                </a14:imgProps>
              </a:ext>
            </a:extLst>
          </a:blip>
          <a:stretch>
            <a:fillRect/>
          </a:stretch>
        </p:blipFill>
        <p:spPr>
          <a:xfrm>
            <a:off x="17098783" y="6690732"/>
            <a:ext cx="6556357" cy="5214520"/>
          </a:xfrm>
          <a:prstGeom prst="rect">
            <a:avLst/>
          </a:prstGeom>
        </p:spPr>
      </p:pic>
    </p:spTree>
    <p:custDataLst>
      <p:tags r:id="rId1"/>
    </p:custData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像" descr="图像"/>
          <p:cNvPicPr>
            <a:picLocks noChangeAspect="1"/>
          </p:cNvPicPr>
          <p:nvPr/>
        </p:nvPicPr>
        <p:blipFill>
          <a:blip r:embed="rId4"/>
          <a:stretch>
            <a:fillRect/>
          </a:stretch>
        </p:blipFill>
        <p:spPr>
          <a:xfrm>
            <a:off x="20471068" y="1151038"/>
            <a:ext cx="3541164" cy="575908"/>
          </a:xfrm>
          <a:prstGeom prst="rect">
            <a:avLst/>
          </a:prstGeom>
        </p:spPr>
      </p:pic>
      <p:sp>
        <p:nvSpPr>
          <p:cNvPr id="4" name="矩形 3"/>
          <p:cNvSpPr/>
          <p:nvPr/>
        </p:nvSpPr>
        <p:spPr>
          <a:xfrm>
            <a:off x="370083" y="3931275"/>
            <a:ext cx="20227976" cy="5042150"/>
          </a:xfrm>
          <a:prstGeom prst="rect">
            <a:avLst/>
          </a:prstGeom>
        </p:spPr>
        <p:txBody>
          <a:bodyPr wrap="square">
            <a:spAutoFit/>
          </a:bodyPr>
          <a:lstStyle/>
          <a:p>
            <a:pPr marL="571500" indent="-571500" algn="l">
              <a:lnSpc>
                <a:spcPct val="15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）把整个数列分为很多小区间，并提前计算出每个小区间的最值；</a:t>
            </a:r>
          </a:p>
          <a:p>
            <a:pPr marL="571500" indent="-571500" algn="l">
              <a:lnSpc>
                <a:spcPct val="15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）对任意一个区间最值查询，找到覆盖它的两个小区间，用两个小区间的最值算出答案。</a:t>
            </a:r>
          </a:p>
          <a:p>
            <a:pPr marL="571500" indent="-571500" algn="l">
              <a:lnSpc>
                <a:spcPct val="150000"/>
              </a:lnSpc>
              <a:buFont typeface="Arial" panose="020B0604020202020204" pitchFamily="34" charset="0"/>
              <a:buChar char="•"/>
            </a:pP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如何高效完成这两个步骤？</a:t>
            </a:r>
          </a:p>
        </p:txBody>
      </p:sp>
      <p:pic>
        <p:nvPicPr>
          <p:cNvPr id="8" name="图像" descr="图像"/>
          <p:cNvPicPr>
            <a:picLocks noChangeAspect="1"/>
          </p:cNvPicPr>
          <p:nvPr/>
        </p:nvPicPr>
        <p:blipFill>
          <a:blip r:embed="rId4"/>
          <a:stretch>
            <a:fillRect/>
          </a:stretch>
        </p:blipFill>
        <p:spPr>
          <a:xfrm>
            <a:off x="20471069" y="521731"/>
            <a:ext cx="3541164" cy="575908"/>
          </a:xfrm>
          <a:prstGeom prst="rect">
            <a:avLst/>
          </a:prstGeom>
        </p:spPr>
      </p:pic>
      <p:sp>
        <p:nvSpPr>
          <p:cNvPr id="9" name="文本框 8"/>
          <p:cNvSpPr txBox="1"/>
          <p:nvPr/>
        </p:nvSpPr>
        <p:spPr>
          <a:xfrm>
            <a:off x="652103" y="844290"/>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10" name="组合 9"/>
          <p:cNvGrpSpPr/>
          <p:nvPr/>
        </p:nvGrpSpPr>
        <p:grpSpPr>
          <a:xfrm>
            <a:off x="0" y="42336"/>
            <a:ext cx="24382413" cy="2524596"/>
            <a:chOff x="0" y="-48"/>
            <a:chExt cx="38400" cy="3976"/>
          </a:xfrm>
        </p:grpSpPr>
        <p:sp>
          <p:nvSpPr>
            <p:cNvPr id="12"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14" name="图像" descr="图像"/>
            <p:cNvPicPr>
              <a:picLocks noChangeAspect="1"/>
            </p:cNvPicPr>
            <p:nvPr/>
          </p:nvPicPr>
          <p:blipFill>
            <a:blip r:embed="rId4"/>
            <a:stretch>
              <a:fillRect/>
            </a:stretch>
          </p:blipFill>
          <p:spPr>
            <a:xfrm>
              <a:off x="32440" y="907"/>
              <a:ext cx="5577" cy="907"/>
            </a:xfrm>
            <a:prstGeom prst="rect">
              <a:avLst/>
            </a:prstGeom>
          </p:spPr>
        </p:pic>
        <p:sp>
          <p:nvSpPr>
            <p:cNvPr id="15" name="文本框 14"/>
            <p:cNvSpPr txBox="1"/>
            <p:nvPr/>
          </p:nvSpPr>
          <p:spPr>
            <a:xfrm>
              <a:off x="1027" y="1215"/>
              <a:ext cx="24127" cy="1503"/>
            </a:xfrm>
            <a:prstGeom prst="rect">
              <a:avLst/>
            </a:prstGeom>
            <a:noFill/>
          </p:spPr>
          <p:txBody>
            <a:bodyPr wrap="square">
              <a:spAutoFit/>
            </a:bodyPr>
            <a:lstStyle/>
            <a:p>
              <a:pPr algn="l"/>
              <a:r>
                <a:rPr lang="en-US" altLang="zh-CN" sz="5599" b="1" spc="600" dirty="0" smtClean="0">
                  <a:solidFill>
                    <a:schemeClr val="bg1"/>
                  </a:solidFill>
                  <a:latin typeface="思源宋体 CN Heavy" panose="02020900000000000000" charset="-122"/>
                  <a:ea typeface="思源宋体 CN Heavy" panose="02020900000000000000" charset="-122"/>
                </a:rPr>
                <a:t>ST</a:t>
              </a:r>
              <a:r>
                <a:rPr lang="zh-CN" altLang="en-US" sz="5599" b="1" spc="600" dirty="0" smtClean="0">
                  <a:solidFill>
                    <a:schemeClr val="bg1"/>
                  </a:solidFill>
                  <a:latin typeface="思源宋体 CN Heavy" panose="02020900000000000000" charset="-122"/>
                  <a:ea typeface="思源宋体 CN Heavy" panose="02020900000000000000" charset="-122"/>
                </a:rPr>
                <a:t>算法步骤</a:t>
              </a:r>
              <a:endParaRPr lang="zh-CN" altLang="en-US" sz="5599" b="1" spc="600" dirty="0">
                <a:solidFill>
                  <a:schemeClr val="bg1"/>
                </a:solidFill>
                <a:latin typeface="思源宋体 CN Heavy" panose="02020900000000000000" charset="-122"/>
                <a:ea typeface="思源宋体 CN Heavy" panose="02020900000000000000" charset="-122"/>
              </a:endParaRPr>
            </a:p>
          </p:txBody>
        </p:sp>
      </p:grpSp>
    </p:spTree>
    <p:custDataLst>
      <p:tags r:id="rId1"/>
    </p:custDataLst>
    <p:extLst>
      <p:ext uri="{BB962C8B-B14F-4D97-AF65-F5344CB8AC3E}">
        <p14:creationId xmlns:p14="http://schemas.microsoft.com/office/powerpoint/2010/main" val="2585465763"/>
      </p:ext>
    </p:extLst>
  </p:cSld>
  <p:clrMapOvr>
    <a:masterClrMapping/>
  </p:clrMapOvr>
  <p:transition spd="slow" advClick="0" advTm="1000">
    <p:push dir="u"/>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像" descr="图像"/>
          <p:cNvPicPr>
            <a:picLocks noChangeAspect="1"/>
          </p:cNvPicPr>
          <p:nvPr/>
        </p:nvPicPr>
        <p:blipFill>
          <a:blip r:embed="rId5"/>
          <a:stretch>
            <a:fillRect/>
          </a:stretch>
        </p:blipFill>
        <p:spPr>
          <a:xfrm>
            <a:off x="20471068" y="1151038"/>
            <a:ext cx="3541164" cy="575908"/>
          </a:xfrm>
          <a:prstGeom prst="rect">
            <a:avLst/>
          </a:prstGeom>
        </p:spPr>
      </p:pic>
      <p:sp>
        <p:nvSpPr>
          <p:cNvPr id="4" name="矩形 3"/>
          <p:cNvSpPr/>
          <p:nvPr/>
        </p:nvSpPr>
        <p:spPr>
          <a:xfrm>
            <a:off x="370083" y="3931275"/>
            <a:ext cx="20227976" cy="5042150"/>
          </a:xfrm>
          <a:prstGeom prst="rect">
            <a:avLst/>
          </a:prstGeom>
        </p:spPr>
        <p:txBody>
          <a:bodyPr wrap="square">
            <a:spAutoFit/>
          </a:bodyPr>
          <a:lstStyle/>
          <a:p>
            <a:pPr marL="571500" indent="-571500" algn="l">
              <a:lnSpc>
                <a:spcPct val="15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第</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组：长度为</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的小区间，有</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个小区间，每个小区间有</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个元素；</a:t>
            </a:r>
          </a:p>
          <a:p>
            <a:pPr marL="571500" indent="-571500" algn="l">
              <a:lnSpc>
                <a:spcPct val="15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第</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组：长度为</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的小区间，有</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n-1</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个</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小区间，每个小区间有</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个元素；</a:t>
            </a:r>
          </a:p>
          <a:p>
            <a:pPr marL="571500" indent="-571500" algn="l">
              <a:lnSpc>
                <a:spcPct val="15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第</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组：长度为</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4</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的小区间，有</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n-3</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个</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小区间，每个小区间有</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4</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个元素；</a:t>
            </a:r>
          </a:p>
          <a:p>
            <a:pPr marL="571500" indent="-571500" algn="l">
              <a:lnSpc>
                <a:spcPct val="150000"/>
              </a:lnSpc>
              <a:buFont typeface="Arial" panose="020B0604020202020204" pitchFamily="34" charset="0"/>
              <a:buChar char="•"/>
            </a:pP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marL="571500" indent="-571500" algn="l">
              <a:lnSpc>
                <a:spcPct val="15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共有</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logn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组。</a:t>
            </a:r>
          </a:p>
        </p:txBody>
      </p:sp>
      <p:pic>
        <p:nvPicPr>
          <p:cNvPr id="8" name="图像" descr="图像"/>
          <p:cNvPicPr>
            <a:picLocks noChangeAspect="1"/>
          </p:cNvPicPr>
          <p:nvPr/>
        </p:nvPicPr>
        <p:blipFill>
          <a:blip r:embed="rId5"/>
          <a:stretch>
            <a:fillRect/>
          </a:stretch>
        </p:blipFill>
        <p:spPr>
          <a:xfrm>
            <a:off x="20471069" y="521731"/>
            <a:ext cx="3541164" cy="575908"/>
          </a:xfrm>
          <a:prstGeom prst="rect">
            <a:avLst/>
          </a:prstGeom>
        </p:spPr>
      </p:pic>
      <p:sp>
        <p:nvSpPr>
          <p:cNvPr id="9" name="文本框 8"/>
          <p:cNvSpPr txBox="1"/>
          <p:nvPr/>
        </p:nvSpPr>
        <p:spPr>
          <a:xfrm>
            <a:off x="652103" y="844290"/>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10" name="组合 9"/>
          <p:cNvGrpSpPr/>
          <p:nvPr/>
        </p:nvGrpSpPr>
        <p:grpSpPr>
          <a:xfrm>
            <a:off x="0" y="42336"/>
            <a:ext cx="24382413" cy="2524596"/>
            <a:chOff x="0" y="-48"/>
            <a:chExt cx="38400" cy="3976"/>
          </a:xfrm>
        </p:grpSpPr>
        <p:sp>
          <p:nvSpPr>
            <p:cNvPr id="12"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14" name="图像" descr="图像"/>
            <p:cNvPicPr>
              <a:picLocks noChangeAspect="1"/>
            </p:cNvPicPr>
            <p:nvPr/>
          </p:nvPicPr>
          <p:blipFill>
            <a:blip r:embed="rId5"/>
            <a:stretch>
              <a:fillRect/>
            </a:stretch>
          </p:blipFill>
          <p:spPr>
            <a:xfrm>
              <a:off x="32440" y="907"/>
              <a:ext cx="5577" cy="907"/>
            </a:xfrm>
            <a:prstGeom prst="rect">
              <a:avLst/>
            </a:prstGeom>
          </p:spPr>
        </p:pic>
        <p:sp>
          <p:nvSpPr>
            <p:cNvPr id="15" name="文本框 14"/>
            <p:cNvSpPr txBox="1"/>
            <p:nvPr/>
          </p:nvSpPr>
          <p:spPr>
            <a:xfrm>
              <a:off x="1027" y="1215"/>
              <a:ext cx="24127" cy="1503"/>
            </a:xfrm>
            <a:prstGeom prst="rect">
              <a:avLst/>
            </a:prstGeom>
            <a:noFill/>
          </p:spPr>
          <p:txBody>
            <a:bodyPr wrap="square">
              <a:spAutoFit/>
            </a:bodyPr>
            <a:lstStyle/>
            <a:p>
              <a:pPr algn="l"/>
              <a:r>
                <a:rPr lang="en-US" altLang="zh-CN" sz="5599" b="1" spc="600" dirty="0" smtClean="0">
                  <a:solidFill>
                    <a:schemeClr val="bg1"/>
                  </a:solidFill>
                  <a:latin typeface="思源宋体 CN Heavy" panose="02020900000000000000" charset="-122"/>
                  <a:ea typeface="思源宋体 CN Heavy" panose="02020900000000000000" charset="-122"/>
                </a:rPr>
                <a:t>ST</a:t>
              </a:r>
              <a:r>
                <a:rPr lang="zh-CN" altLang="en-US" sz="5599" b="1" spc="600" dirty="0" smtClean="0">
                  <a:solidFill>
                    <a:schemeClr val="bg1"/>
                  </a:solidFill>
                  <a:latin typeface="思源宋体 CN Heavy" panose="02020900000000000000" charset="-122"/>
                  <a:ea typeface="思源宋体 CN Heavy" panose="02020900000000000000" charset="-122"/>
                </a:rPr>
                <a:t>算法</a:t>
              </a:r>
              <a:endParaRPr lang="zh-CN" altLang="en-US" sz="5599" b="1" spc="600" dirty="0">
                <a:solidFill>
                  <a:schemeClr val="bg1"/>
                </a:solidFill>
                <a:latin typeface="思源宋体 CN Heavy" panose="02020900000000000000" charset="-122"/>
                <a:ea typeface="思源宋体 CN Heavy" panose="02020900000000000000" charset="-122"/>
              </a:endParaRPr>
            </a:p>
          </p:txBody>
        </p:sp>
      </p:grpSp>
      <p:graphicFrame>
        <p:nvGraphicFramePr>
          <p:cNvPr id="11" name="对象 10"/>
          <p:cNvGraphicFramePr>
            <a:graphicFrameLocks noChangeAspect="1"/>
          </p:cNvGraphicFramePr>
          <p:nvPr>
            <p:extLst>
              <p:ext uri="{D42A27DB-BD31-4B8C-83A1-F6EECF244321}">
                <p14:modId xmlns:p14="http://schemas.microsoft.com/office/powerpoint/2010/main" val="2541078637"/>
              </p:ext>
            </p:extLst>
          </p:nvPr>
        </p:nvGraphicFramePr>
        <p:xfrm>
          <a:off x="11130767" y="7535055"/>
          <a:ext cx="9943976" cy="6849072"/>
        </p:xfrm>
        <a:graphic>
          <a:graphicData uri="http://schemas.openxmlformats.org/presentationml/2006/ole">
            <mc:AlternateContent xmlns:mc="http://schemas.openxmlformats.org/markup-compatibility/2006">
              <mc:Choice xmlns:v="urn:schemas-microsoft-com:vml" Requires="v">
                <p:oleObj spid="_x0000_s4100" name="Visio" r:id="rId6" imgW="2590800" imgH="1790781" progId="Visio.Drawing.15">
                  <p:embed/>
                </p:oleObj>
              </mc:Choice>
              <mc:Fallback>
                <p:oleObj name="Visio" r:id="rId6" imgW="2590800" imgH="1790781" progId="Visio.Drawing.15">
                  <p:embed/>
                  <p:pic>
                    <p:nvPicPr>
                      <p:cNvPr id="9" name="对象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30767" y="7535055"/>
                        <a:ext cx="9943976" cy="6849072"/>
                      </a:xfrm>
                      <a:prstGeom prst="rect">
                        <a:avLst/>
                      </a:prstGeom>
                      <a:noFill/>
                    </p:spPr>
                  </p:pic>
                </p:oleObj>
              </mc:Fallback>
            </mc:AlternateContent>
          </a:graphicData>
        </a:graphic>
      </p:graphicFrame>
    </p:spTree>
    <p:custDataLst>
      <p:tags r:id="rId2"/>
    </p:custDataLst>
    <p:extLst>
      <p:ext uri="{BB962C8B-B14F-4D97-AF65-F5344CB8AC3E}">
        <p14:creationId xmlns:p14="http://schemas.microsoft.com/office/powerpoint/2010/main" val="2447582414"/>
      </p:ext>
    </p:extLst>
  </p:cSld>
  <p:clrMapOvr>
    <a:masterClrMapping/>
  </p:clrMapOvr>
  <p:transition spd="slow" advClick="0" advTm="1000">
    <p:push dir="u"/>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像" descr="图像"/>
          <p:cNvPicPr>
            <a:picLocks noChangeAspect="1"/>
          </p:cNvPicPr>
          <p:nvPr/>
        </p:nvPicPr>
        <p:blipFill>
          <a:blip r:embed="rId4"/>
          <a:stretch>
            <a:fillRect/>
          </a:stretch>
        </p:blipFill>
        <p:spPr>
          <a:xfrm>
            <a:off x="20471068" y="1151038"/>
            <a:ext cx="3541164" cy="575908"/>
          </a:xfrm>
          <a:prstGeom prst="rect">
            <a:avLst/>
          </a:prstGeom>
        </p:spPr>
      </p:pic>
      <p:sp>
        <p:nvSpPr>
          <p:cNvPr id="4" name="矩形 3"/>
          <p:cNvSpPr/>
          <p:nvPr/>
        </p:nvSpPr>
        <p:spPr>
          <a:xfrm>
            <a:off x="370083" y="3931275"/>
            <a:ext cx="20227976" cy="7073475"/>
          </a:xfrm>
          <a:prstGeom prst="rect">
            <a:avLst/>
          </a:prstGeom>
        </p:spPr>
        <p:txBody>
          <a:bodyPr wrap="square">
            <a:spAutoFit/>
          </a:bodyPr>
          <a:lstStyle/>
          <a:p>
            <a:pPr marL="571500" indent="-571500" algn="l">
              <a:lnSpc>
                <a:spcPct val="15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以任意元素为起点，有长度为</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4</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的小区；</a:t>
            </a:r>
          </a:p>
          <a:p>
            <a:pPr marL="571500" indent="-571500" algn="l">
              <a:lnSpc>
                <a:spcPct val="15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以任意元素为终点，它前面也有长度为</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4</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的小区。</a:t>
            </a:r>
          </a:p>
          <a:p>
            <a:pPr marL="571500" indent="-571500" algn="l">
              <a:lnSpc>
                <a:spcPct val="15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把需要查询的区间</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[L, R]</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分为</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个小区间，且这两个小区间属于同一个组：</a:t>
            </a:r>
          </a:p>
          <a:p>
            <a:pPr marL="571500" indent="-571500" algn="l">
              <a:lnSpc>
                <a:spcPct val="15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以</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L</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为起点的小区间</a:t>
            </a:r>
          </a:p>
          <a:p>
            <a:pPr marL="571500" indent="-571500" algn="l">
              <a:lnSpc>
                <a:spcPct val="15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以</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R</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为终点的小区间</a:t>
            </a:r>
          </a:p>
          <a:p>
            <a:pPr marL="571500" indent="-571500" algn="l">
              <a:lnSpc>
                <a:spcPct val="15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这两个小区间首尾相接覆盖</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[L, R]</a:t>
            </a:r>
          </a:p>
          <a:p>
            <a:pPr marL="571500" indent="-571500" algn="l">
              <a:lnSpc>
                <a:spcPct val="15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一次查询的计算复杂度是</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O(1)</a:t>
            </a:r>
          </a:p>
        </p:txBody>
      </p:sp>
      <p:pic>
        <p:nvPicPr>
          <p:cNvPr id="8" name="图像" descr="图像"/>
          <p:cNvPicPr>
            <a:picLocks noChangeAspect="1"/>
          </p:cNvPicPr>
          <p:nvPr/>
        </p:nvPicPr>
        <p:blipFill>
          <a:blip r:embed="rId4"/>
          <a:stretch>
            <a:fillRect/>
          </a:stretch>
        </p:blipFill>
        <p:spPr>
          <a:xfrm>
            <a:off x="20471069" y="521731"/>
            <a:ext cx="3541164" cy="575908"/>
          </a:xfrm>
          <a:prstGeom prst="rect">
            <a:avLst/>
          </a:prstGeom>
        </p:spPr>
      </p:pic>
      <p:sp>
        <p:nvSpPr>
          <p:cNvPr id="9" name="文本框 8"/>
          <p:cNvSpPr txBox="1"/>
          <p:nvPr/>
        </p:nvSpPr>
        <p:spPr>
          <a:xfrm>
            <a:off x="652103" y="844290"/>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10" name="组合 9"/>
          <p:cNvGrpSpPr/>
          <p:nvPr/>
        </p:nvGrpSpPr>
        <p:grpSpPr>
          <a:xfrm>
            <a:off x="0" y="42336"/>
            <a:ext cx="24382413" cy="2524596"/>
            <a:chOff x="0" y="-48"/>
            <a:chExt cx="38400" cy="3976"/>
          </a:xfrm>
        </p:grpSpPr>
        <p:sp>
          <p:nvSpPr>
            <p:cNvPr id="12"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14" name="图像" descr="图像"/>
            <p:cNvPicPr>
              <a:picLocks noChangeAspect="1"/>
            </p:cNvPicPr>
            <p:nvPr/>
          </p:nvPicPr>
          <p:blipFill>
            <a:blip r:embed="rId4"/>
            <a:stretch>
              <a:fillRect/>
            </a:stretch>
          </p:blipFill>
          <p:spPr>
            <a:xfrm>
              <a:off x="32440" y="907"/>
              <a:ext cx="5577" cy="907"/>
            </a:xfrm>
            <a:prstGeom prst="rect">
              <a:avLst/>
            </a:prstGeom>
          </p:spPr>
        </p:pic>
        <p:sp>
          <p:nvSpPr>
            <p:cNvPr id="15" name="文本框 14"/>
            <p:cNvSpPr txBox="1"/>
            <p:nvPr/>
          </p:nvSpPr>
          <p:spPr>
            <a:xfrm>
              <a:off x="1027" y="1215"/>
              <a:ext cx="24127" cy="1503"/>
            </a:xfrm>
            <a:prstGeom prst="rect">
              <a:avLst/>
            </a:prstGeom>
            <a:noFill/>
          </p:spPr>
          <p:txBody>
            <a:bodyPr wrap="square">
              <a:spAutoFit/>
            </a:bodyPr>
            <a:lstStyle/>
            <a:p>
              <a:pPr algn="l"/>
              <a:r>
                <a:rPr lang="zh-CN" altLang="en-US" sz="5599" b="1" spc="600" dirty="0" smtClean="0">
                  <a:solidFill>
                    <a:schemeClr val="bg1"/>
                  </a:solidFill>
                  <a:latin typeface="思源宋体 CN Heavy" panose="02020900000000000000" charset="-122"/>
                  <a:ea typeface="思源宋体 CN Heavy" panose="02020900000000000000" charset="-122"/>
                </a:rPr>
                <a:t>查询区间最值</a:t>
              </a:r>
              <a:endParaRPr lang="zh-CN" altLang="en-US" sz="5599" b="1" spc="600" dirty="0">
                <a:solidFill>
                  <a:schemeClr val="bg1"/>
                </a:solidFill>
                <a:latin typeface="思源宋体 CN Heavy" panose="02020900000000000000" charset="-122"/>
                <a:ea typeface="思源宋体 CN Heavy" panose="02020900000000000000" charset="-122"/>
              </a:endParaRPr>
            </a:p>
          </p:txBody>
        </p:sp>
      </p:grpSp>
    </p:spTree>
    <p:custDataLst>
      <p:tags r:id="rId1"/>
    </p:custDataLst>
    <p:extLst>
      <p:ext uri="{BB962C8B-B14F-4D97-AF65-F5344CB8AC3E}">
        <p14:creationId xmlns:p14="http://schemas.microsoft.com/office/powerpoint/2010/main" val="1977145568"/>
      </p:ext>
    </p:extLst>
  </p:cSld>
  <p:clrMapOvr>
    <a:masterClrMapping/>
  </p:clrMapOvr>
  <p:transition spd="slow" advClick="0" advTm="1000">
    <p:push dir="u"/>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5"/>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38098" y="0"/>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grpSp>
      <p:sp>
        <p:nvSpPr>
          <p:cNvPr id="2" name="文本框 1" descr="7b0a202020202262756c6c6574223a20227b5c2263617465676f727949645c223a31303030352c5c2274656d706c61746549645c223a32303233313332387d220a7d0a"/>
          <p:cNvSpPr txBox="1"/>
          <p:nvPr/>
        </p:nvSpPr>
        <p:spPr>
          <a:xfrm>
            <a:off x="436852" y="3640711"/>
            <a:ext cx="23251551" cy="7073475"/>
          </a:xfrm>
          <a:prstGeom prst="rect">
            <a:avLst/>
          </a:prstGeom>
          <a:noFill/>
        </p:spPr>
        <p:txBody>
          <a:bodyPr wrap="square" rtlCol="0">
            <a:spAutoFit/>
          </a:bodyPr>
          <a:lstStyle/>
          <a:p>
            <a:pPr algn="l">
              <a:lnSpc>
                <a:spcPct val="150000"/>
              </a:lnSpc>
            </a:pPr>
            <a:r>
              <a:rPr lang="en-US" altLang="zh-CN" sz="44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err="1">
                <a:solidFill>
                  <a:srgbClr val="2E7EEF"/>
                </a:solidFill>
                <a:latin typeface="Times New Roman" panose="02020603050405020304" pitchFamily="18" charset="0"/>
                <a:ea typeface="思源宋体 CN" panose="02020400000000000000" charset="-122"/>
                <a:cs typeface="Times New Roman" panose="02020603050405020304" pitchFamily="18" charset="0"/>
              </a:rPr>
              <a:t>题目描述</a:t>
            </a:r>
            <a:r>
              <a:rPr lang="en-US" altLang="zh-CN" sz="4400" dirty="0" smtClean="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给定一个长度为</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 </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的数组</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，其值分别为</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a1, a2, ..., </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。现有</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Q</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个询问，每个询问包含一个区间，请回答该区间的最大值为多少。</a:t>
            </a:r>
          </a:p>
          <a:p>
            <a:pPr algn="l">
              <a:lnSpc>
                <a:spcPct val="150000"/>
              </a:lnSpc>
            </a:pPr>
            <a:r>
              <a:rPr lang="en-US" altLang="zh-CN" sz="44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输入描述</a:t>
            </a:r>
            <a:r>
              <a:rPr lang="en-US" altLang="zh-CN" sz="44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输入第</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行包含两个正整数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 Q</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，分别表示数组</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的长度和询问的个数。</a:t>
            </a:r>
          </a:p>
          <a:p>
            <a:pPr algn="l">
              <a:lnSpc>
                <a:spcPct val="150000"/>
              </a:lnSpc>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第</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行包含</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个非负整数</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a1, a2, ..., </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，表示数组</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元素的值。</a:t>
            </a:r>
          </a:p>
          <a:p>
            <a:pPr algn="l">
              <a:lnSpc>
                <a:spcPct val="150000"/>
              </a:lnSpc>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第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 ~ Q+2 </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行每行表示一个询问，每个询问包含两个整数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L, R</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，表示区间的左右端点</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 ≤ N, Q ≤ </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5×10</a:t>
            </a:r>
            <a:r>
              <a:rPr lang="en-US" altLang="zh-CN" sz="4400" baseline="30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5</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 ≤ L ≤ R ≤ 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10</a:t>
            </a:r>
            <a:r>
              <a:rPr lang="en-US" altLang="zh-CN" sz="4400" baseline="30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9</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ai</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10</a:t>
            </a:r>
            <a:r>
              <a:rPr lang="en-US" altLang="zh-CN" sz="4400" baseline="30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9</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50000"/>
              </a:lnSpc>
            </a:pPr>
            <a:r>
              <a:rPr lang="en-US" altLang="zh-CN" sz="44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输出描述</a:t>
            </a:r>
            <a:r>
              <a:rPr lang="en-US" altLang="zh-CN" sz="44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输出共</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Q</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行，每行包含一个整数，表示相应询问的答案。</a:t>
            </a:r>
            <a:endPar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
        <p:nvSpPr>
          <p:cNvPr id="11" name="文本框 10"/>
          <p:cNvSpPr txBox="1"/>
          <p:nvPr/>
        </p:nvSpPr>
        <p:spPr>
          <a:xfrm>
            <a:off x="652103" y="1087928"/>
            <a:ext cx="22206409" cy="953979"/>
          </a:xfrm>
          <a:prstGeom prst="rect">
            <a:avLst/>
          </a:prstGeom>
          <a:noFill/>
        </p:spPr>
        <p:txBody>
          <a:bodyPr wrap="square">
            <a:spAutoFit/>
          </a:bodyPr>
          <a:lstStyle/>
          <a:p>
            <a:pPr algn="l"/>
            <a:r>
              <a:rPr lang="zh-CN" altLang="en-US" sz="5599" b="1" spc="600" dirty="0">
                <a:solidFill>
                  <a:schemeClr val="bg1"/>
                </a:solidFill>
                <a:latin typeface="思源宋体 CN Heavy" panose="02020900000000000000" charset="-122"/>
                <a:ea typeface="思源宋体 CN Heavy" panose="02020900000000000000" charset="-122"/>
              </a:rPr>
              <a:t>例题：区间最大值 </a:t>
            </a:r>
            <a:r>
              <a:rPr lang="en-US" altLang="zh-CN" sz="5599" b="1" spc="600" dirty="0" err="1">
                <a:solidFill>
                  <a:schemeClr val="bg1"/>
                </a:solidFill>
                <a:latin typeface="思源宋体 CN Heavy" panose="02020900000000000000" charset="-122"/>
                <a:ea typeface="思源宋体 CN Heavy" panose="02020900000000000000" charset="-122"/>
              </a:rPr>
              <a:t>lanqiaoOJ</a:t>
            </a:r>
            <a:r>
              <a:rPr lang="zh-CN" altLang="en-US" sz="5599" b="1" spc="600" dirty="0">
                <a:solidFill>
                  <a:schemeClr val="bg1"/>
                </a:solidFill>
                <a:latin typeface="思源宋体 CN Heavy" panose="02020900000000000000" charset="-122"/>
                <a:ea typeface="思源宋体 CN Heavy" panose="02020900000000000000" charset="-122"/>
              </a:rPr>
              <a:t>题号</a:t>
            </a:r>
            <a:r>
              <a:rPr lang="en-US" altLang="zh-CN" sz="5599" b="1" spc="600" dirty="0">
                <a:solidFill>
                  <a:schemeClr val="bg1"/>
                </a:solidFill>
                <a:latin typeface="思源宋体 CN Heavy" panose="02020900000000000000" charset="-122"/>
                <a:ea typeface="思源宋体 CN Heavy" panose="02020900000000000000" charset="-122"/>
              </a:rPr>
              <a:t>1205</a:t>
            </a:r>
            <a:endParaRPr lang="en-US" altLang="zh-CN" sz="4400" b="1" spc="600" dirty="0">
              <a:solidFill>
                <a:schemeClr val="bg1"/>
              </a:solidFill>
              <a:latin typeface="思源宋体 CN Heavy" panose="02020900000000000000" charset="-122"/>
              <a:ea typeface="思源宋体 CN Heavy" panose="02020900000000000000" charset="-122"/>
            </a:endParaRPr>
          </a:p>
        </p:txBody>
      </p:sp>
      <p:pic>
        <p:nvPicPr>
          <p:cNvPr id="6" name="图像" descr="图像"/>
          <p:cNvPicPr>
            <a:picLocks noChangeAspect="1"/>
          </p:cNvPicPr>
          <p:nvPr>
            <p:custDataLst>
              <p:tags r:id="rId2"/>
            </p:custDataLst>
          </p:nvPr>
        </p:nvPicPr>
        <p:blipFill>
          <a:blip r:embed="rId6">
            <a:alphaModFix amt="20000"/>
            <a:duotone>
              <a:prstClr val="black"/>
              <a:schemeClr val="accent1">
                <a:tint val="45000"/>
                <a:satMod val="400000"/>
              </a:schemeClr>
            </a:duotone>
          </a:blip>
          <a:srcRect/>
          <a:stretch>
            <a:fillRect/>
          </a:stretch>
        </p:blipFill>
        <p:spPr>
          <a:xfrm>
            <a:off x="12552498" y="7315216"/>
            <a:ext cx="11791817" cy="7102013"/>
          </a:xfrm>
          <a:prstGeom prst="rect">
            <a:avLst/>
          </a:prstGeom>
          <a:ln w="12700" cap="flat">
            <a:noFill/>
            <a:miter lim="400000"/>
            <a:headEnd/>
            <a:tailEnd/>
          </a:ln>
          <a:effectLst/>
        </p:spPr>
      </p:pic>
    </p:spTree>
    <p:custDataLst>
      <p:tags r:id="rId1"/>
    </p:custDataLst>
    <p:extLst>
      <p:ext uri="{BB962C8B-B14F-4D97-AF65-F5344CB8AC3E}">
        <p14:creationId xmlns:p14="http://schemas.microsoft.com/office/powerpoint/2010/main" val="4019972438"/>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a:blip r:embed="rId4">
            <a:lum bright="34000" contrast="-8000"/>
          </a:blip>
          <a:srcRect l="20046" t="6270" r="19548" b="5808"/>
          <a:stretch>
            <a:fillRect/>
          </a:stretch>
        </p:blipFill>
        <p:spPr>
          <a:xfrm rot="5400000">
            <a:off x="11604741" y="994799"/>
            <a:ext cx="4417058" cy="12578032"/>
          </a:xfrm>
          <a:prstGeom prst="rect">
            <a:avLst/>
          </a:prstGeom>
          <a:noFill/>
          <a:ln w="9525">
            <a:noFill/>
          </a:ln>
        </p:spPr>
      </p:pic>
      <p:sp>
        <p:nvSpPr>
          <p:cNvPr id="13" name="文本框 12" descr="7b0a202020202262756c6c6574223a20227b5c2263617465676f727949645c223a31303030352c5c2274656d706c61746549645c223a32303233313332387d220a7d0a"/>
          <p:cNvSpPr txBox="1"/>
          <p:nvPr/>
        </p:nvSpPr>
        <p:spPr>
          <a:xfrm>
            <a:off x="8400498" y="5608978"/>
            <a:ext cx="15622707" cy="3170099"/>
          </a:xfrm>
          <a:prstGeom prst="rect">
            <a:avLst/>
          </a:prstGeom>
          <a:noFill/>
          <a:ln>
            <a:noFill/>
          </a:ln>
        </p:spPr>
        <p:txBody>
          <a:bodyPr wrap="square" rtlCol="0">
            <a:spAutoFit/>
          </a:bodyPr>
          <a:lstStyle/>
          <a:p>
            <a:pPr algn="l"/>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n,m</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  map(</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input().split())</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a = list(map(</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int,input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().split()))</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for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in range(m):</a:t>
            </a:r>
          </a:p>
          <a:p>
            <a:pPr algn="l"/>
            <a:r>
              <a:rPr lang="en-US" altLang="zh-CN" sz="40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rPr>
              <a:t>   L,R </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map(</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input().split())</a:t>
            </a:r>
          </a:p>
          <a:p>
            <a:pPr algn="l"/>
            <a:r>
              <a:rPr lang="en-US" altLang="zh-CN" sz="40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rPr>
              <a:t>   print(max(a[L-1:R</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p>
        </p:txBody>
      </p:sp>
      <p:pic>
        <p:nvPicPr>
          <p:cNvPr id="16" name="图像" descr="图像"/>
          <p:cNvPicPr>
            <a:picLocks noChangeAspect="1"/>
          </p:cNvPicPr>
          <p:nvPr/>
        </p:nvPicPr>
        <p:blipFill>
          <a:blip r:embed="rId5"/>
          <a:stretch>
            <a:fillRect/>
          </a:stretch>
        </p:blipFill>
        <p:spPr>
          <a:xfrm>
            <a:off x="20471068" y="1151038"/>
            <a:ext cx="3541164" cy="575908"/>
          </a:xfrm>
          <a:prstGeom prst="rect">
            <a:avLst/>
          </a:prstGeom>
        </p:spPr>
      </p:pic>
      <p:sp>
        <p:nvSpPr>
          <p:cNvPr id="4" name="矩形 3"/>
          <p:cNvSpPr/>
          <p:nvPr/>
        </p:nvSpPr>
        <p:spPr>
          <a:xfrm>
            <a:off x="892598" y="10315711"/>
            <a:ext cx="21561002" cy="2123658"/>
          </a:xfrm>
          <a:prstGeom prst="rect">
            <a:avLst/>
          </a:prstGeom>
        </p:spPr>
        <p:txBody>
          <a:bodyPr wrap="square">
            <a:spAutoFit/>
          </a:bodyPr>
          <a:lstStyle/>
          <a:p>
            <a:pPr marL="571500" indent="-571500" algn="l">
              <a:lnSpc>
                <a:spcPct val="15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本题的测试数据太大，需要用</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算法</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ST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算法适用于查询次数极大的情况</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，它</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查询一次是</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O(1)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的，效率极高。</a:t>
            </a:r>
            <a:endPar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8" name="图像" descr="图像"/>
          <p:cNvPicPr>
            <a:picLocks noChangeAspect="1"/>
          </p:cNvPicPr>
          <p:nvPr/>
        </p:nvPicPr>
        <p:blipFill>
          <a:blip r:embed="rId5"/>
          <a:stretch>
            <a:fillRect/>
          </a:stretch>
        </p:blipFill>
        <p:spPr>
          <a:xfrm>
            <a:off x="20471069" y="521731"/>
            <a:ext cx="3541164" cy="575908"/>
          </a:xfrm>
          <a:prstGeom prst="rect">
            <a:avLst/>
          </a:prstGeom>
        </p:spPr>
      </p:pic>
      <p:sp>
        <p:nvSpPr>
          <p:cNvPr id="9" name="文本框 8"/>
          <p:cNvSpPr txBox="1"/>
          <p:nvPr/>
        </p:nvSpPr>
        <p:spPr>
          <a:xfrm>
            <a:off x="652103" y="844290"/>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10" name="组合 9"/>
          <p:cNvGrpSpPr/>
          <p:nvPr/>
        </p:nvGrpSpPr>
        <p:grpSpPr>
          <a:xfrm>
            <a:off x="0" y="42336"/>
            <a:ext cx="24382413" cy="2524596"/>
            <a:chOff x="0" y="-48"/>
            <a:chExt cx="38400" cy="3976"/>
          </a:xfrm>
        </p:grpSpPr>
        <p:sp>
          <p:nvSpPr>
            <p:cNvPr id="12"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14" name="图像" descr="图像"/>
            <p:cNvPicPr>
              <a:picLocks noChangeAspect="1"/>
            </p:cNvPicPr>
            <p:nvPr/>
          </p:nvPicPr>
          <p:blipFill>
            <a:blip r:embed="rId5"/>
            <a:stretch>
              <a:fillRect/>
            </a:stretch>
          </p:blipFill>
          <p:spPr>
            <a:xfrm>
              <a:off x="32440" y="907"/>
              <a:ext cx="5577" cy="907"/>
            </a:xfrm>
            <a:prstGeom prst="rect">
              <a:avLst/>
            </a:prstGeom>
          </p:spPr>
        </p:pic>
        <p:sp>
          <p:nvSpPr>
            <p:cNvPr id="15" name="文本框 14"/>
            <p:cNvSpPr txBox="1"/>
            <p:nvPr/>
          </p:nvSpPr>
          <p:spPr>
            <a:xfrm>
              <a:off x="1027" y="1215"/>
              <a:ext cx="24127" cy="1503"/>
            </a:xfrm>
            <a:prstGeom prst="rect">
              <a:avLst/>
            </a:prstGeom>
            <a:noFill/>
          </p:spPr>
          <p:txBody>
            <a:bodyPr wrap="square">
              <a:spAutoFit/>
            </a:bodyPr>
            <a:lstStyle/>
            <a:p>
              <a:pPr algn="l"/>
              <a:endParaRPr lang="zh-CN" altLang="en-US" sz="5599" b="1" spc="600" dirty="0">
                <a:solidFill>
                  <a:schemeClr val="bg1"/>
                </a:solidFill>
                <a:latin typeface="思源宋体 CN Heavy" panose="02020900000000000000" charset="-122"/>
                <a:ea typeface="思源宋体 CN Heavy" panose="02020900000000000000" charset="-122"/>
              </a:endParaRPr>
            </a:p>
          </p:txBody>
        </p:sp>
      </p:grpSp>
    </p:spTree>
    <p:custDataLst>
      <p:tags r:id="rId1"/>
    </p:custDataLst>
    <p:extLst>
      <p:ext uri="{BB962C8B-B14F-4D97-AF65-F5344CB8AC3E}">
        <p14:creationId xmlns:p14="http://schemas.microsoft.com/office/powerpoint/2010/main" val="477202374"/>
      </p:ext>
    </p:extLst>
  </p:cSld>
  <p:clrMapOvr>
    <a:masterClrMapping/>
  </p:clrMapOvr>
  <p:transition spd="slow" advClick="0" advTm="1000">
    <p:push dir="u"/>
  </p:transition>
  <p:timing>
    <p:tnLst>
      <p:par>
        <p:cTn id="1" dur="indefinite" restart="never" nodeType="tmRoot"/>
      </p:par>
    </p:tnLst>
    <p:bldLst>
      <p:bldP spid="13"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a:blip r:embed="rId4">
            <a:lum bright="34000" contrast="-8000"/>
          </a:blip>
          <a:srcRect l="20046" t="6270" r="19548" b="5808"/>
          <a:stretch>
            <a:fillRect/>
          </a:stretch>
        </p:blipFill>
        <p:spPr>
          <a:xfrm rot="5400000">
            <a:off x="5938612" y="-2730954"/>
            <a:ext cx="14887121" cy="20436115"/>
          </a:xfrm>
          <a:prstGeom prst="rect">
            <a:avLst/>
          </a:prstGeom>
          <a:noFill/>
          <a:ln w="9525">
            <a:noFill/>
          </a:ln>
        </p:spPr>
      </p:pic>
      <p:sp>
        <p:nvSpPr>
          <p:cNvPr id="13" name="文本框 12" descr="7b0a202020202262756c6c6574223a20227b5c2263617465676f727949645c223a31303030352c5c2274656d706c61746549645c223a32303233313332387d220a7d0a"/>
          <p:cNvSpPr txBox="1"/>
          <p:nvPr/>
        </p:nvSpPr>
        <p:spPr>
          <a:xfrm>
            <a:off x="4566623" y="977628"/>
            <a:ext cx="18378359" cy="13018949"/>
          </a:xfrm>
          <a:prstGeom prst="rect">
            <a:avLst/>
          </a:prstGeom>
          <a:noFill/>
          <a:ln>
            <a:noFill/>
          </a:ln>
        </p:spPr>
        <p:txBody>
          <a:bodyPr wrap="square" rtlCol="0">
            <a:spAutoFit/>
          </a:bodyPr>
          <a:lstStyle/>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from math import *</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N = 100001   </a:t>
            </a:r>
          </a:p>
          <a:p>
            <a:pPr algn="l"/>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dp</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 [[0 for col in range(40)] for row in range(N)] #</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定义一个二维数组</a:t>
            </a:r>
          </a:p>
          <a:p>
            <a:pPr algn="l"/>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def</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st_init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global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dp</a:t>
            </a:r>
            <a:endPar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for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in range(1,n+1):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dp</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][0] = a[</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p =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(log2(n))</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for k in range(1, p+1):</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for s in range(1, n+2-(1&lt;&lt;k)):</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dp</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[s][k]=max(</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dp</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[s][k-1],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dp</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[s+(1&lt;&lt;(k-1))][k-1])</a:t>
            </a:r>
          </a:p>
          <a:p>
            <a:pPr algn="l"/>
            <a:endPar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algn="l"/>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def</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st_query</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(L,R):</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k =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(log2(R-L+1))</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return max(</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dp</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[L][k],</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dp</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[R-(1&lt;&lt;k)+1][k])</a:t>
            </a:r>
          </a:p>
          <a:p>
            <a:pPr algn="l"/>
            <a:endPar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algn="l"/>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n,m</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  map(</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input().split())</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a = [0]+list(map(</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int,input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().split()))   #</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从</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a[1]</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开始，不用</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a[0]</a:t>
            </a:r>
          </a:p>
          <a:p>
            <a:pPr algn="l"/>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st_init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for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in range(1,m+1):</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L,R = map(</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input().split())</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print(</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st_query</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(L,R))</a:t>
            </a:r>
          </a:p>
        </p:txBody>
      </p:sp>
    </p:spTree>
    <p:custDataLst>
      <p:tags r:id="rId1"/>
    </p:custDataLst>
    <p:extLst>
      <p:ext uri="{BB962C8B-B14F-4D97-AF65-F5344CB8AC3E}">
        <p14:creationId xmlns:p14="http://schemas.microsoft.com/office/powerpoint/2010/main" val="2060532793"/>
      </p:ext>
    </p:extLst>
  </p:cSld>
  <p:clrMapOvr>
    <a:masterClrMapping/>
  </p:clrMapOvr>
  <p:transition spd="slow" advClick="0" advTm="1000">
    <p:push dir="u"/>
  </p:transition>
  <p:timing>
    <p:tnLst>
      <p:par>
        <p:cTn id="1" dur="indefinite" restart="never" nodeType="tmRoot"/>
      </p:par>
    </p:tnLst>
    <p:bldLst>
      <p:bldP spid="13"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r>
                <a:rPr lang="en-US" altLang="zh-CN" sz="5599" b="1" spc="600" dirty="0" smtClean="0">
                  <a:solidFill>
                    <a:schemeClr val="bg1"/>
                  </a:solidFill>
                  <a:latin typeface="思源宋体 CN Heavy" panose="02020900000000000000" charset="-122"/>
                  <a:ea typeface="思源宋体 CN Heavy" panose="02020900000000000000" charset="-122"/>
                </a:rPr>
                <a:t>4.7 </a:t>
              </a:r>
              <a:r>
                <a:rPr lang="zh-CN" altLang="en-US" sz="5599" b="1" spc="600" dirty="0" smtClean="0">
                  <a:solidFill>
                    <a:schemeClr val="bg1"/>
                  </a:solidFill>
                  <a:latin typeface="思源宋体 CN Heavy" panose="02020900000000000000" charset="-122"/>
                  <a:ea typeface="思源宋体 CN Heavy" panose="02020900000000000000" charset="-122"/>
                </a:rPr>
                <a:t>前缀</a:t>
              </a:r>
              <a:r>
                <a:rPr lang="zh-CN" altLang="en-US" sz="5599" b="1" spc="600" dirty="0">
                  <a:solidFill>
                    <a:schemeClr val="bg1"/>
                  </a:solidFill>
                  <a:latin typeface="思源宋体 CN Heavy" panose="02020900000000000000" charset="-122"/>
                  <a:ea typeface="思源宋体 CN Heavy" panose="02020900000000000000" charset="-122"/>
                </a:rPr>
                <a:t>和</a:t>
              </a:r>
            </a:p>
          </p:txBody>
        </p:sp>
      </p:grpSp>
      <p:pic>
        <p:nvPicPr>
          <p:cNvPr id="72" name="图像" descr="图像"/>
          <p:cNvPicPr>
            <a:picLocks noChangeAspect="1"/>
          </p:cNvPicPr>
          <p:nvPr/>
        </p:nvPicPr>
        <p:blipFill>
          <a:blip r:embed="rId5">
            <a:alphaModFix amt="20000"/>
            <a:duotone>
              <a:prstClr val="black"/>
              <a:schemeClr val="accent1">
                <a:tint val="45000"/>
                <a:satMod val="400000"/>
              </a:schemeClr>
            </a:duotone>
          </a:blip>
          <a:srcRect/>
          <a:stretch>
            <a:fillRect/>
          </a:stretch>
        </p:blipFill>
        <p:spPr>
          <a:xfrm>
            <a:off x="12014052" y="6920907"/>
            <a:ext cx="12446460" cy="7496322"/>
          </a:xfrm>
          <a:prstGeom prst="rect">
            <a:avLst/>
          </a:prstGeom>
          <a:ln w="12700" cap="flat">
            <a:noFill/>
            <a:miter lim="400000"/>
            <a:headEnd/>
            <a:tailEnd/>
          </a:ln>
          <a:effectLst/>
        </p:spPr>
      </p:pic>
      <p:sp>
        <p:nvSpPr>
          <p:cNvPr id="20" name="文本框 19" descr="7b0a202020202262756c6c6574223a20227b5c2263617465676f727949645c223a31303030352c5c2274656d706c61746549645c223a32303233313332387d220a7d0a"/>
          <p:cNvSpPr txBox="1"/>
          <p:nvPr/>
        </p:nvSpPr>
        <p:spPr>
          <a:xfrm>
            <a:off x="347342" y="5960394"/>
            <a:ext cx="12866877" cy="4708674"/>
          </a:xfrm>
          <a:prstGeom prst="rect">
            <a:avLst/>
          </a:prstGeom>
          <a:noFill/>
        </p:spPr>
        <p:txBody>
          <a:bodyPr wrap="square" rtlCol="0">
            <a:spAutoFit/>
          </a:bodyPr>
          <a:lstStyle/>
          <a:p>
            <a:pPr algn="l">
              <a:lnSpc>
                <a:spcPct val="150000"/>
              </a:lnSpc>
              <a:buBlip>
                <a:blip r:embed="rId6"/>
              </a:buBlip>
            </a:pPr>
            <a:r>
              <a:rPr sz="4000" kern="1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数组a</a:t>
            </a:r>
            <a:r>
              <a:rPr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[0] ~ a[n-1]，</a:t>
            </a:r>
            <a:r>
              <a:rPr sz="4000" kern="1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前缀和sum</a:t>
            </a:r>
            <a:r>
              <a:rPr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t>
            </a:r>
            <a:r>
              <a:rPr sz="4000" kern="1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i</a:t>
            </a:r>
            <a:r>
              <a:rPr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t>
            </a:r>
            <a:r>
              <a:rPr sz="4000" kern="1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等于a</a:t>
            </a:r>
            <a:r>
              <a:rPr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[0] ~ a[</a:t>
            </a:r>
            <a:r>
              <a:rPr sz="4000" kern="1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i</a:t>
            </a:r>
            <a:r>
              <a:rPr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t>
            </a:r>
            <a:r>
              <a:rPr sz="4000" kern="1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的和</a:t>
            </a:r>
            <a:r>
              <a:rPr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t>
            </a:r>
          </a:p>
          <a:p>
            <a:pPr algn="l">
              <a:lnSpc>
                <a:spcPct val="150000"/>
              </a:lnSpc>
            </a:pPr>
            <a:r>
              <a:rPr 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 	</a:t>
            </a:r>
            <a:r>
              <a:rPr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sum[0] = a[0]         </a:t>
            </a:r>
            <a:endParaRPr 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endParaRPr>
          </a:p>
          <a:p>
            <a:pPr algn="l">
              <a:lnSpc>
                <a:spcPct val="150000"/>
              </a:lnSpc>
            </a:pPr>
            <a:r>
              <a:rPr 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	</a:t>
            </a:r>
            <a:r>
              <a:rPr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sum[1] = a[0] + a[1]        </a:t>
            </a:r>
            <a:endParaRPr 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endParaRPr>
          </a:p>
          <a:p>
            <a:pPr algn="l">
              <a:lnSpc>
                <a:spcPct val="150000"/>
              </a:lnSpc>
            </a:pPr>
            <a:r>
              <a:rPr 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	</a:t>
            </a:r>
            <a:r>
              <a:rPr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sum[2] = a[0] + a[1] +a[2]</a:t>
            </a:r>
            <a:r>
              <a:rPr 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 </a:t>
            </a:r>
            <a:r>
              <a:rPr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t>
            </a:r>
          </a:p>
          <a:p>
            <a:pPr algn="l">
              <a:lnSpc>
                <a:spcPct val="150000"/>
              </a:lnSpc>
              <a:buBlip>
                <a:blip r:embed="rId6"/>
              </a:buBlip>
            </a:pPr>
            <a:r>
              <a:rPr sz="4000" kern="1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在</a:t>
            </a:r>
            <a:r>
              <a:rPr sz="4000" kern="100" dirty="0" err="1">
                <a:solidFill>
                  <a:srgbClr val="2E80F1"/>
                </a:solidFill>
                <a:latin typeface="Times New Roman" panose="02020603050405020304" pitchFamily="18" charset="0"/>
                <a:ea typeface="思源宋体 CN" panose="02020400000000000000" charset="-122"/>
                <a:cs typeface="Times New Roman" panose="02020603050405020304" pitchFamily="18" charset="0"/>
                <a:sym typeface="+mn-ea"/>
              </a:rPr>
              <a:t>O</a:t>
            </a:r>
            <a:r>
              <a:rPr sz="4000" kern="100" dirty="0">
                <a:solidFill>
                  <a:srgbClr val="2E80F1"/>
                </a:solidFill>
                <a:latin typeface="Times New Roman" panose="02020603050405020304" pitchFamily="18" charset="0"/>
                <a:ea typeface="思源宋体 CN" panose="02020400000000000000" charset="-122"/>
                <a:cs typeface="Times New Roman" panose="02020603050405020304" pitchFamily="18" charset="0"/>
                <a:sym typeface="+mn-ea"/>
              </a:rPr>
              <a:t>(n)</a:t>
            </a:r>
            <a:r>
              <a:rPr sz="4000" kern="1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时间内求所有前缀和：sum</a:t>
            </a:r>
            <a:r>
              <a:rPr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t>
            </a:r>
            <a:r>
              <a:rPr sz="4000" kern="1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i</a:t>
            </a:r>
            <a:r>
              <a:rPr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 = sum[i-1] + a[</a:t>
            </a:r>
            <a:r>
              <a:rPr sz="4000" kern="1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i</a:t>
            </a:r>
            <a:r>
              <a:rPr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t>
            </a:r>
          </a:p>
        </p:txBody>
      </p:sp>
      <p:sp>
        <p:nvSpPr>
          <p:cNvPr id="10" name="矩形 9"/>
          <p:cNvSpPr/>
          <p:nvPr/>
        </p:nvSpPr>
        <p:spPr>
          <a:xfrm>
            <a:off x="14100737" y="6368448"/>
            <a:ext cx="9566213" cy="5033404"/>
          </a:xfrm>
          <a:prstGeom prst="rect">
            <a:avLst/>
          </a:prstGeom>
          <a:gradFill>
            <a:gsLst>
              <a:gs pos="3000">
                <a:srgbClr val="C2DDFF"/>
              </a:gs>
              <a:gs pos="100000">
                <a:srgbClr val="1775E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2" name="正文内容"/>
          <p:cNvSpPr txBox="1"/>
          <p:nvPr/>
        </p:nvSpPr>
        <p:spPr>
          <a:xfrm>
            <a:off x="14398428" y="6639884"/>
            <a:ext cx="9073226" cy="4547267"/>
          </a:xfrm>
          <a:prstGeom prst="rect">
            <a:avLst/>
          </a:prstGeom>
          <a:solidFill>
            <a:srgbClr val="000000"/>
          </a:solidFill>
        </p:spPr>
        <p:txBody>
          <a:bodyPr>
            <a:noAutofit/>
          </a:bodyPr>
          <a:lst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marL="0" indent="0">
              <a:spcBef>
                <a:spcPts val="0"/>
              </a:spcBef>
              <a:buNone/>
            </a:pPr>
            <a:r>
              <a:rPr lang="en-US" altLang="zh-CN" sz="4000" dirty="0">
                <a:solidFill>
                  <a:schemeClr val="bg1">
                    <a:lumMod val="10000"/>
                    <a:lumOff val="90000"/>
                  </a:schemeClr>
                </a:solidFill>
                <a:latin typeface="宋体" panose="02010600030101010101" pitchFamily="2" charset="-122"/>
                <a:ea typeface="宋体" panose="02010600030101010101" pitchFamily="2" charset="-122"/>
              </a:rPr>
              <a:t>n=10</a:t>
            </a:r>
          </a:p>
          <a:p>
            <a:pPr marL="0" indent="0">
              <a:spcBef>
                <a:spcPts val="0"/>
              </a:spcBef>
              <a:buNone/>
            </a:pPr>
            <a:r>
              <a:rPr lang="en-US" altLang="zh-CN" sz="4000" dirty="0">
                <a:solidFill>
                  <a:schemeClr val="bg1">
                    <a:lumMod val="10000"/>
                    <a:lumOff val="90000"/>
                  </a:schemeClr>
                </a:solidFill>
                <a:latin typeface="宋体" panose="02010600030101010101" pitchFamily="2" charset="-122"/>
                <a:ea typeface="宋体" panose="02010600030101010101" pitchFamily="2" charset="-122"/>
              </a:rPr>
              <a:t>a=[</a:t>
            </a:r>
            <a:r>
              <a:rPr lang="en-US" altLang="zh-CN" sz="40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40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4000" dirty="0">
                <a:solidFill>
                  <a:srgbClr val="FF0000"/>
                </a:solidFill>
                <a:latin typeface="宋体" panose="02010600030101010101" pitchFamily="2" charset="-122"/>
                <a:ea typeface="宋体" panose="02010600030101010101" pitchFamily="2" charset="-122"/>
              </a:rPr>
              <a:t>for</a:t>
            </a:r>
            <a:r>
              <a:rPr lang="en-US" altLang="zh-CN" sz="40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40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40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4000" dirty="0">
                <a:solidFill>
                  <a:srgbClr val="FF0000"/>
                </a:solidFill>
                <a:latin typeface="宋体" panose="02010600030101010101" pitchFamily="2" charset="-122"/>
                <a:ea typeface="宋体" panose="02010600030101010101" pitchFamily="2" charset="-122"/>
              </a:rPr>
              <a:t>in</a:t>
            </a:r>
            <a:r>
              <a:rPr lang="en-US" altLang="zh-CN" sz="4000" dirty="0">
                <a:solidFill>
                  <a:schemeClr val="bg1">
                    <a:lumMod val="10000"/>
                    <a:lumOff val="90000"/>
                  </a:schemeClr>
                </a:solidFill>
                <a:latin typeface="宋体" panose="02010600030101010101" pitchFamily="2" charset="-122"/>
                <a:ea typeface="宋体" panose="02010600030101010101" pitchFamily="2" charset="-122"/>
              </a:rPr>
              <a:t> range(n)]</a:t>
            </a:r>
          </a:p>
          <a:p>
            <a:pPr marL="0" indent="0">
              <a:spcBef>
                <a:spcPts val="0"/>
              </a:spcBef>
              <a:buNone/>
            </a:pPr>
            <a:r>
              <a:rPr lang="en-US" altLang="zh-CN" sz="4000" dirty="0">
                <a:solidFill>
                  <a:srgbClr val="FF0000"/>
                </a:solidFill>
                <a:latin typeface="宋体" panose="02010600030101010101" pitchFamily="2" charset="-122"/>
                <a:ea typeface="宋体" panose="02010600030101010101" pitchFamily="2" charset="-122"/>
              </a:rPr>
              <a:t>print</a:t>
            </a:r>
            <a:r>
              <a:rPr lang="en-US" altLang="zh-CN" sz="4000" dirty="0">
                <a:solidFill>
                  <a:schemeClr val="bg1"/>
                </a:solidFill>
                <a:latin typeface="宋体" panose="02010600030101010101" pitchFamily="2" charset="-122"/>
                <a:ea typeface="宋体" panose="02010600030101010101" pitchFamily="2" charset="-122"/>
              </a:rPr>
              <a:t>(a</a:t>
            </a:r>
            <a:r>
              <a:rPr lang="en-US" altLang="zh-CN" sz="4000" dirty="0">
                <a:solidFill>
                  <a:schemeClr val="bg1">
                    <a:lumMod val="10000"/>
                    <a:lumOff val="90000"/>
                  </a:schemeClr>
                </a:solidFill>
                <a:latin typeface="宋体" panose="02010600030101010101" pitchFamily="2" charset="-122"/>
                <a:ea typeface="宋体" panose="02010600030101010101" pitchFamily="2" charset="-122"/>
              </a:rPr>
              <a:t>)</a:t>
            </a:r>
          </a:p>
          <a:p>
            <a:pPr marL="0" indent="0">
              <a:spcBef>
                <a:spcPts val="0"/>
              </a:spcBef>
              <a:buNone/>
            </a:pPr>
            <a:endParaRPr lang="en-US" altLang="zh-CN" sz="4000" dirty="0">
              <a:solidFill>
                <a:schemeClr val="bg1">
                  <a:lumMod val="10000"/>
                  <a:lumOff val="90000"/>
                </a:schemeClr>
              </a:solidFill>
              <a:latin typeface="宋体" panose="02010600030101010101" pitchFamily="2" charset="-122"/>
              <a:ea typeface="宋体" panose="02010600030101010101" pitchFamily="2" charset="-122"/>
            </a:endParaRPr>
          </a:p>
          <a:p>
            <a:pPr marL="0" indent="0">
              <a:spcBef>
                <a:spcPts val="0"/>
              </a:spcBef>
              <a:buNone/>
            </a:pPr>
            <a:r>
              <a:rPr lang="en-US" altLang="zh-CN" sz="4000" dirty="0">
                <a:solidFill>
                  <a:schemeClr val="bg1">
                    <a:lumMod val="10000"/>
                    <a:lumOff val="90000"/>
                  </a:schemeClr>
                </a:solidFill>
                <a:latin typeface="宋体" panose="02010600030101010101" pitchFamily="2" charset="-122"/>
                <a:ea typeface="宋体" panose="02010600030101010101" pitchFamily="2" charset="-122"/>
              </a:rPr>
              <a:t>sum=[0]*n</a:t>
            </a:r>
          </a:p>
          <a:p>
            <a:pPr marL="0" indent="0">
              <a:spcBef>
                <a:spcPts val="0"/>
              </a:spcBef>
              <a:buNone/>
            </a:pPr>
            <a:r>
              <a:rPr lang="en-US" altLang="zh-CN" sz="4000" dirty="0">
                <a:solidFill>
                  <a:srgbClr val="00B0F0"/>
                </a:solidFill>
                <a:latin typeface="宋体" panose="02010600030101010101" pitchFamily="2" charset="-122"/>
                <a:ea typeface="宋体" panose="02010600030101010101" pitchFamily="2" charset="-122"/>
              </a:rPr>
              <a:t>for</a:t>
            </a:r>
            <a:r>
              <a:rPr lang="en-US" altLang="zh-CN" sz="40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40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40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4000" dirty="0">
                <a:solidFill>
                  <a:srgbClr val="FF0000"/>
                </a:solidFill>
                <a:latin typeface="宋体" panose="02010600030101010101" pitchFamily="2" charset="-122"/>
                <a:ea typeface="宋体" panose="02010600030101010101" pitchFamily="2" charset="-122"/>
              </a:rPr>
              <a:t>in</a:t>
            </a:r>
            <a:r>
              <a:rPr lang="en-US" altLang="zh-CN" sz="40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4000" dirty="0">
                <a:solidFill>
                  <a:srgbClr val="00B0F0"/>
                </a:solidFill>
                <a:latin typeface="宋体" panose="02010600030101010101" pitchFamily="2" charset="-122"/>
                <a:ea typeface="宋体" panose="02010600030101010101" pitchFamily="2" charset="-122"/>
              </a:rPr>
              <a:t>range</a:t>
            </a:r>
            <a:r>
              <a:rPr lang="en-US" altLang="zh-CN" sz="4000" dirty="0">
                <a:solidFill>
                  <a:schemeClr val="bg1"/>
                </a:solidFill>
                <a:latin typeface="宋体" panose="02010600030101010101" pitchFamily="2" charset="-122"/>
                <a:ea typeface="宋体" panose="02010600030101010101" pitchFamily="2" charset="-122"/>
              </a:rPr>
              <a:t>(1,n</a:t>
            </a:r>
            <a:r>
              <a:rPr lang="en-US" altLang="zh-CN" sz="4000" dirty="0">
                <a:solidFill>
                  <a:schemeClr val="bg1">
                    <a:lumMod val="10000"/>
                    <a:lumOff val="90000"/>
                  </a:schemeClr>
                </a:solidFill>
                <a:latin typeface="宋体" panose="02010600030101010101" pitchFamily="2" charset="-122"/>
                <a:ea typeface="宋体" panose="02010600030101010101" pitchFamily="2" charset="-122"/>
              </a:rPr>
              <a:t>):  </a:t>
            </a:r>
          </a:p>
          <a:p>
            <a:pPr marL="0" indent="0">
              <a:spcBef>
                <a:spcPts val="0"/>
              </a:spcBef>
              <a:buNone/>
            </a:pPr>
            <a:r>
              <a:rPr lang="en-US" altLang="zh-CN" sz="4000" dirty="0">
                <a:solidFill>
                  <a:schemeClr val="bg1">
                    <a:lumMod val="10000"/>
                    <a:lumOff val="90000"/>
                  </a:schemeClr>
                </a:solidFill>
                <a:latin typeface="宋体" panose="02010600030101010101" pitchFamily="2" charset="-122"/>
                <a:ea typeface="宋体" panose="02010600030101010101" pitchFamily="2" charset="-122"/>
              </a:rPr>
              <a:t>    sum[</a:t>
            </a:r>
            <a:r>
              <a:rPr lang="en-US" altLang="zh-CN" sz="40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4000" dirty="0">
                <a:solidFill>
                  <a:schemeClr val="bg1">
                    <a:lumMod val="10000"/>
                    <a:lumOff val="90000"/>
                  </a:schemeClr>
                </a:solidFill>
                <a:latin typeface="宋体" panose="02010600030101010101" pitchFamily="2" charset="-122"/>
                <a:ea typeface="宋体" panose="02010600030101010101" pitchFamily="2" charset="-122"/>
              </a:rPr>
              <a:t>] = a[</a:t>
            </a:r>
            <a:r>
              <a:rPr lang="en-US" altLang="zh-CN" sz="40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4000" dirty="0">
                <a:solidFill>
                  <a:schemeClr val="bg1">
                    <a:lumMod val="10000"/>
                    <a:lumOff val="90000"/>
                  </a:schemeClr>
                </a:solidFill>
                <a:latin typeface="宋体" panose="02010600030101010101" pitchFamily="2" charset="-122"/>
                <a:ea typeface="宋体" panose="02010600030101010101" pitchFamily="2" charset="-122"/>
              </a:rPr>
              <a:t>]+sum[i-1]</a:t>
            </a:r>
          </a:p>
          <a:p>
            <a:pPr marL="0" indent="0">
              <a:spcBef>
                <a:spcPts val="0"/>
              </a:spcBef>
              <a:buNone/>
            </a:pPr>
            <a:r>
              <a:rPr lang="en-US" altLang="zh-CN" sz="4000" dirty="0">
                <a:solidFill>
                  <a:srgbClr val="FF0000"/>
                </a:solidFill>
                <a:latin typeface="宋体" panose="02010600030101010101" pitchFamily="2" charset="-122"/>
                <a:ea typeface="宋体" panose="02010600030101010101" pitchFamily="2" charset="-122"/>
              </a:rPr>
              <a:t>print</a:t>
            </a:r>
            <a:r>
              <a:rPr lang="en-US" altLang="zh-CN" sz="4000" dirty="0">
                <a:solidFill>
                  <a:schemeClr val="bg1"/>
                </a:solidFill>
                <a:latin typeface="宋体" panose="02010600030101010101" pitchFamily="2" charset="-122"/>
                <a:ea typeface="宋体" panose="02010600030101010101" pitchFamily="2" charset="-122"/>
              </a:rPr>
              <a:t>(sum</a:t>
            </a:r>
            <a:r>
              <a:rPr lang="en-US" altLang="zh-CN" sz="4000" dirty="0">
                <a:solidFill>
                  <a:schemeClr val="bg1">
                    <a:lumMod val="10000"/>
                    <a:lumOff val="90000"/>
                  </a:schemeClr>
                </a:solidFill>
                <a:latin typeface="宋体" panose="02010600030101010101" pitchFamily="2" charset="-122"/>
                <a:ea typeface="宋体" panose="02010600030101010101" pitchFamily="2" charset="-122"/>
              </a:rPr>
              <a:t>)</a:t>
            </a:r>
          </a:p>
        </p:txBody>
      </p:sp>
      <p:sp>
        <p:nvSpPr>
          <p:cNvPr id="2" name="圆角矩形标注 1"/>
          <p:cNvSpPr/>
          <p:nvPr/>
        </p:nvSpPr>
        <p:spPr>
          <a:xfrm>
            <a:off x="9557447" y="7391243"/>
            <a:ext cx="2261310" cy="1522691"/>
          </a:xfrm>
          <a:prstGeom prst="wedgeRoundRectCallout">
            <a:avLst>
              <a:gd name="adj1" fmla="val -203452"/>
              <a:gd name="adj2" fmla="val -413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a[0]</a:t>
            </a:r>
            <a:r>
              <a:rPr lang="zh-CN" altLang="en-US" sz="4000" dirty="0"/>
              <a:t>一般不用</a:t>
            </a:r>
          </a:p>
        </p:txBody>
      </p:sp>
    </p:spTree>
    <p:custDataLst>
      <p:tags r:id="rId1"/>
    </p:custDataLst>
    <p:extLst>
      <p:ext uri="{BB962C8B-B14F-4D97-AF65-F5344CB8AC3E}">
        <p14:creationId xmlns:p14="http://schemas.microsoft.com/office/powerpoint/2010/main" val="559405340"/>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2"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r>
                <a:rPr lang="zh-CN" altLang="en-US" sz="5599" b="1" spc="600" dirty="0">
                  <a:solidFill>
                    <a:schemeClr val="bg1"/>
                  </a:solidFill>
                  <a:latin typeface="思源宋体 CN Heavy" panose="02020900000000000000" charset="-122"/>
                  <a:ea typeface="思源宋体 CN Heavy" panose="02020900000000000000" charset="-122"/>
                </a:rPr>
                <a:t>前缀和、区间问题</a:t>
              </a:r>
            </a:p>
          </p:txBody>
        </p:sp>
      </p:grpSp>
      <p:sp>
        <p:nvSpPr>
          <p:cNvPr id="20" name="文本框 19" descr="7b0a202020202262756c6c6574223a20227b5c2263617465676f727949645c223a31303030352c5c2274656d706c61746549645c223a32303233313332387d220a7d0a"/>
          <p:cNvSpPr txBox="1"/>
          <p:nvPr/>
        </p:nvSpPr>
        <p:spPr>
          <a:xfrm>
            <a:off x="635594" y="3434984"/>
            <a:ext cx="22433089" cy="4154713"/>
          </a:xfrm>
          <a:prstGeom prst="rect">
            <a:avLst/>
          </a:prstGeom>
          <a:noFill/>
        </p:spPr>
        <p:txBody>
          <a:bodyPr wrap="square" rtlCol="0">
            <a:spAutoFit/>
          </a:bodyPr>
          <a:lstStyle/>
          <a:p>
            <a:pPr algn="l">
              <a:lnSpc>
                <a:spcPct val="150000"/>
              </a:lnSpc>
              <a:buBlip>
                <a:blip r:embed="rId5"/>
              </a:buBlip>
            </a:pPr>
            <a:r>
              <a:rPr sz="4400" kern="1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预计算出</a:t>
            </a:r>
            <a:r>
              <a:rPr sz="4400" kern="100" dirty="0" err="1">
                <a:solidFill>
                  <a:srgbClr val="2E80F1"/>
                </a:solidFill>
                <a:latin typeface="Times New Roman" panose="02020603050405020304" pitchFamily="18" charset="0"/>
                <a:ea typeface="思源宋体 CN" panose="02020400000000000000" charset="-122"/>
                <a:cs typeface="Times New Roman" panose="02020603050405020304" pitchFamily="18" charset="0"/>
                <a:sym typeface="+mn-ea"/>
              </a:rPr>
              <a:t>前缀和</a:t>
            </a:r>
            <a:r>
              <a:rPr sz="4400" kern="1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，能快速计算出</a:t>
            </a:r>
            <a:r>
              <a:rPr sz="4400" kern="100" dirty="0" err="1">
                <a:solidFill>
                  <a:srgbClr val="2E80F1"/>
                </a:solidFill>
                <a:latin typeface="Times New Roman" panose="02020603050405020304" pitchFamily="18" charset="0"/>
                <a:ea typeface="思源宋体 CN" panose="02020400000000000000" charset="-122"/>
                <a:cs typeface="Times New Roman" panose="02020603050405020304" pitchFamily="18" charset="0"/>
                <a:sym typeface="+mn-ea"/>
              </a:rPr>
              <a:t>区间和</a:t>
            </a:r>
            <a:r>
              <a:rPr sz="44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t>
            </a:r>
          </a:p>
          <a:p>
            <a:pPr algn="l">
              <a:lnSpc>
                <a:spcPct val="150000"/>
              </a:lnSpc>
            </a:pPr>
            <a:r>
              <a:rPr lang="en-US" sz="44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       </a:t>
            </a:r>
            <a:r>
              <a:rPr sz="44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a:t>
            </a:r>
            <a:r>
              <a:rPr sz="4400" kern="1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i</a:t>
            </a:r>
            <a:r>
              <a:rPr sz="44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 + a[i+1] + ... + a[j-1] + a[j] = sum[j] - sum[i-1]</a:t>
            </a:r>
            <a:endParaRPr lang="en-US" sz="44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endParaRPr>
          </a:p>
          <a:p>
            <a:pPr algn="l">
              <a:lnSpc>
                <a:spcPct val="150000"/>
              </a:lnSpc>
            </a:pPr>
            <a:endParaRPr sz="44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endParaRPr>
          </a:p>
          <a:p>
            <a:pPr algn="l">
              <a:lnSpc>
                <a:spcPct val="150000"/>
              </a:lnSpc>
              <a:buBlip>
                <a:blip r:embed="rId5"/>
              </a:buBlip>
            </a:pPr>
            <a:r>
              <a:rPr sz="4400" kern="1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复杂度为</a:t>
            </a:r>
            <a:r>
              <a:rPr sz="4400" kern="100" dirty="0" err="1">
                <a:solidFill>
                  <a:srgbClr val="2E80F1"/>
                </a:solidFill>
                <a:latin typeface="Times New Roman" panose="02020603050405020304" pitchFamily="18" charset="0"/>
                <a:ea typeface="思源宋体 CN" panose="02020400000000000000" charset="-122"/>
                <a:cs typeface="Times New Roman" panose="02020603050405020304" pitchFamily="18" charset="0"/>
                <a:sym typeface="+mn-ea"/>
              </a:rPr>
              <a:t>O</a:t>
            </a:r>
            <a:r>
              <a:rPr sz="4400" kern="100" dirty="0">
                <a:solidFill>
                  <a:srgbClr val="2E80F1"/>
                </a:solidFill>
                <a:latin typeface="Times New Roman" panose="02020603050405020304" pitchFamily="18" charset="0"/>
                <a:ea typeface="思源宋体 CN" panose="02020400000000000000" charset="-122"/>
                <a:cs typeface="Times New Roman" panose="02020603050405020304" pitchFamily="18" charset="0"/>
                <a:sym typeface="+mn-ea"/>
              </a:rPr>
              <a:t>(n)</a:t>
            </a:r>
            <a:r>
              <a:rPr sz="4400" kern="1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的区间和计算，优化到了</a:t>
            </a:r>
            <a:r>
              <a:rPr sz="4400" kern="100" dirty="0" err="1">
                <a:solidFill>
                  <a:srgbClr val="2E80F1"/>
                </a:solidFill>
                <a:latin typeface="Times New Roman" panose="02020603050405020304" pitchFamily="18" charset="0"/>
                <a:ea typeface="思源宋体 CN" panose="02020400000000000000" charset="-122"/>
                <a:cs typeface="Times New Roman" panose="02020603050405020304" pitchFamily="18" charset="0"/>
                <a:sym typeface="+mn-ea"/>
              </a:rPr>
              <a:t>O</a:t>
            </a:r>
            <a:r>
              <a:rPr sz="4400" kern="100" dirty="0">
                <a:solidFill>
                  <a:srgbClr val="2E80F1"/>
                </a:solidFill>
                <a:latin typeface="Times New Roman" panose="02020603050405020304" pitchFamily="18" charset="0"/>
                <a:ea typeface="思源宋体 CN" panose="02020400000000000000" charset="-122"/>
                <a:cs typeface="Times New Roman" panose="02020603050405020304" pitchFamily="18" charset="0"/>
                <a:sym typeface="+mn-ea"/>
              </a:rPr>
              <a:t>(1)</a:t>
            </a:r>
            <a:r>
              <a:rPr sz="4400" kern="1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的前缀和计算</a:t>
            </a:r>
            <a:endParaRPr sz="44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endParaRPr>
          </a:p>
        </p:txBody>
      </p:sp>
    </p:spTree>
    <p:custDataLst>
      <p:tags r:id="rId1"/>
    </p:custDataLst>
    <p:extLst>
      <p:ext uri="{BB962C8B-B14F-4D97-AF65-F5344CB8AC3E}">
        <p14:creationId xmlns:p14="http://schemas.microsoft.com/office/powerpoint/2010/main" val="1561525403"/>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5"/>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r>
                <a:rPr lang="zh-CN" altLang="en-US" sz="5599" b="1" spc="600" dirty="0">
                  <a:solidFill>
                    <a:schemeClr val="bg1"/>
                  </a:solidFill>
                  <a:latin typeface="思源宋体 CN Heavy" panose="02020900000000000000" charset="-122"/>
                  <a:ea typeface="思源宋体 CN Heavy" panose="02020900000000000000" charset="-122"/>
                </a:rPr>
                <a:t>前缀和与差分</a:t>
              </a:r>
            </a:p>
          </p:txBody>
        </p:sp>
      </p:grpSp>
      <p:graphicFrame>
        <p:nvGraphicFramePr>
          <p:cNvPr id="10" name="对象 9"/>
          <p:cNvGraphicFramePr>
            <a:graphicFrameLocks noChangeAspect="1"/>
          </p:cNvGraphicFramePr>
          <p:nvPr/>
        </p:nvGraphicFramePr>
        <p:xfrm>
          <a:off x="3870321" y="5918878"/>
          <a:ext cx="15360859" cy="1778392"/>
        </p:xfrm>
        <a:graphic>
          <a:graphicData uri="http://schemas.openxmlformats.org/presentationml/2006/ole">
            <mc:AlternateContent xmlns:mc="http://schemas.openxmlformats.org/markup-compatibility/2006">
              <mc:Choice xmlns:v="urn:schemas-microsoft-com:vml" Requires="v">
                <p:oleObj spid="_x0000_s1033" name="Visio" r:id="rId6" imgW="3281045" imgH="385445" progId="Visio.Drawing.15">
                  <p:embed/>
                </p:oleObj>
              </mc:Choice>
              <mc:Fallback>
                <p:oleObj name="Visio" r:id="rId6" imgW="3281045" imgH="385445" progId="Visio.Drawing.15">
                  <p:embed/>
                  <p:pic>
                    <p:nvPicPr>
                      <p:cNvPr id="10" name="对象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0321" y="5918878"/>
                        <a:ext cx="15360859" cy="1778392"/>
                      </a:xfrm>
                      <a:prstGeom prst="rect">
                        <a:avLst/>
                      </a:prstGeom>
                      <a:noFill/>
                    </p:spPr>
                  </p:pic>
                </p:oleObj>
              </mc:Fallback>
            </mc:AlternateContent>
          </a:graphicData>
        </a:graphic>
      </p:graphicFrame>
      <p:sp>
        <p:nvSpPr>
          <p:cNvPr id="20" name="文本框 19" descr="7b0a202020202262756c6c6574223a20227b5c2263617465676f727949645c223a31303030352c5c2274656d706c61746549645c223a32303233313332387d220a7d0a"/>
          <p:cNvSpPr txBox="1"/>
          <p:nvPr/>
        </p:nvSpPr>
        <p:spPr>
          <a:xfrm>
            <a:off x="854654" y="3533403"/>
            <a:ext cx="22433089" cy="8954822"/>
          </a:xfrm>
          <a:prstGeom prst="rect">
            <a:avLst/>
          </a:prstGeom>
          <a:noFill/>
        </p:spPr>
        <p:txBody>
          <a:bodyPr wrap="square" rtlCol="0">
            <a:spAutoFit/>
          </a:bodyPr>
          <a:lstStyle/>
          <a:p>
            <a:pPr algn="l">
              <a:lnSpc>
                <a:spcPct val="240000"/>
              </a:lnSpc>
              <a:buBlip>
                <a:blip r:embed="rId8"/>
              </a:buBlip>
            </a:pPr>
            <a:r>
              <a:rPr sz="4000" kern="1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一维差分数组</a:t>
            </a:r>
            <a:r>
              <a:rPr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 D[k] = a[k] - a[k-1]，</a:t>
            </a:r>
            <a:r>
              <a:rPr sz="4000" kern="1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即原数组a</a:t>
            </a:r>
            <a:r>
              <a:rPr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t>
            </a:r>
            <a:r>
              <a:rPr sz="4000" kern="1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的</a:t>
            </a:r>
            <a:r>
              <a:rPr sz="4000" kern="100" dirty="0" err="1">
                <a:solidFill>
                  <a:srgbClr val="2E80F1"/>
                </a:solidFill>
                <a:latin typeface="Times New Roman" panose="02020603050405020304" pitchFamily="18" charset="0"/>
                <a:ea typeface="思源宋体 CN" panose="02020400000000000000" charset="-122"/>
                <a:cs typeface="Times New Roman" panose="02020603050405020304" pitchFamily="18" charset="0"/>
                <a:sym typeface="+mn-ea"/>
              </a:rPr>
              <a:t>相邻元素</a:t>
            </a:r>
            <a:r>
              <a:rPr sz="4000" kern="1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的差</a:t>
            </a:r>
            <a:endParaRPr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endParaRPr>
          </a:p>
          <a:p>
            <a:pPr>
              <a:lnSpc>
                <a:spcPct val="240000"/>
              </a:lnSpc>
            </a:pPr>
            <a:endParaRPr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endParaRPr>
          </a:p>
          <a:p>
            <a:pPr algn="l">
              <a:lnSpc>
                <a:spcPct val="240000"/>
              </a:lnSpc>
              <a:buBlip>
                <a:blip r:embed="rId8"/>
              </a:buBlip>
            </a:pPr>
            <a:endParaRPr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endParaRPr>
          </a:p>
          <a:p>
            <a:pPr algn="l">
              <a:lnSpc>
                <a:spcPct val="240000"/>
              </a:lnSpc>
            </a:pPr>
            <a:r>
              <a:rPr 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                                                    </a:t>
            </a:r>
            <a:r>
              <a:rPr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a[k] = D[1] + D[2] + ... + D[k]         </a:t>
            </a:r>
          </a:p>
          <a:p>
            <a:pPr algn="l">
              <a:lnSpc>
                <a:spcPct val="240000"/>
              </a:lnSpc>
            </a:pPr>
            <a:r>
              <a:rPr 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                                                    </a:t>
            </a:r>
            <a:r>
              <a:rPr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a:t>
            </a:r>
            <a:r>
              <a:rPr sz="4000" kern="1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是D</a:t>
            </a:r>
            <a:r>
              <a:rPr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t>
            </a:r>
            <a:r>
              <a:rPr sz="4000" kern="1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的前缀和</a:t>
            </a:r>
            <a:endParaRPr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endParaRPr>
          </a:p>
          <a:p>
            <a:pPr algn="l">
              <a:lnSpc>
                <a:spcPct val="240000"/>
              </a:lnSpc>
            </a:pPr>
            <a:r>
              <a:rPr sz="4000" kern="100" dirty="0" err="1">
                <a:solidFill>
                  <a:srgbClr val="2E7EEE"/>
                </a:solidFill>
                <a:latin typeface="Times New Roman" panose="02020603050405020304" pitchFamily="18" charset="0"/>
                <a:ea typeface="思源宋体 CN" panose="02020400000000000000" charset="-122"/>
                <a:cs typeface="Times New Roman" panose="02020603050405020304" pitchFamily="18" charset="0"/>
                <a:sym typeface="+mn-ea"/>
              </a:rPr>
              <a:t>差分是前缀和的逆运算</a:t>
            </a:r>
            <a:r>
              <a:rPr sz="4000" kern="1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：把求a</a:t>
            </a:r>
            <a:r>
              <a:rPr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[k]</a:t>
            </a:r>
            <a:r>
              <a:rPr sz="4000" kern="1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转化为求D的前缀和</a:t>
            </a:r>
            <a:endParaRPr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endParaRPr>
          </a:p>
        </p:txBody>
      </p:sp>
    </p:spTree>
    <p:custDataLst>
      <p:tags r:id="rId2"/>
    </p:custDataLst>
    <p:extLst>
      <p:ext uri="{BB962C8B-B14F-4D97-AF65-F5344CB8AC3E}">
        <p14:creationId xmlns:p14="http://schemas.microsoft.com/office/powerpoint/2010/main" val="297852180"/>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图像" descr="图像"/>
          <p:cNvPicPr>
            <a:picLocks noChangeAspect="1"/>
          </p:cNvPicPr>
          <p:nvPr/>
        </p:nvPicPr>
        <p:blipFill>
          <a:blip r:embed="rId5">
            <a:alphaModFix amt="20000"/>
            <a:duotone>
              <a:prstClr val="black"/>
              <a:schemeClr val="accent1">
                <a:tint val="45000"/>
                <a:satMod val="400000"/>
              </a:schemeClr>
            </a:duotone>
          </a:blip>
          <a:srcRect/>
          <a:stretch>
            <a:fillRect/>
          </a:stretch>
        </p:blipFill>
        <p:spPr>
          <a:xfrm>
            <a:off x="360021" y="6920907"/>
            <a:ext cx="12446460" cy="7496322"/>
          </a:xfrm>
          <a:prstGeom prst="rect">
            <a:avLst/>
          </a:prstGeom>
          <a:ln w="12700" cap="flat">
            <a:noFill/>
            <a:miter lim="400000"/>
            <a:headEnd/>
            <a:tailEnd/>
          </a:ln>
          <a:effectLst/>
        </p:spPr>
      </p:pic>
      <p:sp>
        <p:nvSpPr>
          <p:cNvPr id="2" name="矩形 1"/>
          <p:cNvSpPr/>
          <p:nvPr/>
        </p:nvSpPr>
        <p:spPr>
          <a:xfrm>
            <a:off x="22348182" y="616403"/>
            <a:ext cx="2010101" cy="13865592"/>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像" descr="图像"/>
          <p:cNvPicPr>
            <a:picLocks noChangeAspect="1"/>
          </p:cNvPicPr>
          <p:nvPr/>
        </p:nvPicPr>
        <p:blipFill>
          <a:blip r:embed="rId6"/>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6"/>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r>
                <a:rPr lang="zh-CN" altLang="en-US" sz="5599" b="1" spc="600" dirty="0">
                  <a:solidFill>
                    <a:schemeClr val="bg1"/>
                  </a:solidFill>
                  <a:latin typeface="思源宋体 CN Heavy" panose="02020900000000000000" charset="-122"/>
                  <a:ea typeface="思源宋体 CN Heavy" panose="02020900000000000000" charset="-122"/>
                </a:rPr>
                <a:t>差分数组：提升修改的效率</a:t>
              </a:r>
            </a:p>
          </p:txBody>
        </p:sp>
      </p:grpSp>
      <p:sp>
        <p:nvSpPr>
          <p:cNvPr id="20" name="文本框 19" descr="7b0a202020202262756c6c6574223a20227b5c2263617465676f727949645c223a31303030352c5c2274656d706c61746549645c223a32303233313332387d220a7d0a"/>
          <p:cNvSpPr txBox="1"/>
          <p:nvPr/>
        </p:nvSpPr>
        <p:spPr>
          <a:xfrm>
            <a:off x="599911" y="3437425"/>
            <a:ext cx="23182590" cy="11171562"/>
          </a:xfrm>
          <a:prstGeom prst="rect">
            <a:avLst/>
          </a:prstGeom>
          <a:noFill/>
        </p:spPr>
        <p:txBody>
          <a:bodyPr wrap="square" rtlCol="0">
            <a:spAutoFit/>
          </a:bodyPr>
          <a:lstStyle/>
          <a:p>
            <a:pPr algn="l">
              <a:lnSpc>
                <a:spcPct val="150000"/>
              </a:lnSpc>
              <a:buBlip>
                <a:blip r:embed="rId7"/>
              </a:buBlip>
            </a:pPr>
            <a:r>
              <a:rPr sz="4000" kern="1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把区间</a:t>
            </a:r>
            <a:r>
              <a:rPr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[L, R]</a:t>
            </a:r>
            <a:r>
              <a:rPr sz="4000" kern="1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内每个元素a</a:t>
            </a:r>
            <a:r>
              <a:rPr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t>
            </a:r>
            <a:r>
              <a:rPr sz="4000" kern="1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加上d，只需把对应的D</a:t>
            </a:r>
            <a:r>
              <a:rPr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t>
            </a:r>
            <a:r>
              <a:rPr sz="4000" kern="1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做以下操作</a:t>
            </a:r>
            <a:r>
              <a:rPr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t>
            </a:r>
          </a:p>
          <a:p>
            <a:pPr algn="l">
              <a:lnSpc>
                <a:spcPct val="150000"/>
              </a:lnSpc>
            </a:pPr>
            <a:r>
              <a:rPr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（1）把D[L]</a:t>
            </a:r>
            <a:r>
              <a:rPr sz="4000" kern="1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加上d</a:t>
            </a:r>
            <a:r>
              <a:rPr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      D[L]     += d</a:t>
            </a:r>
          </a:p>
          <a:p>
            <a:pPr algn="l">
              <a:lnSpc>
                <a:spcPct val="150000"/>
              </a:lnSpc>
            </a:pPr>
            <a:r>
              <a:rPr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（2）把D[R+1]</a:t>
            </a:r>
            <a:r>
              <a:rPr sz="4000" kern="1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减去d</a:t>
            </a:r>
            <a:r>
              <a:rPr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  D[R+1] -= d</a:t>
            </a:r>
            <a:endParaRPr 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endParaRPr>
          </a:p>
          <a:p>
            <a:pPr algn="l">
              <a:lnSpc>
                <a:spcPct val="150000"/>
              </a:lnSpc>
            </a:pPr>
            <a:endParaRPr 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endParaRPr>
          </a:p>
          <a:p>
            <a:pPr algn="l">
              <a:lnSpc>
                <a:spcPct val="150000"/>
              </a:lnSpc>
            </a:pPr>
            <a:endParaRPr 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endParaRPr>
          </a:p>
          <a:p>
            <a:pPr algn="l">
              <a:lnSpc>
                <a:spcPct val="150000"/>
              </a:lnSpc>
            </a:pPr>
            <a:endParaRPr 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endParaRPr>
          </a:p>
          <a:p>
            <a:pPr algn="l">
              <a:lnSpc>
                <a:spcPct val="150000"/>
              </a:lnSpc>
              <a:buBlip>
                <a:blip r:embed="rId7"/>
              </a:buBlip>
            </a:pPr>
            <a:r>
              <a:rPr lang="zh-CN" alt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利用</a:t>
            </a:r>
            <a:r>
              <a:rPr lang="en-US" altLang="zh-CN"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D[]</a:t>
            </a:r>
            <a:r>
              <a:rPr lang="zh-CN" alt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，能极快解决修改区间</a:t>
            </a:r>
            <a:r>
              <a:rPr lang="en-US" altLang="zh-CN"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[L, R]</a:t>
            </a:r>
            <a:r>
              <a:rPr lang="zh-CN" alt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内元素的目的 。</a:t>
            </a:r>
            <a:r>
              <a:rPr lang="zh-CN" altLang="en-US" sz="4000" kern="100" dirty="0">
                <a:solidFill>
                  <a:srgbClr val="FF0000"/>
                </a:solidFill>
                <a:latin typeface="Times New Roman" panose="02020603050405020304" pitchFamily="18" charset="0"/>
                <a:ea typeface="思源宋体 CN" panose="02020400000000000000" charset="-122"/>
                <a:cs typeface="Times New Roman" panose="02020603050405020304" pitchFamily="18" charset="0"/>
                <a:sym typeface="+mn-ea"/>
              </a:rPr>
              <a:t>原来需要</a:t>
            </a:r>
            <a:r>
              <a:rPr lang="en-US" altLang="zh-CN" sz="4000" kern="100" dirty="0">
                <a:solidFill>
                  <a:srgbClr val="FF0000"/>
                </a:solidFill>
                <a:latin typeface="Times New Roman" panose="02020603050405020304" pitchFamily="18" charset="0"/>
                <a:ea typeface="思源宋体 CN" panose="02020400000000000000" charset="-122"/>
                <a:cs typeface="Times New Roman" panose="02020603050405020304" pitchFamily="18" charset="0"/>
                <a:sym typeface="+mn-ea"/>
              </a:rPr>
              <a:t>O(n)</a:t>
            </a:r>
            <a:r>
              <a:rPr lang="zh-CN" altLang="en-US" sz="4000" kern="100" dirty="0">
                <a:solidFill>
                  <a:srgbClr val="FF0000"/>
                </a:solidFill>
                <a:latin typeface="Times New Roman" panose="02020603050405020304" pitchFamily="18" charset="0"/>
                <a:ea typeface="思源宋体 CN" panose="02020400000000000000" charset="-122"/>
                <a:cs typeface="Times New Roman" panose="02020603050405020304" pitchFamily="18" charset="0"/>
                <a:sym typeface="+mn-ea"/>
              </a:rPr>
              <a:t>次计算，现在只需要</a:t>
            </a:r>
            <a:r>
              <a:rPr lang="en-US" altLang="zh-CN" sz="4000" kern="100" dirty="0">
                <a:solidFill>
                  <a:srgbClr val="FF0000"/>
                </a:solidFill>
                <a:latin typeface="Times New Roman" panose="02020603050405020304" pitchFamily="18" charset="0"/>
                <a:ea typeface="思源宋体 CN" panose="02020400000000000000" charset="-122"/>
                <a:cs typeface="Times New Roman" panose="02020603050405020304" pitchFamily="18" charset="0"/>
                <a:sym typeface="+mn-ea"/>
              </a:rPr>
              <a:t>O(1)</a:t>
            </a:r>
            <a:r>
              <a:rPr lang="zh-CN" alt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t>
            </a:r>
          </a:p>
          <a:p>
            <a:pPr algn="l">
              <a:lnSpc>
                <a:spcPct val="150000"/>
              </a:lnSpc>
              <a:buBlip>
                <a:blip r:embed="rId7"/>
              </a:buBlip>
            </a:pPr>
            <a:r>
              <a:rPr lang="zh-CN" alt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说明：前缀和</a:t>
            </a:r>
            <a:r>
              <a:rPr lang="en-US" altLang="zh-CN"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a[x] = D[1] + D[2] + ... + D[x]</a:t>
            </a:r>
            <a:r>
              <a:rPr lang="zh-CN" alt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，有：</a:t>
            </a:r>
          </a:p>
          <a:p>
            <a:pPr algn="l">
              <a:lnSpc>
                <a:spcPct val="150000"/>
              </a:lnSpc>
            </a:pPr>
            <a:r>
              <a:rPr lang="zh-CN" alt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t>
            </a:r>
            <a:r>
              <a:rPr lang="en-US" altLang="zh-CN"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1</a:t>
            </a:r>
            <a:r>
              <a:rPr lang="zh-CN" alt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t>
            </a:r>
            <a:r>
              <a:rPr lang="en-US" altLang="zh-CN"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1≤x&lt; L</a:t>
            </a:r>
            <a:r>
              <a:rPr lang="zh-CN" alt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，前缀和</a:t>
            </a:r>
            <a:r>
              <a:rPr lang="en-US" altLang="zh-CN"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a[x]</a:t>
            </a:r>
            <a:r>
              <a:rPr lang="zh-CN" alt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不变；</a:t>
            </a:r>
          </a:p>
          <a:p>
            <a:pPr algn="l">
              <a:lnSpc>
                <a:spcPct val="150000"/>
              </a:lnSpc>
            </a:pPr>
            <a:r>
              <a:rPr lang="zh-CN" alt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t>
            </a:r>
            <a:r>
              <a:rPr lang="en-US" altLang="zh-CN"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2</a:t>
            </a:r>
            <a:r>
              <a:rPr lang="zh-CN" alt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t>
            </a:r>
            <a:r>
              <a:rPr lang="en-US" altLang="zh-CN" sz="4000" kern="1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L≤x≤R</a:t>
            </a:r>
            <a:r>
              <a:rPr lang="zh-CN" alt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，前缀和</a:t>
            </a:r>
            <a:r>
              <a:rPr lang="en-US" altLang="zh-CN"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a[x]</a:t>
            </a:r>
            <a:r>
              <a:rPr lang="zh-CN" alt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增加了</a:t>
            </a:r>
            <a:r>
              <a:rPr lang="en-US" altLang="zh-CN"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d</a:t>
            </a:r>
            <a:r>
              <a:rPr lang="zh-CN" alt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t>
            </a:r>
          </a:p>
          <a:p>
            <a:pPr algn="l">
              <a:lnSpc>
                <a:spcPct val="150000"/>
              </a:lnSpc>
            </a:pPr>
            <a:r>
              <a:rPr lang="zh-CN" alt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t>
            </a:r>
            <a:r>
              <a:rPr lang="en-US" altLang="zh-CN"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3</a:t>
            </a:r>
            <a:r>
              <a:rPr lang="zh-CN" alt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t>
            </a:r>
            <a:r>
              <a:rPr lang="en-US" altLang="zh-CN"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R&lt;x≤ N</a:t>
            </a:r>
            <a:r>
              <a:rPr lang="zh-CN" alt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，前缀和</a:t>
            </a:r>
            <a:r>
              <a:rPr lang="en-US" altLang="zh-CN"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a[x]</a:t>
            </a:r>
            <a:r>
              <a:rPr lang="zh-CN" alt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不变，因为被</a:t>
            </a:r>
            <a:r>
              <a:rPr lang="en-US" altLang="zh-CN"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D[R+1]</a:t>
            </a:r>
            <a:r>
              <a:rPr lang="zh-CN" alt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中减去的</a:t>
            </a:r>
            <a:r>
              <a:rPr lang="en-US" altLang="zh-CN"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d</a:t>
            </a:r>
            <a:r>
              <a:rPr lang="zh-CN" alt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抵消了。</a:t>
            </a:r>
          </a:p>
          <a:p>
            <a:pPr algn="l">
              <a:lnSpc>
                <a:spcPct val="150000"/>
              </a:lnSpc>
            </a:pPr>
            <a:endParaRPr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endParaRPr>
          </a:p>
        </p:txBody>
      </p:sp>
      <p:graphicFrame>
        <p:nvGraphicFramePr>
          <p:cNvPr id="12" name="对象 11"/>
          <p:cNvGraphicFramePr>
            <a:graphicFrameLocks noChangeAspect="1"/>
          </p:cNvGraphicFramePr>
          <p:nvPr>
            <p:extLst/>
          </p:nvPr>
        </p:nvGraphicFramePr>
        <p:xfrm>
          <a:off x="3493662" y="6495631"/>
          <a:ext cx="15360859" cy="1778392"/>
        </p:xfrm>
        <a:graphic>
          <a:graphicData uri="http://schemas.openxmlformats.org/presentationml/2006/ole">
            <mc:AlternateContent xmlns:mc="http://schemas.openxmlformats.org/markup-compatibility/2006">
              <mc:Choice xmlns:v="urn:schemas-microsoft-com:vml" Requires="v">
                <p:oleObj spid="_x0000_s2057" name="Visio" r:id="rId8" imgW="3281045" imgH="385445" progId="Visio.Drawing.15">
                  <p:embed/>
                </p:oleObj>
              </mc:Choice>
              <mc:Fallback>
                <p:oleObj name="Visio" r:id="rId8" imgW="3281045" imgH="385445" progId="Visio.Drawing.15">
                  <p:embed/>
                  <p:pic>
                    <p:nvPicPr>
                      <p:cNvPr id="12" name="对象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93662" y="6495631"/>
                        <a:ext cx="15360859" cy="1778392"/>
                      </a:xfrm>
                      <a:prstGeom prst="rect">
                        <a:avLst/>
                      </a:prstGeom>
                      <a:noFill/>
                    </p:spPr>
                  </p:pic>
                </p:oleObj>
              </mc:Fallback>
            </mc:AlternateContent>
          </a:graphicData>
        </a:graphic>
      </p:graphicFrame>
    </p:spTree>
    <p:custDataLst>
      <p:tags r:id="rId2"/>
    </p:custDataLst>
    <p:extLst>
      <p:ext uri="{BB962C8B-B14F-4D97-AF65-F5344CB8AC3E}">
        <p14:creationId xmlns:p14="http://schemas.microsoft.com/office/powerpoint/2010/main" val="3786283174"/>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361055" y="3616325"/>
            <a:ext cx="17670145" cy="10253980"/>
          </a:xfrm>
          <a:prstGeom prst="rect">
            <a:avLst/>
          </a:prstGeom>
          <a:gradFill>
            <a:gsLst>
              <a:gs pos="3000">
                <a:srgbClr val="C2DDFF"/>
              </a:gs>
              <a:gs pos="100000">
                <a:srgbClr val="1775E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201" y="700"/>
            <a:ext cx="24382400" cy="2748900"/>
            <a:chOff x="1784" y="1"/>
            <a:chExt cx="34832" cy="3927"/>
          </a:xfrm>
        </p:grpSpPr>
        <p:sp>
          <p:nvSpPr>
            <p:cNvPr id="69" name="矩形: 圆角 2"/>
            <p:cNvSpPr/>
            <p:nvPr userDrawn="1"/>
          </p:nvSpPr>
          <p:spPr>
            <a:xfrm>
              <a:off x="1784" y="1"/>
              <a:ext cx="34832" cy="3927"/>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5290" dirty="0"/>
            </a:p>
          </p:txBody>
        </p:sp>
        <p:pic>
          <p:nvPicPr>
            <p:cNvPr id="5" name="图像" descr="图像"/>
            <p:cNvPicPr>
              <a:picLocks noChangeAspect="1"/>
            </p:cNvPicPr>
            <p:nvPr/>
          </p:nvPicPr>
          <p:blipFill>
            <a:blip r:embed="rId4"/>
            <a:stretch>
              <a:fillRect/>
            </a:stretch>
          </p:blipFill>
          <p:spPr>
            <a:xfrm>
              <a:off x="30280" y="907"/>
              <a:ext cx="5577" cy="907"/>
            </a:xfrm>
            <a:prstGeom prst="rect">
              <a:avLst/>
            </a:prstGeom>
          </p:spPr>
        </p:pic>
        <p:sp>
          <p:nvSpPr>
            <p:cNvPr id="11" name="文本框 10"/>
            <p:cNvSpPr txBox="1"/>
            <p:nvPr/>
          </p:nvSpPr>
          <p:spPr>
            <a:xfrm>
              <a:off x="2827" y="1215"/>
              <a:ext cx="13506" cy="1489"/>
            </a:xfrm>
            <a:prstGeom prst="rect">
              <a:avLst/>
            </a:prstGeom>
            <a:noFill/>
          </p:spPr>
          <p:txBody>
            <a:bodyPr wrap="square">
              <a:spAutoFit/>
            </a:bodyPr>
            <a:lstStyle/>
            <a:p>
              <a:pPr algn="l"/>
              <a:r>
                <a:rPr lang="zh-CN" altLang="en-US" sz="6175" b="1" spc="600" dirty="0" smtClean="0">
                  <a:solidFill>
                    <a:schemeClr val="bg1"/>
                  </a:solidFill>
                  <a:latin typeface="思源宋体 CN Heavy" panose="02020900000000000000" charset="-122"/>
                  <a:ea typeface="思源宋体 CN Heavy" panose="02020900000000000000" charset="-122"/>
                  <a:sym typeface="+mn-ea"/>
                </a:rPr>
                <a:t>有哪些复杂度</a:t>
              </a:r>
            </a:p>
          </p:txBody>
        </p:sp>
      </p:grpSp>
      <p:pic>
        <p:nvPicPr>
          <p:cNvPr id="15" name="Picture 2"/>
          <p:cNvPicPr>
            <a:picLocks noChangeAspect="1"/>
          </p:cNvPicPr>
          <p:nvPr/>
        </p:nvPicPr>
        <p:blipFill>
          <a:blip r:embed="rId5"/>
          <a:stretch>
            <a:fillRect/>
          </a:stretch>
        </p:blipFill>
        <p:spPr>
          <a:xfrm>
            <a:off x="3748758" y="4008755"/>
            <a:ext cx="16885285" cy="9469120"/>
          </a:xfrm>
          <a:prstGeom prst="rect">
            <a:avLst/>
          </a:prstGeom>
          <a:noFill/>
          <a:ln w="9525">
            <a:noFill/>
          </a:ln>
        </p:spPr>
      </p:pic>
    </p:spTree>
    <p:custDataLst>
      <p:tags r:id="rId1"/>
    </p:custDataLst>
  </p:cSld>
  <p:clrMapOvr>
    <a:masterClrMapping/>
  </p:clrMapOvr>
  <p:transition spd="slow" advClick="0" advTm="1000">
    <p:push dir="u"/>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14176716" y="616403"/>
            <a:ext cx="10181568" cy="13865592"/>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文本框 14"/>
          <p:cNvSpPr txBox="1"/>
          <p:nvPr/>
        </p:nvSpPr>
        <p:spPr>
          <a:xfrm>
            <a:off x="1017839" y="4141058"/>
            <a:ext cx="10700958" cy="3230035"/>
          </a:xfrm>
          <a:prstGeom prst="rect">
            <a:avLst/>
          </a:prstGeom>
          <a:noFill/>
        </p:spPr>
        <p:txBody>
          <a:bodyPr wrap="square" rtlCol="0">
            <a:spAutoFit/>
          </a:bodyPr>
          <a:lstStyle/>
          <a:p>
            <a:pPr algn="l">
              <a:lnSpc>
                <a:spcPct val="170000"/>
              </a:lnSpc>
            </a:pPr>
            <a:r>
              <a:rPr lang="zh-CN" altLang="en-US" sz="4000" b="1" dirty="0">
                <a:solidFill>
                  <a:srgbClr val="2E7EF0"/>
                </a:solidFill>
                <a:latin typeface="Times New Roman" panose="02020603050405020304" pitchFamily="18" charset="0"/>
                <a:ea typeface="宋体" panose="02010600030101010101" pitchFamily="2" charset="-122"/>
                <a:cs typeface="Times New Roman" panose="02020603050405020304" pitchFamily="18" charset="0"/>
              </a:rPr>
              <a:t>【问题描述】</a:t>
            </a:r>
            <a:r>
              <a:rPr lang="zh-CN" altLang="en-US"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给定一个N×M的矩阵A，请你统计有多少个子矩阵 (最小1×1，最大N×M) ，满足子矩阵中所有数的和不超过给定的整数K?</a:t>
            </a:r>
          </a:p>
        </p:txBody>
      </p:sp>
      <p:pic>
        <p:nvPicPr>
          <p:cNvPr id="8" name="图像" descr="图像"/>
          <p:cNvPicPr>
            <a:picLocks noChangeAspect="1"/>
          </p:cNvPicPr>
          <p:nvPr/>
        </p:nvPicPr>
        <p:blipFill>
          <a:blip r:embed="rId3"/>
          <a:stretch>
            <a:fillRect/>
          </a:stretch>
        </p:blipFill>
        <p:spPr>
          <a:xfrm>
            <a:off x="20471068" y="1151038"/>
            <a:ext cx="3541164" cy="575908"/>
          </a:xfrm>
          <a:prstGeom prst="rect">
            <a:avLst/>
          </a:prstGeom>
        </p:spPr>
      </p:pic>
      <p:sp>
        <p:nvSpPr>
          <p:cNvPr id="10" name="文本框 9"/>
          <p:cNvSpPr txBox="1"/>
          <p:nvPr/>
        </p:nvSpPr>
        <p:spPr>
          <a:xfrm>
            <a:off x="940374" y="7770482"/>
            <a:ext cx="10700958" cy="2183623"/>
          </a:xfrm>
          <a:prstGeom prst="rect">
            <a:avLst/>
          </a:prstGeom>
          <a:noFill/>
        </p:spPr>
        <p:txBody>
          <a:bodyPr wrap="square" rtlCol="0">
            <a:spAutoFit/>
          </a:bodyPr>
          <a:lstStyle/>
          <a:p>
            <a:pPr algn="l">
              <a:lnSpc>
                <a:spcPct val="170000"/>
              </a:lnSpc>
            </a:pPr>
            <a:r>
              <a:rPr lang="zh-CN" altLang="en-US" sz="4000" b="1" dirty="0">
                <a:solidFill>
                  <a:srgbClr val="2E7EF0"/>
                </a:solidFill>
                <a:latin typeface="Times New Roman" panose="02020603050405020304" pitchFamily="18" charset="0"/>
                <a:ea typeface="宋体" panose="02010600030101010101" pitchFamily="2" charset="-122"/>
                <a:cs typeface="Times New Roman" panose="02020603050405020304" pitchFamily="18" charset="0"/>
              </a:rPr>
              <a:t>【输入格式】</a:t>
            </a:r>
            <a:r>
              <a:rPr lang="zh-CN" altLang="en-US"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第一行包含三个整数N, M和K，之后N行每行包含M个整数，代表矩阵A。</a:t>
            </a:r>
          </a:p>
        </p:txBody>
      </p:sp>
      <p:sp>
        <p:nvSpPr>
          <p:cNvPr id="11" name="文本框 10"/>
          <p:cNvSpPr txBox="1"/>
          <p:nvPr/>
        </p:nvSpPr>
        <p:spPr>
          <a:xfrm>
            <a:off x="14922391" y="5055399"/>
            <a:ext cx="8970493" cy="6430861"/>
          </a:xfrm>
          <a:prstGeom prst="rect">
            <a:avLst/>
          </a:prstGeom>
          <a:noFill/>
        </p:spPr>
        <p:txBody>
          <a:bodyPr wrap="square" rtlCol="0">
            <a:spAutoFit/>
          </a:bodyPr>
          <a:lstStyle/>
          <a:p>
            <a:pPr algn="l">
              <a:lnSpc>
                <a:spcPct val="170000"/>
              </a:lnSpc>
            </a:pPr>
            <a:r>
              <a:rPr lang="zh-CN" altLang="en-US" sz="4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【样例输入】</a:t>
            </a:r>
          </a:p>
          <a:p>
            <a:pPr algn="l">
              <a:lnSpc>
                <a:spcPct val="130000"/>
              </a:lnSpc>
            </a:pPr>
            <a:r>
              <a:rPr lang="en-US" altLang="zh-CN"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3 4 10</a:t>
            </a:r>
          </a:p>
          <a:p>
            <a:pPr algn="l">
              <a:lnSpc>
                <a:spcPct val="130000"/>
              </a:lnSpc>
            </a:pPr>
            <a:r>
              <a:rPr lang="en-US" altLang="zh-CN"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1 2 3 4</a:t>
            </a:r>
          </a:p>
          <a:p>
            <a:pPr algn="l">
              <a:lnSpc>
                <a:spcPct val="130000"/>
              </a:lnSpc>
            </a:pPr>
            <a:r>
              <a:rPr lang="en-US" altLang="zh-CN"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5 6 7 8</a:t>
            </a:r>
          </a:p>
          <a:p>
            <a:pPr algn="l">
              <a:lnSpc>
                <a:spcPct val="130000"/>
              </a:lnSpc>
            </a:pPr>
            <a:r>
              <a:rPr lang="en-US" altLang="zh-CN"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9 10 11 12</a:t>
            </a:r>
          </a:p>
          <a:p>
            <a:pPr algn="l">
              <a:lnSpc>
                <a:spcPct val="170000"/>
              </a:lnSpc>
            </a:pPr>
            <a:r>
              <a:rPr lang="zh-CN" altLang="en-US" sz="4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【样例输出】</a:t>
            </a:r>
            <a:endParaRPr lang="zh-CN" altLang="en-US"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l">
              <a:lnSpc>
                <a:spcPct val="170000"/>
              </a:lnSpc>
            </a:pPr>
            <a:r>
              <a:rPr lang="en-US" altLang="zh-CN"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19</a:t>
            </a:r>
          </a:p>
        </p:txBody>
      </p:sp>
      <p:sp>
        <p:nvSpPr>
          <p:cNvPr id="19" name="文本框 18"/>
          <p:cNvSpPr txBox="1"/>
          <p:nvPr/>
        </p:nvSpPr>
        <p:spPr>
          <a:xfrm>
            <a:off x="941009" y="10280473"/>
            <a:ext cx="10700958" cy="1137211"/>
          </a:xfrm>
          <a:prstGeom prst="rect">
            <a:avLst/>
          </a:prstGeom>
          <a:noFill/>
        </p:spPr>
        <p:txBody>
          <a:bodyPr wrap="square" rtlCol="0">
            <a:spAutoFit/>
          </a:bodyPr>
          <a:lstStyle/>
          <a:p>
            <a:pPr algn="l">
              <a:lnSpc>
                <a:spcPct val="170000"/>
              </a:lnSpc>
            </a:pPr>
            <a:r>
              <a:rPr lang="zh-CN" altLang="en-US" sz="4000" b="1" dirty="0">
                <a:solidFill>
                  <a:srgbClr val="2E7EF0"/>
                </a:solidFill>
                <a:latin typeface="Times New Roman" panose="02020603050405020304" pitchFamily="18" charset="0"/>
                <a:ea typeface="宋体" panose="02010600030101010101" pitchFamily="2" charset="-122"/>
                <a:cs typeface="Times New Roman" panose="02020603050405020304" pitchFamily="18" charset="0"/>
              </a:rPr>
              <a:t>【输出格式】</a:t>
            </a:r>
            <a:r>
              <a:rPr lang="zh-CN" altLang="en-US"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一个整数代表答案。</a:t>
            </a:r>
          </a:p>
        </p:txBody>
      </p:sp>
      <p:grpSp>
        <p:nvGrpSpPr>
          <p:cNvPr id="20" name="组合 19"/>
          <p:cNvGrpSpPr/>
          <p:nvPr/>
        </p:nvGrpSpPr>
        <p:grpSpPr>
          <a:xfrm>
            <a:off x="-1" y="671643"/>
            <a:ext cx="24382413" cy="2524596"/>
            <a:chOff x="0" y="-48"/>
            <a:chExt cx="38400" cy="3976"/>
          </a:xfrm>
        </p:grpSpPr>
        <p:sp>
          <p:nvSpPr>
            <p:cNvPr id="21"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22" name="图像" descr="图像"/>
            <p:cNvPicPr>
              <a:picLocks noChangeAspect="1"/>
            </p:cNvPicPr>
            <p:nvPr/>
          </p:nvPicPr>
          <p:blipFill>
            <a:blip r:embed="rId3"/>
            <a:stretch>
              <a:fillRect/>
            </a:stretch>
          </p:blipFill>
          <p:spPr>
            <a:xfrm>
              <a:off x="32440" y="907"/>
              <a:ext cx="5577" cy="907"/>
            </a:xfrm>
            <a:prstGeom prst="rect">
              <a:avLst/>
            </a:prstGeom>
          </p:spPr>
        </p:pic>
      </p:grpSp>
      <p:sp>
        <p:nvSpPr>
          <p:cNvPr id="24" name="文本框 23"/>
          <p:cNvSpPr txBox="1"/>
          <p:nvPr/>
        </p:nvSpPr>
        <p:spPr>
          <a:xfrm>
            <a:off x="731996" y="1021860"/>
            <a:ext cx="22170900" cy="1901935"/>
          </a:xfrm>
          <a:prstGeom prst="rect">
            <a:avLst/>
          </a:prstGeom>
          <a:noFill/>
        </p:spPr>
        <p:txBody>
          <a:bodyPr wrap="square">
            <a:spAutoFit/>
          </a:bodyPr>
          <a:lstStyle/>
          <a:p>
            <a:pPr algn="l"/>
            <a:r>
              <a:rPr lang="zh-CN" altLang="en-US" sz="5599" b="1" spc="600" dirty="0">
                <a:solidFill>
                  <a:schemeClr val="bg1"/>
                </a:solidFill>
                <a:latin typeface="思源宋体 CN Heavy" panose="02020900000000000000" charset="-122"/>
                <a:ea typeface="思源宋体 CN Heavy" panose="02020900000000000000" charset="-122"/>
              </a:rPr>
              <a:t>例题  统计子矩阵</a:t>
            </a:r>
          </a:p>
          <a:p>
            <a:pPr algn="l">
              <a:lnSpc>
                <a:spcPct val="140000"/>
              </a:lnSpc>
            </a:pPr>
            <a:r>
              <a:rPr lang="en-US" altLang="zh-CN" sz="4400" b="1" spc="600" dirty="0">
                <a:solidFill>
                  <a:schemeClr val="bg1"/>
                </a:solidFill>
                <a:latin typeface="思源宋体 CN Heavy" panose="02020900000000000000" charset="-122"/>
                <a:ea typeface="思源宋体 CN Heavy" panose="02020900000000000000" charset="-122"/>
              </a:rPr>
              <a:t>2022</a:t>
            </a:r>
            <a:r>
              <a:rPr lang="zh-CN" altLang="en-US" sz="4400" b="1" spc="600" dirty="0">
                <a:solidFill>
                  <a:schemeClr val="bg1"/>
                </a:solidFill>
                <a:latin typeface="思源宋体 CN Heavy" panose="02020900000000000000" charset="-122"/>
                <a:ea typeface="思源宋体 CN Heavy" panose="02020900000000000000" charset="-122"/>
              </a:rPr>
              <a:t>年第十三届</a:t>
            </a:r>
            <a:r>
              <a:rPr lang="zh-CN" altLang="en-US" sz="4400" b="1" spc="600">
                <a:solidFill>
                  <a:schemeClr val="bg1"/>
                </a:solidFill>
                <a:latin typeface="思源宋体 CN Heavy" panose="02020900000000000000" charset="-122"/>
                <a:ea typeface="思源宋体 CN Heavy" panose="02020900000000000000" charset="-122"/>
              </a:rPr>
              <a:t>省赛</a:t>
            </a:r>
            <a:r>
              <a:rPr lang="zh-CN" altLang="en-US" sz="4400" b="1" spc="600" dirty="0">
                <a:solidFill>
                  <a:schemeClr val="bg1"/>
                </a:solidFill>
                <a:latin typeface="思源宋体 CN Heavy" panose="02020900000000000000" charset="-122"/>
                <a:ea typeface="思源宋体 CN Heavy" panose="02020900000000000000" charset="-122"/>
              </a:rPr>
              <a:t> </a:t>
            </a:r>
            <a:r>
              <a:rPr lang="en-US" altLang="zh-CN" sz="4400" b="1" spc="600">
                <a:solidFill>
                  <a:schemeClr val="bg1"/>
                </a:solidFill>
                <a:latin typeface="思源宋体 CN Heavy" panose="02020900000000000000" charset="-122"/>
                <a:ea typeface="思源宋体 CN Heavy" panose="02020900000000000000" charset="-122"/>
              </a:rPr>
              <a:t> </a:t>
            </a:r>
            <a:r>
              <a:rPr lang="en-US" altLang="zh-CN" sz="4400" b="1" spc="600" dirty="0">
                <a:solidFill>
                  <a:schemeClr val="bg1"/>
                </a:solidFill>
                <a:latin typeface="思源宋体 CN Heavy" panose="02020900000000000000" charset="-122"/>
                <a:ea typeface="思源宋体 CN Heavy" panose="02020900000000000000" charset="-122"/>
              </a:rPr>
              <a:t>lanqiao2109</a:t>
            </a:r>
          </a:p>
        </p:txBody>
      </p:sp>
    </p:spTree>
    <p:extLst>
      <p:ext uri="{BB962C8B-B14F-4D97-AF65-F5344CB8AC3E}">
        <p14:creationId xmlns:p14="http://schemas.microsoft.com/office/powerpoint/2010/main" val="4253507036"/>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0" grpId="0"/>
      <p:bldP spid="10" grpId="1"/>
      <p:bldP spid="11" grpId="0"/>
      <p:bldP spid="11" grpId="1"/>
      <p:bldP spid="19" grpId="0"/>
      <p:bldP spid="19" grpId="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12762034" y="616403"/>
            <a:ext cx="11596250" cy="13865592"/>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像" descr="图像"/>
          <p:cNvPicPr>
            <a:picLocks noChangeAspect="1"/>
          </p:cNvPicPr>
          <p:nvPr/>
        </p:nvPicPr>
        <p:blipFill>
          <a:blip r:embed="rId3">
            <a:alphaModFix amt="20000"/>
            <a:duotone>
              <a:prstClr val="black"/>
              <a:schemeClr val="accent1">
                <a:tint val="45000"/>
                <a:satMod val="400000"/>
              </a:schemeClr>
            </a:duotone>
          </a:blip>
          <a:srcRect/>
          <a:stretch>
            <a:fillRect/>
          </a:stretch>
        </p:blipFill>
        <p:spPr>
          <a:xfrm>
            <a:off x="951168" y="7315216"/>
            <a:ext cx="11791817" cy="7102013"/>
          </a:xfrm>
          <a:prstGeom prst="rect">
            <a:avLst/>
          </a:prstGeom>
          <a:ln w="12700" cap="flat">
            <a:noFill/>
            <a:miter lim="400000"/>
            <a:headEnd/>
            <a:tailEnd/>
          </a:ln>
          <a:effectLst/>
        </p:spPr>
      </p:pic>
      <p:sp>
        <p:nvSpPr>
          <p:cNvPr id="15" name="文本框 14"/>
          <p:cNvSpPr txBox="1"/>
          <p:nvPr/>
        </p:nvSpPr>
        <p:spPr>
          <a:xfrm>
            <a:off x="1017839" y="4111850"/>
            <a:ext cx="10700958" cy="6369270"/>
          </a:xfrm>
          <a:prstGeom prst="rect">
            <a:avLst/>
          </a:prstGeom>
          <a:noFill/>
        </p:spPr>
        <p:txBody>
          <a:bodyPr wrap="square" rtlCol="0">
            <a:spAutoFit/>
          </a:bodyPr>
          <a:lstStyle/>
          <a:p>
            <a:pPr algn="l">
              <a:lnSpc>
                <a:spcPct val="170000"/>
              </a:lnSpc>
            </a:pPr>
            <a:r>
              <a:rPr lang="zh-CN" altLang="en-US" sz="4000" b="1" dirty="0">
                <a:solidFill>
                  <a:srgbClr val="2E7EEE"/>
                </a:solidFill>
                <a:latin typeface="Times New Roman" panose="02020603050405020304" pitchFamily="18" charset="0"/>
                <a:ea typeface="宋体" panose="02010600030101010101" pitchFamily="2" charset="-122"/>
                <a:cs typeface="Times New Roman" panose="02020603050405020304" pitchFamily="18" charset="0"/>
              </a:rPr>
              <a:t>【评测用例规模与约定】</a:t>
            </a:r>
            <a:endParaRPr lang="zh-CN" altLang="en-US" sz="4000" dirty="0">
              <a:solidFill>
                <a:srgbClr val="2E7EEE"/>
              </a:solidFill>
              <a:latin typeface="Times New Roman" panose="02020603050405020304" pitchFamily="18" charset="0"/>
              <a:ea typeface="宋体" panose="02010600030101010101" pitchFamily="2" charset="-122"/>
              <a:cs typeface="Times New Roman" panose="02020603050405020304" pitchFamily="18" charset="0"/>
            </a:endParaRPr>
          </a:p>
          <a:p>
            <a:pPr algn="l">
              <a:lnSpc>
                <a:spcPct val="170000"/>
              </a:lnSpc>
            </a:pPr>
            <a:r>
              <a:rPr lang="en-US" altLang="zh-CN" sz="40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30%的数据，N, M≤20       </a:t>
            </a:r>
            <a:r>
              <a:rPr lang="en-US" altLang="zh-CN" sz="4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5</a:t>
            </a:r>
            <a:r>
              <a:rPr lang="zh-CN" altLang="en-US" sz="4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分</a:t>
            </a:r>
          </a:p>
          <a:p>
            <a:pPr algn="l">
              <a:lnSpc>
                <a:spcPct val="170000"/>
              </a:lnSpc>
            </a:pPr>
            <a:r>
              <a:rPr lang="en-US" altLang="zh-CN"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70%的数据，N, M≤100      </a:t>
            </a:r>
            <a:r>
              <a:rPr lang="en-US" altLang="zh-CN" sz="4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10</a:t>
            </a:r>
            <a:r>
              <a:rPr lang="zh-CN" altLang="en-US" sz="4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分</a:t>
            </a:r>
          </a:p>
          <a:p>
            <a:pPr algn="l">
              <a:lnSpc>
                <a:spcPct val="170000"/>
              </a:lnSpc>
            </a:pPr>
            <a:r>
              <a:rPr lang="en-US" altLang="zh-CN"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100%的数据，1≤N, M≤500  </a:t>
            </a:r>
            <a:r>
              <a:rPr lang="en-US" altLang="zh-CN" sz="4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15</a:t>
            </a:r>
            <a:r>
              <a:rPr lang="zh-CN" altLang="en-US" sz="4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分</a:t>
            </a:r>
          </a:p>
          <a:p>
            <a:pPr algn="l">
              <a:lnSpc>
                <a:spcPct val="170000"/>
              </a:lnSpc>
            </a:pPr>
            <a:endParaRPr lang="zh-CN" altLang="en-US"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l">
              <a:lnSpc>
                <a:spcPct val="170000"/>
              </a:lnSpc>
            </a:pPr>
            <a:r>
              <a:rPr lang="en-US" altLang="zh-CN"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0≤Ai j≤1000; 1≤K≤250000000</a:t>
            </a:r>
          </a:p>
        </p:txBody>
      </p:sp>
      <p:grpSp>
        <p:nvGrpSpPr>
          <p:cNvPr id="22" name="组合 21"/>
          <p:cNvGrpSpPr/>
          <p:nvPr/>
        </p:nvGrpSpPr>
        <p:grpSpPr>
          <a:xfrm>
            <a:off x="14443404" y="5089686"/>
            <a:ext cx="11702288" cy="5731137"/>
            <a:chOff x="21511" y="4165"/>
            <a:chExt cx="18430" cy="9026"/>
          </a:xfrm>
        </p:grpSpPr>
        <p:sp>
          <p:nvSpPr>
            <p:cNvPr id="11" name="文本框 10"/>
            <p:cNvSpPr txBox="1"/>
            <p:nvPr/>
          </p:nvSpPr>
          <p:spPr>
            <a:xfrm>
              <a:off x="23088" y="8125"/>
              <a:ext cx="16853" cy="2121"/>
            </a:xfrm>
            <a:prstGeom prst="rect">
              <a:avLst/>
            </a:prstGeom>
            <a:noFill/>
          </p:spPr>
          <p:txBody>
            <a:bodyPr wrap="square" rtlCol="0">
              <a:spAutoFit/>
            </a:bodyPr>
            <a:lstStyle/>
            <a:p>
              <a:pPr algn="l">
                <a:lnSpc>
                  <a:spcPct val="170000"/>
                </a:lnSpc>
              </a:pPr>
              <a:r>
                <a:rPr lang="zh-CN" altLang="en-US" sz="48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一起看看三种分数的解法！</a:t>
              </a:r>
            </a:p>
          </p:txBody>
        </p:sp>
        <p:grpSp>
          <p:nvGrpSpPr>
            <p:cNvPr id="3" name="图形 43"/>
            <p:cNvGrpSpPr/>
            <p:nvPr/>
          </p:nvGrpSpPr>
          <p:grpSpPr>
            <a:xfrm>
              <a:off x="21511" y="4165"/>
              <a:ext cx="14452" cy="9026"/>
              <a:chOff x="3957637" y="2247900"/>
              <a:chExt cx="4276725" cy="2362200"/>
            </a:xfrm>
          </p:grpSpPr>
          <p:sp>
            <p:nvSpPr>
              <p:cNvPr id="4" name="任意多边形: 形状 2"/>
              <p:cNvSpPr/>
              <p:nvPr/>
            </p:nvSpPr>
            <p:spPr>
              <a:xfrm>
                <a:off x="3971924" y="2261975"/>
                <a:ext cx="4246278" cy="2335741"/>
              </a:xfrm>
              <a:custGeom>
                <a:avLst/>
                <a:gdLst>
                  <a:gd name="connsiteX0" fmla="*/ 4242435 w 4246278"/>
                  <a:gd name="connsiteY0" fmla="*/ 1688042 h 2335741"/>
                  <a:gd name="connsiteX1" fmla="*/ 3649980 w 4246278"/>
                  <a:gd name="connsiteY1" fmla="*/ 960332 h 2335741"/>
                  <a:gd name="connsiteX2" fmla="*/ 2506028 w 4246278"/>
                  <a:gd name="connsiteY2" fmla="*/ 356447 h 2335741"/>
                  <a:gd name="connsiteX3" fmla="*/ 686753 w 4246278"/>
                  <a:gd name="connsiteY3" fmla="*/ 705062 h 2335741"/>
                  <a:gd name="connsiteX4" fmla="*/ 0 w 4246278"/>
                  <a:gd name="connsiteY4" fmla="*/ 1514687 h 2335741"/>
                  <a:gd name="connsiteX5" fmla="*/ 821055 w 4246278"/>
                  <a:gd name="connsiteY5" fmla="*/ 2335742 h 2335741"/>
                  <a:gd name="connsiteX6" fmla="*/ 3640455 w 4246278"/>
                  <a:gd name="connsiteY6" fmla="*/ 2333837 h 2335741"/>
                  <a:gd name="connsiteX7" fmla="*/ 4242435 w 4246278"/>
                  <a:gd name="connsiteY7" fmla="*/ 1688042 h 2335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6278" h="2335741">
                    <a:moveTo>
                      <a:pt x="4242435" y="1688042"/>
                    </a:moveTo>
                    <a:cubicBezTo>
                      <a:pt x="4286250" y="1214650"/>
                      <a:pt x="3947160" y="1003195"/>
                      <a:pt x="3649980" y="960332"/>
                    </a:cubicBezTo>
                    <a:cubicBezTo>
                      <a:pt x="3632835" y="531707"/>
                      <a:pt x="3041333" y="91652"/>
                      <a:pt x="2506028" y="356447"/>
                    </a:cubicBezTo>
                    <a:cubicBezTo>
                      <a:pt x="1625918" y="-382693"/>
                      <a:pt x="808673" y="174519"/>
                      <a:pt x="686753" y="705062"/>
                    </a:cubicBezTo>
                    <a:cubicBezTo>
                      <a:pt x="297180" y="768879"/>
                      <a:pt x="0" y="1107017"/>
                      <a:pt x="0" y="1514687"/>
                    </a:cubicBezTo>
                    <a:cubicBezTo>
                      <a:pt x="0" y="1968077"/>
                      <a:pt x="367665" y="2335742"/>
                      <a:pt x="821055" y="2335742"/>
                    </a:cubicBezTo>
                    <a:lnTo>
                      <a:pt x="3640455" y="2333837"/>
                    </a:lnTo>
                    <a:cubicBezTo>
                      <a:pt x="3976688" y="2310977"/>
                      <a:pt x="4211955" y="2026180"/>
                      <a:pt x="4242435" y="1688042"/>
                    </a:cubicBezTo>
                    <a:close/>
                  </a:path>
                </a:pathLst>
              </a:custGeom>
              <a:noFill/>
              <a:ln w="28575" cap="flat">
                <a:solidFill>
                  <a:srgbClr val="2A74DB"/>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任意多边形: 形状 3"/>
              <p:cNvSpPr/>
              <p:nvPr/>
            </p:nvSpPr>
            <p:spPr>
              <a:xfrm>
                <a:off x="4491037" y="2854642"/>
                <a:ext cx="82867" cy="54292"/>
              </a:xfrm>
              <a:custGeom>
                <a:avLst/>
                <a:gdLst>
                  <a:gd name="connsiteX0" fmla="*/ 82867 w 82867"/>
                  <a:gd name="connsiteY0" fmla="*/ 54293 h 54292"/>
                  <a:gd name="connsiteX1" fmla="*/ 0 w 82867"/>
                  <a:gd name="connsiteY1" fmla="*/ 0 h 54292"/>
                </a:gdLst>
                <a:ahLst/>
                <a:cxnLst>
                  <a:cxn ang="0">
                    <a:pos x="connsiteX0" y="connsiteY0"/>
                  </a:cxn>
                  <a:cxn ang="0">
                    <a:pos x="connsiteX1" y="connsiteY1"/>
                  </a:cxn>
                </a:cxnLst>
                <a:rect l="l" t="t" r="r" b="b"/>
                <a:pathLst>
                  <a:path w="82867" h="54292">
                    <a:moveTo>
                      <a:pt x="82867" y="54293"/>
                    </a:moveTo>
                    <a:lnTo>
                      <a:pt x="0" y="0"/>
                    </a:lnTo>
                  </a:path>
                </a:pathLst>
              </a:custGeom>
              <a:ln w="28575" cap="rnd">
                <a:solidFill>
                  <a:srgbClr val="94C4FF"/>
                </a:solidFill>
                <a:prstDash val="solid"/>
                <a:round/>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任意多边形: 形状 4"/>
              <p:cNvSpPr/>
              <p:nvPr/>
            </p:nvSpPr>
            <p:spPr>
              <a:xfrm>
                <a:off x="4587239" y="2725102"/>
                <a:ext cx="34290" cy="137160"/>
              </a:xfrm>
              <a:custGeom>
                <a:avLst/>
                <a:gdLst>
                  <a:gd name="connsiteX0" fmla="*/ 34290 w 34290"/>
                  <a:gd name="connsiteY0" fmla="*/ 137160 h 137160"/>
                  <a:gd name="connsiteX1" fmla="*/ 0 w 34290"/>
                  <a:gd name="connsiteY1" fmla="*/ 0 h 137160"/>
                </a:gdLst>
                <a:ahLst/>
                <a:cxnLst>
                  <a:cxn ang="0">
                    <a:pos x="connsiteX0" y="connsiteY0"/>
                  </a:cxn>
                  <a:cxn ang="0">
                    <a:pos x="connsiteX1" y="connsiteY1"/>
                  </a:cxn>
                </a:cxnLst>
                <a:rect l="l" t="t" r="r" b="b"/>
                <a:pathLst>
                  <a:path w="34290" h="137160">
                    <a:moveTo>
                      <a:pt x="34290" y="137160"/>
                    </a:moveTo>
                    <a:lnTo>
                      <a:pt x="0" y="0"/>
                    </a:lnTo>
                  </a:path>
                </a:pathLst>
              </a:custGeom>
              <a:ln w="28575" cap="rnd">
                <a:solidFill>
                  <a:srgbClr val="94C4FF"/>
                </a:solidFill>
                <a:prstDash val="solid"/>
                <a:round/>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任意多边形: 形状 5"/>
              <p:cNvSpPr/>
              <p:nvPr/>
            </p:nvSpPr>
            <p:spPr>
              <a:xfrm>
                <a:off x="7412354" y="4520565"/>
                <a:ext cx="174307" cy="9525"/>
              </a:xfrm>
              <a:custGeom>
                <a:avLst/>
                <a:gdLst>
                  <a:gd name="connsiteX0" fmla="*/ 0 w 174307"/>
                  <a:gd name="connsiteY0" fmla="*/ 0 h 9525"/>
                  <a:gd name="connsiteX1" fmla="*/ 174308 w 174307"/>
                  <a:gd name="connsiteY1" fmla="*/ 0 h 9525"/>
                </a:gdLst>
                <a:ahLst/>
                <a:cxnLst>
                  <a:cxn ang="0">
                    <a:pos x="connsiteX0" y="connsiteY0"/>
                  </a:cxn>
                  <a:cxn ang="0">
                    <a:pos x="connsiteX1" y="connsiteY1"/>
                  </a:cxn>
                </a:cxnLst>
                <a:rect l="l" t="t" r="r" b="b"/>
                <a:pathLst>
                  <a:path w="174307" h="9525">
                    <a:moveTo>
                      <a:pt x="0" y="0"/>
                    </a:moveTo>
                    <a:lnTo>
                      <a:pt x="174308" y="0"/>
                    </a:lnTo>
                  </a:path>
                </a:pathLst>
              </a:custGeom>
              <a:ln w="28575" cap="rnd">
                <a:solidFill>
                  <a:srgbClr val="94C4FF"/>
                </a:solidFill>
                <a:prstDash val="solid"/>
                <a:round/>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任意多边形: 形状 6"/>
              <p:cNvSpPr/>
              <p:nvPr/>
            </p:nvSpPr>
            <p:spPr>
              <a:xfrm>
                <a:off x="6718934" y="4520565"/>
                <a:ext cx="588645" cy="9525"/>
              </a:xfrm>
              <a:custGeom>
                <a:avLst/>
                <a:gdLst>
                  <a:gd name="connsiteX0" fmla="*/ 0 w 588645"/>
                  <a:gd name="connsiteY0" fmla="*/ 0 h 9525"/>
                  <a:gd name="connsiteX1" fmla="*/ 588645 w 588645"/>
                  <a:gd name="connsiteY1" fmla="*/ 0 h 9525"/>
                </a:gdLst>
                <a:ahLst/>
                <a:cxnLst>
                  <a:cxn ang="0">
                    <a:pos x="connsiteX0" y="connsiteY0"/>
                  </a:cxn>
                  <a:cxn ang="0">
                    <a:pos x="connsiteX1" y="connsiteY1"/>
                  </a:cxn>
                </a:cxnLst>
                <a:rect l="l" t="t" r="r" b="b"/>
                <a:pathLst>
                  <a:path w="588645" h="9525">
                    <a:moveTo>
                      <a:pt x="0" y="0"/>
                    </a:moveTo>
                    <a:lnTo>
                      <a:pt x="588645" y="0"/>
                    </a:lnTo>
                  </a:path>
                </a:pathLst>
              </a:custGeom>
              <a:ln w="28575" cap="rnd">
                <a:solidFill>
                  <a:srgbClr val="94C4FF"/>
                </a:solidFill>
                <a:prstDash val="solid"/>
                <a:round/>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任意多边形: 形状 7"/>
              <p:cNvSpPr/>
              <p:nvPr/>
            </p:nvSpPr>
            <p:spPr>
              <a:xfrm>
                <a:off x="4729162" y="4520565"/>
                <a:ext cx="109537" cy="9525"/>
              </a:xfrm>
              <a:custGeom>
                <a:avLst/>
                <a:gdLst>
                  <a:gd name="connsiteX0" fmla="*/ 109538 w 109537"/>
                  <a:gd name="connsiteY0" fmla="*/ 0 h 9525"/>
                  <a:gd name="connsiteX1" fmla="*/ 0 w 109537"/>
                  <a:gd name="connsiteY1" fmla="*/ 0 h 9525"/>
                </a:gdLst>
                <a:ahLst/>
                <a:cxnLst>
                  <a:cxn ang="0">
                    <a:pos x="connsiteX0" y="connsiteY0"/>
                  </a:cxn>
                  <a:cxn ang="0">
                    <a:pos x="connsiteX1" y="connsiteY1"/>
                  </a:cxn>
                </a:cxnLst>
                <a:rect l="l" t="t" r="r" b="b"/>
                <a:pathLst>
                  <a:path w="109537" h="9525">
                    <a:moveTo>
                      <a:pt x="109538" y="0"/>
                    </a:moveTo>
                    <a:lnTo>
                      <a:pt x="0" y="0"/>
                    </a:lnTo>
                  </a:path>
                </a:pathLst>
              </a:custGeom>
              <a:ln w="28575" cap="rnd">
                <a:solidFill>
                  <a:srgbClr val="94C4FF"/>
                </a:solidFill>
                <a:prstDash val="solid"/>
                <a:round/>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任意多边形: 形状 8"/>
              <p:cNvSpPr/>
              <p:nvPr/>
            </p:nvSpPr>
            <p:spPr>
              <a:xfrm>
                <a:off x="7604759" y="3315652"/>
                <a:ext cx="314325" cy="157162"/>
              </a:xfrm>
              <a:custGeom>
                <a:avLst/>
                <a:gdLst>
                  <a:gd name="connsiteX0" fmla="*/ 0 w 314325"/>
                  <a:gd name="connsiteY0" fmla="*/ 0 h 157162"/>
                  <a:gd name="connsiteX1" fmla="*/ 314325 w 314325"/>
                  <a:gd name="connsiteY1" fmla="*/ 157163 h 157162"/>
                </a:gdLst>
                <a:ahLst/>
                <a:cxnLst>
                  <a:cxn ang="0">
                    <a:pos x="connsiteX0" y="connsiteY0"/>
                  </a:cxn>
                  <a:cxn ang="0">
                    <a:pos x="connsiteX1" y="connsiteY1"/>
                  </a:cxn>
                </a:cxnLst>
                <a:rect l="l" t="t" r="r" b="b"/>
                <a:pathLst>
                  <a:path w="314325" h="157162">
                    <a:moveTo>
                      <a:pt x="0" y="0"/>
                    </a:moveTo>
                    <a:cubicBezTo>
                      <a:pt x="0" y="0"/>
                      <a:pt x="230505" y="18098"/>
                      <a:pt x="314325" y="157163"/>
                    </a:cubicBezTo>
                  </a:path>
                </a:pathLst>
              </a:custGeom>
              <a:noFill/>
              <a:ln w="28575" cap="rnd">
                <a:solidFill>
                  <a:srgbClr val="94C4FF"/>
                </a:solidFill>
                <a:prstDash val="solid"/>
                <a:round/>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任意多边形: 形状 9"/>
              <p:cNvSpPr/>
              <p:nvPr/>
            </p:nvSpPr>
            <p:spPr>
              <a:xfrm>
                <a:off x="4411979" y="3036570"/>
                <a:ext cx="268605" cy="98107"/>
              </a:xfrm>
              <a:custGeom>
                <a:avLst/>
                <a:gdLst>
                  <a:gd name="connsiteX0" fmla="*/ 268605 w 268605"/>
                  <a:gd name="connsiteY0" fmla="*/ 0 h 98107"/>
                  <a:gd name="connsiteX1" fmla="*/ 0 w 268605"/>
                  <a:gd name="connsiteY1" fmla="*/ 98107 h 98107"/>
                </a:gdLst>
                <a:ahLst/>
                <a:cxnLst>
                  <a:cxn ang="0">
                    <a:pos x="connsiteX0" y="connsiteY0"/>
                  </a:cxn>
                  <a:cxn ang="0">
                    <a:pos x="connsiteX1" y="connsiteY1"/>
                  </a:cxn>
                </a:cxnLst>
                <a:rect l="l" t="t" r="r" b="b"/>
                <a:pathLst>
                  <a:path w="268605" h="98107">
                    <a:moveTo>
                      <a:pt x="268605" y="0"/>
                    </a:moveTo>
                    <a:cubicBezTo>
                      <a:pt x="268605" y="0"/>
                      <a:pt x="107632" y="7620"/>
                      <a:pt x="0" y="98107"/>
                    </a:cubicBezTo>
                  </a:path>
                </a:pathLst>
              </a:custGeom>
              <a:noFill/>
              <a:ln w="28575" cap="rnd">
                <a:solidFill>
                  <a:srgbClr val="94C4FF"/>
                </a:solidFill>
                <a:prstDash val="solid"/>
                <a:round/>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任意多边形: 形状 10"/>
              <p:cNvSpPr/>
              <p:nvPr/>
            </p:nvSpPr>
            <p:spPr>
              <a:xfrm>
                <a:off x="4239577" y="3186112"/>
                <a:ext cx="110490" cy="116204"/>
              </a:xfrm>
              <a:custGeom>
                <a:avLst/>
                <a:gdLst>
                  <a:gd name="connsiteX0" fmla="*/ 110490 w 110490"/>
                  <a:gd name="connsiteY0" fmla="*/ 0 h 116204"/>
                  <a:gd name="connsiteX1" fmla="*/ 0 w 110490"/>
                  <a:gd name="connsiteY1" fmla="*/ 116205 h 116204"/>
                </a:gdLst>
                <a:ahLst/>
                <a:cxnLst>
                  <a:cxn ang="0">
                    <a:pos x="connsiteX0" y="connsiteY0"/>
                  </a:cxn>
                  <a:cxn ang="0">
                    <a:pos x="connsiteX1" y="connsiteY1"/>
                  </a:cxn>
                </a:cxnLst>
                <a:rect l="l" t="t" r="r" b="b"/>
                <a:pathLst>
                  <a:path w="110490" h="116204">
                    <a:moveTo>
                      <a:pt x="110490" y="0"/>
                    </a:moveTo>
                    <a:cubicBezTo>
                      <a:pt x="110490" y="0"/>
                      <a:pt x="41910" y="43815"/>
                      <a:pt x="0" y="116205"/>
                    </a:cubicBezTo>
                  </a:path>
                </a:pathLst>
              </a:custGeom>
              <a:noFill/>
              <a:ln w="28575" cap="rnd">
                <a:solidFill>
                  <a:srgbClr val="94C4FF"/>
                </a:solidFill>
                <a:prstDash val="solid"/>
                <a:round/>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grpSp>
      <p:sp>
        <p:nvSpPr>
          <p:cNvPr id="27" name="矩形: 圆角 2"/>
          <p:cNvSpPr/>
          <p:nvPr/>
        </p:nvSpPr>
        <p:spPr>
          <a:xfrm>
            <a:off x="-1" y="671355"/>
            <a:ext cx="24382413" cy="2524422"/>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28" name="图像" descr="图像"/>
          <p:cNvPicPr>
            <a:picLocks noChangeAspect="1"/>
          </p:cNvPicPr>
          <p:nvPr/>
        </p:nvPicPr>
        <p:blipFill>
          <a:blip r:embed="rId4"/>
          <a:stretch>
            <a:fillRect/>
          </a:stretch>
        </p:blipFill>
        <p:spPr>
          <a:xfrm>
            <a:off x="20471068" y="1151038"/>
            <a:ext cx="3541164" cy="575908"/>
          </a:xfrm>
          <a:prstGeom prst="rect">
            <a:avLst/>
          </a:prstGeom>
        </p:spPr>
      </p:pic>
      <p:sp>
        <p:nvSpPr>
          <p:cNvPr id="29" name="文本框 28"/>
          <p:cNvSpPr txBox="1"/>
          <p:nvPr/>
        </p:nvSpPr>
        <p:spPr>
          <a:xfrm>
            <a:off x="652102" y="1473597"/>
            <a:ext cx="7829040" cy="953073"/>
          </a:xfrm>
          <a:prstGeom prst="rect">
            <a:avLst/>
          </a:prstGeom>
          <a:noFill/>
        </p:spPr>
        <p:txBody>
          <a:bodyPr wrap="square">
            <a:spAutoFit/>
          </a:bodyPr>
          <a:lstStyle/>
          <a:p>
            <a:pPr algn="l"/>
            <a:r>
              <a:rPr lang="zh-CN" altLang="en-US"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统计子矩阵</a:t>
            </a:r>
          </a:p>
        </p:txBody>
      </p:sp>
    </p:spTree>
    <p:extLst>
      <p:ext uri="{BB962C8B-B14F-4D97-AF65-F5344CB8AC3E}">
        <p14:creationId xmlns:p14="http://schemas.microsoft.com/office/powerpoint/2010/main" val="369594826"/>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116892" y="5619877"/>
            <a:ext cx="7489972" cy="3045897"/>
          </a:xfrm>
          <a:prstGeom prst="rect">
            <a:avLst/>
          </a:prstGeom>
          <a:noFill/>
        </p:spPr>
        <p:txBody>
          <a:bodyPr wrap="square" rtlCol="0">
            <a:spAutoFit/>
          </a:bodyPr>
          <a:lstStyle/>
          <a:p>
            <a:pPr algn="l">
              <a:lnSpc>
                <a:spcPct val="160000"/>
              </a:lnSpc>
            </a:pPr>
            <a:r>
              <a:rPr sz="4000" b="1" kern="100">
                <a:solidFill>
                  <a:srgbClr val="2E7EEE"/>
                </a:solidFill>
                <a:latin typeface="Times New Roman" panose="02020603050405020304" pitchFamily="18" charset="0"/>
                <a:ea typeface="思源宋体 CN" panose="02020400000000000000" charset="-122"/>
                <a:cs typeface="Times New Roman" panose="02020603050405020304" pitchFamily="18" charset="0"/>
                <a:sym typeface="+mn-ea"/>
              </a:rPr>
              <a:t>【输入格式】</a:t>
            </a:r>
            <a:r>
              <a:rPr sz="4000" kern="10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第一行包含三个整</a:t>
            </a:r>
            <a:r>
              <a:rPr lang="en-US" sz="4000" kern="10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             </a:t>
            </a:r>
            <a:r>
              <a:rPr sz="4000" kern="10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数N, M和K，之后N行每行包含M个整数，代表矩阵A。</a:t>
            </a:r>
          </a:p>
        </p:txBody>
      </p:sp>
      <p:sp>
        <p:nvSpPr>
          <p:cNvPr id="2" name="矩形 1"/>
          <p:cNvSpPr/>
          <p:nvPr/>
        </p:nvSpPr>
        <p:spPr>
          <a:xfrm>
            <a:off x="9552953" y="6578663"/>
            <a:ext cx="13572241" cy="4476460"/>
          </a:xfrm>
          <a:prstGeom prst="rect">
            <a:avLst/>
          </a:prstGeom>
          <a:gradFill>
            <a:gsLst>
              <a:gs pos="3000">
                <a:srgbClr val="C2DDFF"/>
              </a:gs>
              <a:gs pos="100000">
                <a:srgbClr val="1775E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3" name="文本框 22"/>
          <p:cNvSpPr txBox="1"/>
          <p:nvPr/>
        </p:nvSpPr>
        <p:spPr>
          <a:xfrm>
            <a:off x="1233382" y="3637098"/>
            <a:ext cx="6537262" cy="1309285"/>
          </a:xfrm>
          <a:prstGeom prst="rect">
            <a:avLst/>
          </a:prstGeom>
          <a:noFill/>
        </p:spPr>
        <p:txBody>
          <a:bodyPr wrap="square">
            <a:spAutoFit/>
          </a:bodyPr>
          <a:lstStyle/>
          <a:p>
            <a:pPr algn="l" defTabSz="914309" hangingPunct="1">
              <a:lnSpc>
                <a:spcPct val="120000"/>
              </a:lnSpc>
              <a:defRPr/>
            </a:pPr>
            <a:r>
              <a:rPr lang="zh-CN" altLang="en-US" sz="6599" b="1" kern="1200" dirty="0">
                <a:solidFill>
                  <a:schemeClr val="tx1"/>
                </a:solidFill>
                <a:latin typeface="Times New Roman" panose="02020603050405020304" pitchFamily="18" charset="0"/>
                <a:ea typeface="思源宋体 CN Heavy" panose="02020900000000000000" charset="-122"/>
                <a:cs typeface="Times New Roman" panose="02020603050405020304" pitchFamily="18" charset="0"/>
              </a:rPr>
              <a:t>处理输入</a:t>
            </a:r>
          </a:p>
        </p:txBody>
      </p:sp>
      <p:sp>
        <p:nvSpPr>
          <p:cNvPr id="69" name="矩形: 圆角 2"/>
          <p:cNvSpPr/>
          <p:nvPr/>
        </p:nvSpPr>
        <p:spPr>
          <a:xfrm>
            <a:off x="-1" y="671355"/>
            <a:ext cx="24382413" cy="2524422"/>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8" name="图像" descr="图像"/>
          <p:cNvPicPr>
            <a:picLocks noChangeAspect="1"/>
          </p:cNvPicPr>
          <p:nvPr/>
        </p:nvPicPr>
        <p:blipFill>
          <a:blip r:embed="rId2"/>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zh-CN" altLang="en-US"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统计子矩阵</a:t>
            </a:r>
          </a:p>
        </p:txBody>
      </p:sp>
      <p:sp>
        <p:nvSpPr>
          <p:cNvPr id="3" name="文本框 2"/>
          <p:cNvSpPr txBox="1"/>
          <p:nvPr/>
        </p:nvSpPr>
        <p:spPr>
          <a:xfrm>
            <a:off x="1087684" y="8836577"/>
            <a:ext cx="7489972" cy="4031611"/>
          </a:xfrm>
          <a:prstGeom prst="rect">
            <a:avLst/>
          </a:prstGeom>
          <a:noFill/>
        </p:spPr>
        <p:txBody>
          <a:bodyPr wrap="square" rtlCol="0">
            <a:spAutoFit/>
          </a:bodyPr>
          <a:lstStyle/>
          <a:p>
            <a:pPr algn="l">
              <a:lnSpc>
                <a:spcPct val="160000"/>
              </a:lnSpc>
            </a:pPr>
            <a:r>
              <a:rPr lang="en-US" sz="4000" kern="100" dirty="0">
                <a:solidFill>
                  <a:srgbClr val="FF0000"/>
                </a:solidFill>
                <a:latin typeface="Times New Roman" panose="02020603050405020304" pitchFamily="18" charset="0"/>
                <a:ea typeface="思源宋体 CN" panose="02020400000000000000" charset="-122"/>
                <a:cs typeface="Times New Roman" panose="02020603050405020304" pitchFamily="18" charset="0"/>
                <a:sym typeface="+mn-ea"/>
              </a:rPr>
              <a:t> </a:t>
            </a:r>
            <a:r>
              <a:rPr sz="4000" kern="100" dirty="0" err="1">
                <a:solidFill>
                  <a:srgbClr val="FF0000"/>
                </a:solidFill>
                <a:latin typeface="Times New Roman" panose="02020603050405020304" pitchFamily="18" charset="0"/>
                <a:ea typeface="思源宋体 CN" panose="02020400000000000000" charset="-122"/>
                <a:cs typeface="Times New Roman" panose="02020603050405020304" pitchFamily="18" charset="0"/>
                <a:sym typeface="+mn-ea"/>
              </a:rPr>
              <a:t>Python如何读矩阵</a:t>
            </a:r>
            <a:r>
              <a:rPr sz="4000" kern="100" dirty="0">
                <a:solidFill>
                  <a:srgbClr val="FF0000"/>
                </a:solidFill>
                <a:latin typeface="Times New Roman" panose="02020603050405020304" pitchFamily="18" charset="0"/>
                <a:ea typeface="思源宋体 CN" panose="02020400000000000000" charset="-122"/>
                <a:cs typeface="Times New Roman" panose="02020603050405020304" pitchFamily="18" charset="0"/>
                <a:sym typeface="+mn-ea"/>
              </a:rPr>
              <a:t>？</a:t>
            </a:r>
            <a:endParaRPr sz="4000" kern="100" dirty="0">
              <a:latin typeface="Times New Roman" panose="02020603050405020304" pitchFamily="18" charset="0"/>
              <a:ea typeface="思源宋体 CN" panose="02020400000000000000" charset="-122"/>
              <a:cs typeface="Times New Roman" panose="02020603050405020304" pitchFamily="18" charset="0"/>
              <a:sym typeface="+mn-ea"/>
            </a:endParaRPr>
          </a:p>
          <a:p>
            <a:pPr algn="l">
              <a:lnSpc>
                <a:spcPct val="160000"/>
              </a:lnSpc>
            </a:pPr>
            <a:r>
              <a:rPr 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 </a:t>
            </a:r>
            <a:r>
              <a:rPr sz="4000" kern="1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定义矩阵a</a:t>
            </a:r>
            <a:r>
              <a:rPr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t>
            </a:r>
          </a:p>
          <a:p>
            <a:pPr algn="l">
              <a:lnSpc>
                <a:spcPct val="160000"/>
              </a:lnSpc>
            </a:pPr>
            <a:r>
              <a:rPr 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 </a:t>
            </a:r>
            <a:r>
              <a:rPr sz="4000" kern="1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从a</a:t>
            </a:r>
            <a:r>
              <a:rPr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t>
            </a:r>
            <a:r>
              <a:rPr sz="40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1</a:t>
            </a:r>
            <a:r>
              <a:rPr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t>
            </a:r>
            <a:r>
              <a:rPr lang="en-US" altLang="zh-CN" sz="40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1</a:t>
            </a:r>
            <a:r>
              <a:rPr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t>
            </a:r>
            <a:r>
              <a:rPr sz="4000" kern="1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读到a</a:t>
            </a:r>
            <a:r>
              <a:rPr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[n][m]</a:t>
            </a:r>
            <a:endParaRPr 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endParaRPr>
          </a:p>
          <a:p>
            <a:pPr algn="l">
              <a:lnSpc>
                <a:spcPct val="160000"/>
              </a:lnSpc>
            </a:pPr>
            <a:r>
              <a:rPr lang="zh-CN" alt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不要第</a:t>
            </a:r>
            <a:r>
              <a:rPr lang="en-US" altLang="zh-CN"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0</a:t>
            </a:r>
            <a:r>
              <a:rPr lang="zh-CN" alt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行第</a:t>
            </a:r>
            <a:r>
              <a:rPr lang="en-US" altLang="zh-CN"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0</a:t>
            </a:r>
            <a:r>
              <a:rPr lang="zh-CN" alt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列</a:t>
            </a:r>
            <a:endParaRPr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endParaRPr>
          </a:p>
        </p:txBody>
      </p:sp>
      <p:sp>
        <p:nvSpPr>
          <p:cNvPr id="13" name="正文内容"/>
          <p:cNvSpPr txBox="1"/>
          <p:nvPr/>
        </p:nvSpPr>
        <p:spPr>
          <a:xfrm>
            <a:off x="9727568" y="6850100"/>
            <a:ext cx="13194562" cy="3972954"/>
          </a:xfrm>
          <a:prstGeom prst="rect">
            <a:avLst/>
          </a:prstGeom>
          <a:solidFill>
            <a:srgbClr val="000000"/>
          </a:solidFill>
        </p:spPr>
        <p:txBody>
          <a:bodyPr>
            <a:noAutofit/>
          </a:bodyPr>
          <a:lst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marL="0" indent="0">
              <a:lnSpc>
                <a:spcPct val="100000"/>
              </a:lnSpc>
              <a:spcBef>
                <a:spcPts val="0"/>
              </a:spcBef>
              <a:buNone/>
            </a:pPr>
            <a:r>
              <a:rPr lang="en-US" altLang="zh-CN" sz="4000" dirty="0">
                <a:solidFill>
                  <a:schemeClr val="bg1">
                    <a:lumMod val="10000"/>
                    <a:lumOff val="90000"/>
                  </a:schemeClr>
                </a:solidFill>
                <a:latin typeface="宋体" panose="02010600030101010101" pitchFamily="2" charset="-122"/>
                <a:ea typeface="宋体" panose="02010600030101010101" pitchFamily="2" charset="-122"/>
              </a:rPr>
              <a:t>n, m, k = </a:t>
            </a:r>
            <a:r>
              <a:rPr lang="en-US" altLang="zh-CN" sz="4000" dirty="0">
                <a:solidFill>
                  <a:srgbClr val="C00000"/>
                </a:solidFill>
                <a:latin typeface="宋体" panose="02010600030101010101" pitchFamily="2" charset="-122"/>
                <a:ea typeface="宋体" panose="02010600030101010101" pitchFamily="2" charset="-122"/>
              </a:rPr>
              <a:t>map</a:t>
            </a:r>
            <a:r>
              <a:rPr lang="en-US" altLang="zh-CN" sz="4000" dirty="0">
                <a:solidFill>
                  <a:schemeClr val="bg1">
                    <a:lumMod val="10000"/>
                    <a:lumOff val="90000"/>
                  </a:schemeClr>
                </a:solidFill>
                <a:latin typeface="宋体" panose="02010600030101010101" pitchFamily="2" charset="-122"/>
                <a:ea typeface="宋体" panose="02010600030101010101" pitchFamily="2" charset="-122"/>
              </a:rPr>
              <a:t>(</a:t>
            </a:r>
            <a:r>
              <a:rPr lang="en-US" altLang="zh-CN" sz="4000" dirty="0" err="1">
                <a:solidFill>
                  <a:srgbClr val="00B0F0"/>
                </a:solidFill>
                <a:latin typeface="宋体" panose="02010600030101010101" pitchFamily="2" charset="-122"/>
                <a:ea typeface="宋体" panose="02010600030101010101" pitchFamily="2" charset="-122"/>
              </a:rPr>
              <a:t>int</a:t>
            </a:r>
            <a:r>
              <a:rPr lang="en-US" altLang="zh-CN" sz="4000" dirty="0">
                <a:solidFill>
                  <a:schemeClr val="bg1">
                    <a:lumMod val="10000"/>
                    <a:lumOff val="90000"/>
                  </a:schemeClr>
                </a:solidFill>
                <a:latin typeface="宋体" panose="02010600030101010101" pitchFamily="2" charset="-122"/>
                <a:ea typeface="宋体" panose="02010600030101010101" pitchFamily="2" charset="-122"/>
              </a:rPr>
              <a:t>, input().split())</a:t>
            </a:r>
          </a:p>
          <a:p>
            <a:pPr marL="0" indent="0">
              <a:lnSpc>
                <a:spcPct val="100000"/>
              </a:lnSpc>
              <a:spcBef>
                <a:spcPts val="0"/>
              </a:spcBef>
              <a:buNone/>
            </a:pPr>
            <a:r>
              <a:rPr lang="en-US" altLang="zh-CN" sz="4000" dirty="0">
                <a:solidFill>
                  <a:schemeClr val="bg1">
                    <a:lumMod val="10000"/>
                    <a:lumOff val="90000"/>
                  </a:schemeClr>
                </a:solidFill>
                <a:latin typeface="宋体" panose="02010600030101010101" pitchFamily="2" charset="-122"/>
                <a:ea typeface="宋体" panose="02010600030101010101" pitchFamily="2" charset="-122"/>
              </a:rPr>
              <a:t>a = [[0] </a:t>
            </a:r>
            <a:r>
              <a:rPr lang="en-US" altLang="zh-CN" sz="4000" dirty="0">
                <a:solidFill>
                  <a:srgbClr val="00B0F0"/>
                </a:solidFill>
                <a:latin typeface="宋体" panose="02010600030101010101" pitchFamily="2" charset="-122"/>
                <a:ea typeface="宋体" panose="02010600030101010101" pitchFamily="2" charset="-122"/>
              </a:rPr>
              <a:t>for</a:t>
            </a:r>
            <a:r>
              <a:rPr lang="en-US" altLang="zh-CN" sz="40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40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40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4000" dirty="0">
                <a:solidFill>
                  <a:srgbClr val="00B0F0"/>
                </a:solidFill>
                <a:latin typeface="宋体" panose="02010600030101010101" pitchFamily="2" charset="-122"/>
                <a:ea typeface="宋体" panose="02010600030101010101" pitchFamily="2" charset="-122"/>
              </a:rPr>
              <a:t>in</a:t>
            </a:r>
            <a:r>
              <a:rPr lang="en-US" altLang="zh-CN" sz="4000" dirty="0">
                <a:solidFill>
                  <a:schemeClr val="bg1">
                    <a:lumMod val="10000"/>
                    <a:lumOff val="90000"/>
                  </a:schemeClr>
                </a:solidFill>
                <a:latin typeface="宋体" panose="02010600030101010101" pitchFamily="2" charset="-122"/>
                <a:ea typeface="宋体" panose="02010600030101010101" pitchFamily="2" charset="-122"/>
              </a:rPr>
              <a:t> range(n)]</a:t>
            </a:r>
          </a:p>
          <a:p>
            <a:pPr marL="0" indent="0">
              <a:lnSpc>
                <a:spcPct val="100000"/>
              </a:lnSpc>
              <a:spcBef>
                <a:spcPts val="0"/>
              </a:spcBef>
              <a:buNone/>
            </a:pPr>
            <a:r>
              <a:rPr lang="en-US" altLang="zh-CN" sz="4000" dirty="0" err="1">
                <a:solidFill>
                  <a:schemeClr val="bg1">
                    <a:lumMod val="10000"/>
                    <a:lumOff val="90000"/>
                  </a:schemeClr>
                </a:solidFill>
                <a:latin typeface="宋体" panose="02010600030101010101" pitchFamily="2" charset="-122"/>
                <a:ea typeface="宋体" panose="02010600030101010101" pitchFamily="2" charset="-122"/>
              </a:rPr>
              <a:t>a.</a:t>
            </a:r>
            <a:r>
              <a:rPr lang="en-US" altLang="zh-CN" sz="4000" dirty="0" err="1">
                <a:solidFill>
                  <a:srgbClr val="C00000"/>
                </a:solidFill>
                <a:latin typeface="宋体" panose="02010600030101010101" pitchFamily="2" charset="-122"/>
                <a:ea typeface="宋体" panose="02010600030101010101" pitchFamily="2" charset="-122"/>
              </a:rPr>
              <a:t>insert</a:t>
            </a:r>
            <a:r>
              <a:rPr lang="en-US" altLang="zh-CN" sz="4000" dirty="0">
                <a:solidFill>
                  <a:schemeClr val="bg1">
                    <a:lumMod val="10000"/>
                    <a:lumOff val="90000"/>
                  </a:schemeClr>
                </a:solidFill>
                <a:latin typeface="宋体" panose="02010600030101010101" pitchFamily="2" charset="-122"/>
                <a:ea typeface="宋体" panose="02010600030101010101" pitchFamily="2" charset="-122"/>
              </a:rPr>
              <a:t>(0,[0]*(m+1))   </a:t>
            </a:r>
            <a:r>
              <a:rPr lang="en-US" altLang="zh-CN" sz="4000" dirty="0">
                <a:solidFill>
                  <a:srgbClr val="00B0F0"/>
                </a:solidFill>
                <a:latin typeface="宋体" panose="02010600030101010101" pitchFamily="2" charset="-122"/>
                <a:ea typeface="宋体" panose="02010600030101010101" pitchFamily="2" charset="-122"/>
              </a:rPr>
              <a:t>#</a:t>
            </a:r>
            <a:r>
              <a:rPr lang="zh-CN" altLang="en-US" sz="4000" dirty="0">
                <a:solidFill>
                  <a:srgbClr val="00B0F0"/>
                </a:solidFill>
                <a:latin typeface="宋体" panose="02010600030101010101" pitchFamily="2" charset="-122"/>
                <a:ea typeface="宋体" panose="02010600030101010101" pitchFamily="2" charset="-122"/>
              </a:rPr>
              <a:t>每行有</a:t>
            </a:r>
            <a:r>
              <a:rPr lang="en-US" altLang="zh-CN" sz="4000" dirty="0">
                <a:solidFill>
                  <a:srgbClr val="00B0F0"/>
                </a:solidFill>
                <a:latin typeface="宋体" panose="02010600030101010101" pitchFamily="2" charset="-122"/>
                <a:ea typeface="宋体" panose="02010600030101010101" pitchFamily="2" charset="-122"/>
              </a:rPr>
              <a:t>m+1</a:t>
            </a:r>
            <a:r>
              <a:rPr lang="zh-CN" altLang="en-US" sz="4000" dirty="0">
                <a:solidFill>
                  <a:srgbClr val="00B0F0"/>
                </a:solidFill>
                <a:latin typeface="宋体" panose="02010600030101010101" pitchFamily="2" charset="-122"/>
                <a:ea typeface="宋体" panose="02010600030101010101" pitchFamily="2" charset="-122"/>
              </a:rPr>
              <a:t>列</a:t>
            </a:r>
            <a:endParaRPr lang="en-US" altLang="zh-CN" sz="4000" dirty="0">
              <a:solidFill>
                <a:srgbClr val="00B0F0"/>
              </a:solidFill>
              <a:latin typeface="宋体" panose="02010600030101010101" pitchFamily="2" charset="-122"/>
              <a:ea typeface="宋体" panose="02010600030101010101" pitchFamily="2" charset="-122"/>
            </a:endParaRPr>
          </a:p>
          <a:p>
            <a:pPr marL="0" indent="0">
              <a:lnSpc>
                <a:spcPct val="100000"/>
              </a:lnSpc>
              <a:spcBef>
                <a:spcPts val="0"/>
              </a:spcBef>
              <a:buNone/>
            </a:pPr>
            <a:r>
              <a:rPr lang="en-US" altLang="zh-CN" sz="4000" dirty="0">
                <a:solidFill>
                  <a:srgbClr val="00B0F0"/>
                </a:solidFill>
                <a:latin typeface="宋体" panose="02010600030101010101" pitchFamily="2" charset="-122"/>
                <a:ea typeface="宋体" panose="02010600030101010101" pitchFamily="2" charset="-122"/>
              </a:rPr>
              <a:t>for</a:t>
            </a:r>
            <a:r>
              <a:rPr lang="en-US" altLang="zh-CN" sz="40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40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40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4000" dirty="0">
                <a:solidFill>
                  <a:srgbClr val="00B0F0"/>
                </a:solidFill>
                <a:latin typeface="宋体" panose="02010600030101010101" pitchFamily="2" charset="-122"/>
                <a:ea typeface="宋体" panose="02010600030101010101" pitchFamily="2" charset="-122"/>
              </a:rPr>
              <a:t>in</a:t>
            </a:r>
            <a:r>
              <a:rPr lang="en-US" altLang="zh-CN" sz="4000" dirty="0">
                <a:solidFill>
                  <a:schemeClr val="bg1">
                    <a:lumMod val="10000"/>
                    <a:lumOff val="90000"/>
                  </a:schemeClr>
                </a:solidFill>
                <a:latin typeface="宋体" panose="02010600030101010101" pitchFamily="2" charset="-122"/>
                <a:ea typeface="宋体" panose="02010600030101010101" pitchFamily="2" charset="-122"/>
              </a:rPr>
              <a:t> range(1,n+1):  </a:t>
            </a:r>
            <a:r>
              <a:rPr lang="en-US" altLang="zh-CN" sz="4000" dirty="0">
                <a:solidFill>
                  <a:srgbClr val="00B0F0"/>
                </a:solidFill>
                <a:latin typeface="宋体" panose="02010600030101010101" pitchFamily="2" charset="-122"/>
                <a:ea typeface="宋体" panose="02010600030101010101" pitchFamily="2" charset="-122"/>
              </a:rPr>
              <a:t>#</a:t>
            </a:r>
            <a:r>
              <a:rPr lang="zh-CN" altLang="en-US" sz="4000" dirty="0">
                <a:solidFill>
                  <a:srgbClr val="00B0F0"/>
                </a:solidFill>
                <a:latin typeface="宋体" panose="02010600030101010101" pitchFamily="2" charset="-122"/>
                <a:ea typeface="宋体" panose="02010600030101010101" pitchFamily="2" charset="-122"/>
              </a:rPr>
              <a:t>从</a:t>
            </a:r>
            <a:r>
              <a:rPr lang="en-US" altLang="zh-CN" sz="4000" dirty="0">
                <a:solidFill>
                  <a:srgbClr val="00B0F0"/>
                </a:solidFill>
                <a:latin typeface="宋体" panose="02010600030101010101" pitchFamily="2" charset="-122"/>
                <a:ea typeface="宋体" panose="02010600030101010101" pitchFamily="2" charset="-122"/>
              </a:rPr>
              <a:t>a[1][1]</a:t>
            </a:r>
            <a:r>
              <a:rPr lang="zh-CN" altLang="en-US" sz="4000" dirty="0">
                <a:solidFill>
                  <a:srgbClr val="00B0F0"/>
                </a:solidFill>
                <a:latin typeface="宋体" panose="02010600030101010101" pitchFamily="2" charset="-122"/>
                <a:ea typeface="宋体" panose="02010600030101010101" pitchFamily="2" charset="-122"/>
              </a:rPr>
              <a:t>开始，每次读一行</a:t>
            </a:r>
          </a:p>
          <a:p>
            <a:pPr marL="0" indent="0">
              <a:lnSpc>
                <a:spcPct val="100000"/>
              </a:lnSpc>
              <a:spcBef>
                <a:spcPts val="0"/>
              </a:spcBef>
              <a:buNone/>
            </a:pPr>
            <a:r>
              <a:rPr lang="zh-CN" altLang="en-US" sz="40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4000" dirty="0">
                <a:solidFill>
                  <a:schemeClr val="bg1">
                    <a:lumMod val="10000"/>
                    <a:lumOff val="90000"/>
                  </a:schemeClr>
                </a:solidFill>
                <a:latin typeface="宋体" panose="02010600030101010101" pitchFamily="2" charset="-122"/>
                <a:ea typeface="宋体" panose="02010600030101010101" pitchFamily="2" charset="-122"/>
              </a:rPr>
              <a:t>a[</a:t>
            </a:r>
            <a:r>
              <a:rPr lang="en-US" altLang="zh-CN" sz="40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4000" dirty="0">
                <a:solidFill>
                  <a:schemeClr val="bg1">
                    <a:lumMod val="10000"/>
                    <a:lumOff val="90000"/>
                  </a:schemeClr>
                </a:solidFill>
                <a:latin typeface="宋体" panose="02010600030101010101" pitchFamily="2" charset="-122"/>
                <a:ea typeface="宋体" panose="02010600030101010101" pitchFamily="2" charset="-122"/>
              </a:rPr>
              <a:t>].extend(</a:t>
            </a:r>
            <a:r>
              <a:rPr lang="en-US" altLang="zh-CN" sz="4000" dirty="0">
                <a:solidFill>
                  <a:srgbClr val="C00000"/>
                </a:solidFill>
                <a:latin typeface="宋体" panose="02010600030101010101" pitchFamily="2" charset="-122"/>
                <a:ea typeface="宋体" panose="02010600030101010101" pitchFamily="2" charset="-122"/>
              </a:rPr>
              <a:t>map</a:t>
            </a:r>
            <a:r>
              <a:rPr lang="en-US" altLang="zh-CN" sz="4000" dirty="0">
                <a:solidFill>
                  <a:schemeClr val="bg1">
                    <a:lumMod val="10000"/>
                    <a:lumOff val="90000"/>
                  </a:schemeClr>
                </a:solidFill>
                <a:latin typeface="宋体" panose="02010600030101010101" pitchFamily="2" charset="-122"/>
                <a:ea typeface="宋体" panose="02010600030101010101" pitchFamily="2" charset="-122"/>
              </a:rPr>
              <a:t>(</a:t>
            </a:r>
            <a:r>
              <a:rPr lang="en-US" altLang="zh-CN" sz="4000" dirty="0" err="1">
                <a:solidFill>
                  <a:srgbClr val="00B0F0"/>
                </a:solidFill>
                <a:latin typeface="宋体" panose="02010600030101010101" pitchFamily="2" charset="-122"/>
                <a:ea typeface="宋体" panose="02010600030101010101" pitchFamily="2" charset="-122"/>
              </a:rPr>
              <a:t>int</a:t>
            </a:r>
            <a:r>
              <a:rPr lang="en-US" altLang="zh-CN" sz="4000" dirty="0">
                <a:solidFill>
                  <a:schemeClr val="bg1">
                    <a:lumMod val="10000"/>
                    <a:lumOff val="90000"/>
                  </a:schemeClr>
                </a:solidFill>
                <a:latin typeface="宋体" panose="02010600030101010101" pitchFamily="2" charset="-122"/>
                <a:ea typeface="宋体" panose="02010600030101010101" pitchFamily="2" charset="-122"/>
              </a:rPr>
              <a:t>, input().split()))</a:t>
            </a:r>
          </a:p>
        </p:txBody>
      </p:sp>
    </p:spTree>
    <p:extLst>
      <p:ext uri="{BB962C8B-B14F-4D97-AF65-F5344CB8AC3E}">
        <p14:creationId xmlns:p14="http://schemas.microsoft.com/office/powerpoint/2010/main" val="675456031"/>
      </p:ext>
    </p:extLst>
  </p:cSld>
  <p:clrMapOvr>
    <a:masterClrMapping/>
  </p:clrMapOvr>
  <p:transition spd="slow" advClick="0"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像" descr="图像"/>
          <p:cNvPicPr>
            <a:picLocks noChangeAspect="1"/>
          </p:cNvPicPr>
          <p:nvPr/>
        </p:nvPicPr>
        <p:blipFill>
          <a:blip r:embed="rId3">
            <a:alphaModFix amt="20000"/>
            <a:duotone>
              <a:prstClr val="black"/>
              <a:schemeClr val="accent1">
                <a:tint val="45000"/>
                <a:satMod val="400000"/>
              </a:schemeClr>
            </a:duotone>
          </a:blip>
          <a:srcRect/>
          <a:stretch>
            <a:fillRect/>
          </a:stretch>
        </p:blipFill>
        <p:spPr>
          <a:xfrm>
            <a:off x="969582" y="7314581"/>
            <a:ext cx="11791817" cy="7102013"/>
          </a:xfrm>
          <a:prstGeom prst="rect">
            <a:avLst/>
          </a:prstGeom>
          <a:ln w="12700" cap="flat">
            <a:noFill/>
            <a:miter lim="400000"/>
            <a:headEnd/>
            <a:tailEnd/>
          </a:ln>
          <a:effectLst/>
        </p:spPr>
      </p:pic>
      <p:sp>
        <p:nvSpPr>
          <p:cNvPr id="47" name="矩形 46"/>
          <p:cNvSpPr/>
          <p:nvPr/>
        </p:nvSpPr>
        <p:spPr>
          <a:xfrm>
            <a:off x="12762034" y="616403"/>
            <a:ext cx="11596250" cy="13865592"/>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8" name="图像" descr="图像"/>
          <p:cNvPicPr>
            <a:picLocks noChangeAspect="1"/>
          </p:cNvPicPr>
          <p:nvPr/>
        </p:nvPicPr>
        <p:blipFill>
          <a:blip r:embed="rId4"/>
          <a:stretch>
            <a:fillRect/>
          </a:stretch>
        </p:blipFill>
        <p:spPr>
          <a:xfrm>
            <a:off x="20471068" y="1151038"/>
            <a:ext cx="3541164" cy="575908"/>
          </a:xfrm>
          <a:prstGeom prst="rect">
            <a:avLst/>
          </a:prstGeom>
        </p:spPr>
      </p:pic>
      <p:pic>
        <p:nvPicPr>
          <p:cNvPr id="7" name="图片 6"/>
          <p:cNvPicPr>
            <a:picLocks noChangeAspect="1"/>
          </p:cNvPicPr>
          <p:nvPr/>
        </p:nvPicPr>
        <p:blipFill>
          <a:blip r:embed="rId5"/>
          <a:stretch>
            <a:fillRect/>
          </a:stretch>
        </p:blipFill>
        <p:spPr>
          <a:xfrm>
            <a:off x="1017839" y="5329700"/>
            <a:ext cx="10052665" cy="6292440"/>
          </a:xfrm>
          <a:prstGeom prst="rect">
            <a:avLst/>
          </a:prstGeom>
        </p:spPr>
      </p:pic>
      <p:sp>
        <p:nvSpPr>
          <p:cNvPr id="10" name="文本框 9"/>
          <p:cNvSpPr txBox="1"/>
          <p:nvPr/>
        </p:nvSpPr>
        <p:spPr>
          <a:xfrm>
            <a:off x="13579861" y="4994442"/>
            <a:ext cx="8857673" cy="3046790"/>
          </a:xfrm>
          <a:prstGeom prst="rect">
            <a:avLst/>
          </a:prstGeom>
          <a:noFill/>
        </p:spPr>
        <p:txBody>
          <a:bodyPr wrap="square" rtlCol="0">
            <a:spAutoFit/>
          </a:bodyPr>
          <a:lstStyle/>
          <a:p>
            <a:pPr algn="l">
              <a:lnSpc>
                <a:spcPct val="160000"/>
              </a:lnSpc>
            </a:pPr>
            <a:r>
              <a:rPr sz="4000" b="1" kern="100" dirty="0">
                <a:solidFill>
                  <a:srgbClr val="2E7EEE"/>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sz="4000" b="1" kern="100" dirty="0">
                <a:solidFill>
                  <a:srgbClr val="2E7EEE"/>
                </a:solidFill>
                <a:latin typeface="Times New Roman" panose="02020603050405020304" pitchFamily="18" charset="0"/>
                <a:ea typeface="宋体" panose="02010600030101010101" pitchFamily="2" charset="-122"/>
                <a:cs typeface="Times New Roman" panose="02020603050405020304" pitchFamily="18" charset="0"/>
                <a:sym typeface="+mn-ea"/>
              </a:rPr>
              <a:t>思路</a:t>
            </a:r>
            <a:r>
              <a:rPr sz="4000" b="1" kern="100" dirty="0">
                <a:solidFill>
                  <a:srgbClr val="2E7EEE"/>
                </a:solidFill>
                <a:latin typeface="Times New Roman" panose="02020603050405020304" pitchFamily="18" charset="0"/>
                <a:ea typeface="宋体" panose="02010600030101010101" pitchFamily="2" charset="-122"/>
                <a:cs typeface="Times New Roman" panose="02020603050405020304" pitchFamily="18" charset="0"/>
                <a:sym typeface="+mn-ea"/>
              </a:rPr>
              <a:t>】</a:t>
            </a:r>
          </a:p>
          <a:p>
            <a:pPr algn="l">
              <a:lnSpc>
                <a:spcPct val="160000"/>
              </a:lnSpc>
            </a:pPr>
            <a:r>
              <a:rPr lang="en-US" sz="40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sz="40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用i</a:t>
            </a:r>
            <a:r>
              <a:rPr lang="en-US" altLang="zh-CN" sz="40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1</a:t>
            </a:r>
            <a:r>
              <a:rPr sz="40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、i2、j</a:t>
            </a:r>
            <a:r>
              <a:rPr lang="en-US" altLang="zh-CN" sz="40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1</a:t>
            </a:r>
            <a:r>
              <a:rPr sz="40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、j2框出一个子矩阵</a:t>
            </a:r>
          </a:p>
          <a:p>
            <a:pPr algn="l">
              <a:lnSpc>
                <a:spcPct val="160000"/>
              </a:lnSpc>
            </a:pPr>
            <a:r>
              <a:rPr lang="en-US" sz="40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sz="4000" kern="1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用i、j两重for循环统计子矩阵和</a:t>
            </a:r>
            <a:endParaRPr sz="40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9" name="矩形: 圆角 2"/>
          <p:cNvSpPr/>
          <p:nvPr/>
        </p:nvSpPr>
        <p:spPr>
          <a:xfrm>
            <a:off x="-2949" y="721170"/>
            <a:ext cx="24382413" cy="2524422"/>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sp>
        <p:nvSpPr>
          <p:cNvPr id="23" name="文本框 22"/>
          <p:cNvSpPr txBox="1"/>
          <p:nvPr/>
        </p:nvSpPr>
        <p:spPr>
          <a:xfrm>
            <a:off x="1017839" y="1488836"/>
            <a:ext cx="8714808" cy="954045"/>
          </a:xfrm>
          <a:prstGeom prst="rect">
            <a:avLst/>
          </a:prstGeom>
          <a:noFill/>
        </p:spPr>
        <p:txBody>
          <a:bodyPr wrap="square">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5600" b="1" spc="600">
                <a:solidFill>
                  <a:schemeClr val="bg1"/>
                </a:solidFill>
                <a:latin typeface="Times New Roman" panose="02020603050405020304" pitchFamily="18" charset="0"/>
                <a:ea typeface="思源宋体 CN Heavy" panose="02020900000000000000" charset="-122"/>
                <a:cs typeface="Times New Roman" panose="02020603050405020304" pitchFamily="18" charset="0"/>
              </a:defRPr>
            </a:lvl1pPr>
          </a:lstStyle>
          <a:p>
            <a:r>
              <a:rPr sz="5599" dirty="0"/>
              <a:t>方法1：纯暴力   30% </a:t>
            </a:r>
          </a:p>
        </p:txBody>
      </p:sp>
      <p:pic>
        <p:nvPicPr>
          <p:cNvPr id="11" name="图像" descr="图像"/>
          <p:cNvPicPr>
            <a:picLocks noChangeAspect="1"/>
          </p:cNvPicPr>
          <p:nvPr/>
        </p:nvPicPr>
        <p:blipFill>
          <a:blip r:embed="rId4"/>
          <a:stretch>
            <a:fillRect/>
          </a:stretch>
        </p:blipFill>
        <p:spPr>
          <a:xfrm>
            <a:off x="20623458" y="1303428"/>
            <a:ext cx="3541164" cy="575908"/>
          </a:xfrm>
          <a:prstGeom prst="rect">
            <a:avLst/>
          </a:prstGeom>
        </p:spPr>
      </p:pic>
    </p:spTree>
    <p:extLst>
      <p:ext uri="{BB962C8B-B14F-4D97-AF65-F5344CB8AC3E}">
        <p14:creationId xmlns:p14="http://schemas.microsoft.com/office/powerpoint/2010/main" val="3716386575"/>
      </p:ext>
    </p:extLst>
  </p:cSld>
  <p:clrMapOvr>
    <a:masterClrMapping/>
  </p:clrMapOvr>
  <p:transition spd="slow" advClick="0"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3"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12762034" y="616403"/>
            <a:ext cx="11596250" cy="13865592"/>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矩形 4"/>
          <p:cNvSpPr/>
          <p:nvPr/>
        </p:nvSpPr>
        <p:spPr>
          <a:xfrm>
            <a:off x="11503545" y="2895268"/>
            <a:ext cx="12802671" cy="10036157"/>
          </a:xfrm>
          <a:prstGeom prst="rect">
            <a:avLst/>
          </a:prstGeom>
          <a:gradFill>
            <a:gsLst>
              <a:gs pos="3000">
                <a:srgbClr val="C2DDFF"/>
              </a:gs>
              <a:gs pos="100000">
                <a:srgbClr val="1775E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像" descr="图像"/>
          <p:cNvPicPr>
            <a:picLocks noChangeAspect="1"/>
          </p:cNvPicPr>
          <p:nvPr/>
        </p:nvPicPr>
        <p:blipFill>
          <a:blip r:embed="rId3">
            <a:alphaModFix amt="20000"/>
            <a:duotone>
              <a:prstClr val="black"/>
              <a:schemeClr val="accent1">
                <a:tint val="45000"/>
                <a:satMod val="400000"/>
              </a:schemeClr>
            </a:duotone>
          </a:blip>
          <a:srcRect/>
          <a:stretch>
            <a:fillRect/>
          </a:stretch>
        </p:blipFill>
        <p:spPr>
          <a:xfrm>
            <a:off x="969582" y="7314581"/>
            <a:ext cx="11791817" cy="7102013"/>
          </a:xfrm>
          <a:prstGeom prst="rect">
            <a:avLst/>
          </a:prstGeom>
          <a:ln w="12700" cap="flat">
            <a:noFill/>
            <a:miter lim="400000"/>
            <a:headEnd/>
            <a:tailEnd/>
          </a:ln>
          <a:effectLst/>
        </p:spPr>
      </p:pic>
      <p:pic>
        <p:nvPicPr>
          <p:cNvPr id="8" name="图像" descr="图像"/>
          <p:cNvPicPr>
            <a:picLocks noChangeAspect="1"/>
          </p:cNvPicPr>
          <p:nvPr/>
        </p:nvPicPr>
        <p:blipFill>
          <a:blip r:embed="rId4"/>
          <a:stretch>
            <a:fillRect/>
          </a:stretch>
        </p:blipFill>
        <p:spPr>
          <a:xfrm>
            <a:off x="20471068" y="1151038"/>
            <a:ext cx="3541164" cy="575908"/>
          </a:xfrm>
          <a:prstGeom prst="rect">
            <a:avLst/>
          </a:prstGeom>
        </p:spPr>
      </p:pic>
      <p:pic>
        <p:nvPicPr>
          <p:cNvPr id="7" name="图片 6"/>
          <p:cNvPicPr>
            <a:picLocks noChangeAspect="1"/>
          </p:cNvPicPr>
          <p:nvPr/>
        </p:nvPicPr>
        <p:blipFill>
          <a:blip r:embed="rId5"/>
          <a:stretch>
            <a:fillRect/>
          </a:stretch>
        </p:blipFill>
        <p:spPr>
          <a:xfrm>
            <a:off x="1003870" y="1674878"/>
            <a:ext cx="10052665" cy="6292440"/>
          </a:xfrm>
          <a:prstGeom prst="rect">
            <a:avLst/>
          </a:prstGeom>
        </p:spPr>
      </p:pic>
      <p:sp>
        <p:nvSpPr>
          <p:cNvPr id="10" name="文本框 9"/>
          <p:cNvSpPr txBox="1"/>
          <p:nvPr/>
        </p:nvSpPr>
        <p:spPr>
          <a:xfrm>
            <a:off x="1262933" y="8218762"/>
            <a:ext cx="8857673" cy="3046790"/>
          </a:xfrm>
          <a:prstGeom prst="rect">
            <a:avLst/>
          </a:prstGeom>
          <a:noFill/>
        </p:spPr>
        <p:txBody>
          <a:bodyPr wrap="square" rtlCol="0">
            <a:spAutoFit/>
          </a:bodyPr>
          <a:lstStyle/>
          <a:p>
            <a:pPr algn="l">
              <a:lnSpc>
                <a:spcPct val="160000"/>
              </a:lnSpc>
            </a:pPr>
            <a:r>
              <a:rPr sz="4000" b="1" kern="100" dirty="0">
                <a:solidFill>
                  <a:srgbClr val="2E7EEE"/>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sz="4000" b="1" kern="100" dirty="0">
                <a:solidFill>
                  <a:srgbClr val="2E7EEE"/>
                </a:solidFill>
                <a:latin typeface="Times New Roman" panose="02020603050405020304" pitchFamily="18" charset="0"/>
                <a:ea typeface="宋体" panose="02010600030101010101" pitchFamily="2" charset="-122"/>
                <a:cs typeface="Times New Roman" panose="02020603050405020304" pitchFamily="18" charset="0"/>
                <a:sym typeface="+mn-ea"/>
              </a:rPr>
              <a:t>思路</a:t>
            </a:r>
            <a:r>
              <a:rPr sz="4000" b="1" kern="100" dirty="0">
                <a:solidFill>
                  <a:srgbClr val="2E7EEE"/>
                </a:solidFill>
                <a:latin typeface="Times New Roman" panose="02020603050405020304" pitchFamily="18" charset="0"/>
                <a:ea typeface="宋体" panose="02010600030101010101" pitchFamily="2" charset="-122"/>
                <a:cs typeface="Times New Roman" panose="02020603050405020304" pitchFamily="18" charset="0"/>
                <a:sym typeface="+mn-ea"/>
              </a:rPr>
              <a:t>】</a:t>
            </a:r>
          </a:p>
          <a:p>
            <a:pPr algn="l">
              <a:lnSpc>
                <a:spcPct val="160000"/>
              </a:lnSpc>
            </a:pPr>
            <a:r>
              <a:rPr lang="en-US" sz="40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sz="40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用i</a:t>
            </a:r>
            <a:r>
              <a:rPr lang="en-US" altLang="zh-CN" sz="40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1</a:t>
            </a:r>
            <a:r>
              <a:rPr sz="40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、i2、j</a:t>
            </a:r>
            <a:r>
              <a:rPr lang="en-US" altLang="zh-CN" sz="40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1</a:t>
            </a:r>
            <a:r>
              <a:rPr sz="40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、j2框出一个子矩阵</a:t>
            </a:r>
          </a:p>
          <a:p>
            <a:pPr algn="l">
              <a:lnSpc>
                <a:spcPct val="160000"/>
              </a:lnSpc>
            </a:pPr>
            <a:r>
              <a:rPr lang="en-US" sz="40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sz="4000" kern="1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用i、j两重for循环统计子矩阵和</a:t>
            </a:r>
            <a:endParaRPr sz="40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3" name="文本框 2"/>
          <p:cNvSpPr txBox="1"/>
          <p:nvPr/>
        </p:nvSpPr>
        <p:spPr>
          <a:xfrm>
            <a:off x="1262933" y="11274818"/>
            <a:ext cx="8857673" cy="2061969"/>
          </a:xfrm>
          <a:prstGeom prst="rect">
            <a:avLst/>
          </a:prstGeom>
          <a:noFill/>
        </p:spPr>
        <p:txBody>
          <a:bodyPr wrap="square" rtlCol="0">
            <a:spAutoFit/>
          </a:bodyPr>
          <a:lstStyle/>
          <a:p>
            <a:pPr algn="l">
              <a:lnSpc>
                <a:spcPct val="160000"/>
              </a:lnSpc>
            </a:pPr>
            <a:r>
              <a:rPr sz="4000" b="1" kern="10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sz="4000" b="1" kern="10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复杂度</a:t>
            </a:r>
            <a:r>
              <a:rPr sz="4000" b="1" kern="10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a:t>
            </a:r>
            <a:endParaRPr sz="4000" b="1" kern="100">
              <a:solidFill>
                <a:srgbClr val="2E7EEE"/>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algn="l">
              <a:lnSpc>
                <a:spcPct val="160000"/>
              </a:lnSpc>
            </a:pPr>
            <a:r>
              <a:rPr lang="en-US" sz="4000" kern="10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sz="4000" kern="10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6个for循环，O(N</a:t>
            </a:r>
            <a:r>
              <a:rPr lang="en-US" altLang="zh-CN" sz="4000" baseline="30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6</a:t>
            </a:r>
            <a:r>
              <a:rPr sz="4000" kern="10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a:t>
            </a:r>
          </a:p>
        </p:txBody>
      </p:sp>
      <p:sp>
        <p:nvSpPr>
          <p:cNvPr id="11" name="正文内容"/>
          <p:cNvSpPr txBox="1"/>
          <p:nvPr/>
        </p:nvSpPr>
        <p:spPr>
          <a:xfrm>
            <a:off x="11774819" y="3142575"/>
            <a:ext cx="12283764" cy="9649486"/>
          </a:xfrm>
          <a:prstGeom prst="rect">
            <a:avLst/>
          </a:prstGeom>
          <a:solidFill>
            <a:srgbClr val="000000"/>
          </a:solidFill>
        </p:spPr>
        <p:txBody>
          <a:bodyPr>
            <a:noAutofit/>
          </a:bodyPr>
          <a:lst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marL="0" indent="0">
              <a:spcBef>
                <a:spcPts val="0"/>
              </a:spcBef>
              <a:buNone/>
            </a:pPr>
            <a:r>
              <a:rPr lang="en-US" altLang="zh-CN" sz="4000" dirty="0">
                <a:solidFill>
                  <a:schemeClr val="bg1">
                    <a:lumMod val="10000"/>
                    <a:lumOff val="90000"/>
                  </a:schemeClr>
                </a:solidFill>
                <a:latin typeface="宋体" panose="02010600030101010101" pitchFamily="2" charset="-122"/>
                <a:ea typeface="宋体" panose="02010600030101010101" pitchFamily="2" charset="-122"/>
              </a:rPr>
              <a:t>n, m, k = </a:t>
            </a:r>
            <a:r>
              <a:rPr lang="en-US" altLang="zh-CN" sz="4000" dirty="0">
                <a:solidFill>
                  <a:srgbClr val="C00000"/>
                </a:solidFill>
                <a:latin typeface="宋体" panose="02010600030101010101" pitchFamily="2" charset="-122"/>
                <a:ea typeface="宋体" panose="02010600030101010101" pitchFamily="2" charset="-122"/>
              </a:rPr>
              <a:t>map</a:t>
            </a:r>
            <a:r>
              <a:rPr lang="en-US" altLang="zh-CN" sz="4000" dirty="0">
                <a:solidFill>
                  <a:schemeClr val="bg1">
                    <a:lumMod val="10000"/>
                    <a:lumOff val="90000"/>
                  </a:schemeClr>
                </a:solidFill>
                <a:latin typeface="宋体" panose="02010600030101010101" pitchFamily="2" charset="-122"/>
                <a:ea typeface="宋体" panose="02010600030101010101" pitchFamily="2" charset="-122"/>
              </a:rPr>
              <a:t>(</a:t>
            </a:r>
            <a:r>
              <a:rPr lang="en-US" altLang="zh-CN" sz="4000" dirty="0" err="1">
                <a:solidFill>
                  <a:srgbClr val="00B0F0"/>
                </a:solidFill>
                <a:latin typeface="宋体" panose="02010600030101010101" pitchFamily="2" charset="-122"/>
                <a:ea typeface="宋体" panose="02010600030101010101" pitchFamily="2" charset="-122"/>
              </a:rPr>
              <a:t>int</a:t>
            </a:r>
            <a:r>
              <a:rPr lang="en-US" altLang="zh-CN" sz="4000" dirty="0">
                <a:solidFill>
                  <a:schemeClr val="bg1">
                    <a:lumMod val="10000"/>
                    <a:lumOff val="90000"/>
                  </a:schemeClr>
                </a:solidFill>
                <a:latin typeface="宋体" panose="02010600030101010101" pitchFamily="2" charset="-122"/>
                <a:ea typeface="宋体" panose="02010600030101010101" pitchFamily="2" charset="-122"/>
              </a:rPr>
              <a:t>, input().split())</a:t>
            </a:r>
          </a:p>
          <a:p>
            <a:pPr marL="0" indent="0">
              <a:spcBef>
                <a:spcPts val="0"/>
              </a:spcBef>
              <a:buNone/>
            </a:pPr>
            <a:r>
              <a:rPr lang="en-US" altLang="zh-CN" sz="4000" dirty="0">
                <a:solidFill>
                  <a:schemeClr val="bg1">
                    <a:lumMod val="10000"/>
                    <a:lumOff val="90000"/>
                  </a:schemeClr>
                </a:solidFill>
                <a:latin typeface="宋体" panose="02010600030101010101" pitchFamily="2" charset="-122"/>
                <a:ea typeface="宋体" panose="02010600030101010101" pitchFamily="2" charset="-122"/>
              </a:rPr>
              <a:t>a = [[0] </a:t>
            </a:r>
            <a:r>
              <a:rPr lang="en-US" altLang="zh-CN" sz="4000" dirty="0">
                <a:solidFill>
                  <a:srgbClr val="00B0F0"/>
                </a:solidFill>
                <a:latin typeface="宋体" panose="02010600030101010101" pitchFamily="2" charset="-122"/>
                <a:ea typeface="宋体" panose="02010600030101010101" pitchFamily="2" charset="-122"/>
              </a:rPr>
              <a:t>for</a:t>
            </a:r>
            <a:r>
              <a:rPr lang="en-US" altLang="zh-CN" sz="40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40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40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4000" dirty="0">
                <a:solidFill>
                  <a:srgbClr val="00B0F0"/>
                </a:solidFill>
                <a:latin typeface="宋体" panose="02010600030101010101" pitchFamily="2" charset="-122"/>
                <a:ea typeface="宋体" panose="02010600030101010101" pitchFamily="2" charset="-122"/>
              </a:rPr>
              <a:t>in</a:t>
            </a:r>
            <a:r>
              <a:rPr lang="en-US" altLang="zh-CN" sz="4000" dirty="0">
                <a:solidFill>
                  <a:schemeClr val="bg1">
                    <a:lumMod val="10000"/>
                    <a:lumOff val="90000"/>
                  </a:schemeClr>
                </a:solidFill>
                <a:latin typeface="宋体" panose="02010600030101010101" pitchFamily="2" charset="-122"/>
                <a:ea typeface="宋体" panose="02010600030101010101" pitchFamily="2" charset="-122"/>
              </a:rPr>
              <a:t> range(n)]</a:t>
            </a:r>
          </a:p>
          <a:p>
            <a:pPr marL="0" indent="0">
              <a:spcBef>
                <a:spcPts val="0"/>
              </a:spcBef>
              <a:buNone/>
            </a:pPr>
            <a:r>
              <a:rPr lang="en-US" altLang="zh-CN" sz="4000" dirty="0" err="1">
                <a:solidFill>
                  <a:schemeClr val="bg1">
                    <a:lumMod val="10000"/>
                    <a:lumOff val="90000"/>
                  </a:schemeClr>
                </a:solidFill>
                <a:latin typeface="宋体" panose="02010600030101010101" pitchFamily="2" charset="-122"/>
                <a:ea typeface="宋体" panose="02010600030101010101" pitchFamily="2" charset="-122"/>
              </a:rPr>
              <a:t>a.</a:t>
            </a:r>
            <a:r>
              <a:rPr lang="en-US" altLang="zh-CN" sz="4000" dirty="0" err="1">
                <a:solidFill>
                  <a:srgbClr val="C00000"/>
                </a:solidFill>
                <a:latin typeface="宋体" panose="02010600030101010101" pitchFamily="2" charset="-122"/>
                <a:ea typeface="宋体" panose="02010600030101010101" pitchFamily="2" charset="-122"/>
              </a:rPr>
              <a:t>insert</a:t>
            </a:r>
            <a:r>
              <a:rPr lang="en-US" altLang="zh-CN" sz="4000" dirty="0">
                <a:solidFill>
                  <a:schemeClr val="bg1">
                    <a:lumMod val="10000"/>
                    <a:lumOff val="90000"/>
                  </a:schemeClr>
                </a:solidFill>
                <a:latin typeface="宋体" panose="02010600030101010101" pitchFamily="2" charset="-122"/>
                <a:ea typeface="宋体" panose="02010600030101010101" pitchFamily="2" charset="-122"/>
              </a:rPr>
              <a:t>(0,[0]*(m+1))</a:t>
            </a:r>
          </a:p>
          <a:p>
            <a:pPr marL="0" indent="0">
              <a:spcBef>
                <a:spcPts val="0"/>
              </a:spcBef>
              <a:buNone/>
            </a:pPr>
            <a:r>
              <a:rPr lang="en-US" altLang="zh-CN" sz="4000" dirty="0">
                <a:solidFill>
                  <a:srgbClr val="00B0F0"/>
                </a:solidFill>
                <a:latin typeface="宋体" panose="02010600030101010101" pitchFamily="2" charset="-122"/>
                <a:ea typeface="宋体" panose="02010600030101010101" pitchFamily="2" charset="-122"/>
              </a:rPr>
              <a:t>for</a:t>
            </a:r>
            <a:r>
              <a:rPr lang="en-US" altLang="zh-CN" sz="40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40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40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4000" dirty="0">
                <a:solidFill>
                  <a:srgbClr val="00B0F0"/>
                </a:solidFill>
                <a:latin typeface="宋体" panose="02010600030101010101" pitchFamily="2" charset="-122"/>
                <a:ea typeface="宋体" panose="02010600030101010101" pitchFamily="2" charset="-122"/>
              </a:rPr>
              <a:t>in</a:t>
            </a:r>
            <a:r>
              <a:rPr lang="en-US" altLang="zh-CN" sz="4000" dirty="0">
                <a:solidFill>
                  <a:schemeClr val="bg1">
                    <a:lumMod val="10000"/>
                    <a:lumOff val="90000"/>
                  </a:schemeClr>
                </a:solidFill>
                <a:latin typeface="宋体" panose="02010600030101010101" pitchFamily="2" charset="-122"/>
                <a:ea typeface="宋体" panose="02010600030101010101" pitchFamily="2" charset="-122"/>
              </a:rPr>
              <a:t> range(1,n+1):  </a:t>
            </a:r>
            <a:r>
              <a:rPr lang="en-US" altLang="zh-CN" sz="4000" dirty="0">
                <a:solidFill>
                  <a:srgbClr val="00B0F0"/>
                </a:solidFill>
                <a:latin typeface="宋体" panose="02010600030101010101" pitchFamily="2" charset="-122"/>
                <a:ea typeface="宋体" panose="02010600030101010101" pitchFamily="2" charset="-122"/>
              </a:rPr>
              <a:t>#</a:t>
            </a:r>
            <a:r>
              <a:rPr lang="zh-CN" altLang="en-US" sz="4000" dirty="0">
                <a:solidFill>
                  <a:srgbClr val="00B0F0"/>
                </a:solidFill>
                <a:latin typeface="宋体" panose="02010600030101010101" pitchFamily="2" charset="-122"/>
                <a:ea typeface="宋体" panose="02010600030101010101" pitchFamily="2" charset="-122"/>
              </a:rPr>
              <a:t>从</a:t>
            </a:r>
            <a:r>
              <a:rPr lang="en-US" altLang="zh-CN" sz="4000" dirty="0">
                <a:solidFill>
                  <a:srgbClr val="00B0F0"/>
                </a:solidFill>
                <a:latin typeface="宋体" panose="02010600030101010101" pitchFamily="2" charset="-122"/>
                <a:ea typeface="宋体" panose="02010600030101010101" pitchFamily="2" charset="-122"/>
              </a:rPr>
              <a:t>a[1][1]</a:t>
            </a:r>
            <a:r>
              <a:rPr lang="zh-CN" altLang="en-US" sz="4000" dirty="0">
                <a:solidFill>
                  <a:srgbClr val="00B0F0"/>
                </a:solidFill>
                <a:latin typeface="宋体" panose="02010600030101010101" pitchFamily="2" charset="-122"/>
                <a:ea typeface="宋体" panose="02010600030101010101" pitchFamily="2" charset="-122"/>
              </a:rPr>
              <a:t>开始，读矩阵</a:t>
            </a:r>
          </a:p>
          <a:p>
            <a:pPr marL="0" indent="0">
              <a:spcBef>
                <a:spcPts val="0"/>
              </a:spcBef>
              <a:buNone/>
            </a:pPr>
            <a:r>
              <a:rPr lang="zh-CN" altLang="en-US" sz="40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4000" dirty="0">
                <a:solidFill>
                  <a:schemeClr val="bg1">
                    <a:lumMod val="10000"/>
                    <a:lumOff val="90000"/>
                  </a:schemeClr>
                </a:solidFill>
                <a:latin typeface="宋体" panose="02010600030101010101" pitchFamily="2" charset="-122"/>
                <a:ea typeface="宋体" panose="02010600030101010101" pitchFamily="2" charset="-122"/>
              </a:rPr>
              <a:t>a[</a:t>
            </a:r>
            <a:r>
              <a:rPr lang="en-US" altLang="zh-CN" sz="40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4000" dirty="0">
                <a:solidFill>
                  <a:schemeClr val="bg1">
                    <a:lumMod val="10000"/>
                    <a:lumOff val="90000"/>
                  </a:schemeClr>
                </a:solidFill>
                <a:latin typeface="宋体" panose="02010600030101010101" pitchFamily="2" charset="-122"/>
                <a:ea typeface="宋体" panose="02010600030101010101" pitchFamily="2" charset="-122"/>
              </a:rPr>
              <a:t>].extend(</a:t>
            </a:r>
            <a:r>
              <a:rPr lang="en-US" altLang="zh-CN" sz="4000" dirty="0">
                <a:solidFill>
                  <a:srgbClr val="C00000"/>
                </a:solidFill>
                <a:latin typeface="宋体" panose="02010600030101010101" pitchFamily="2" charset="-122"/>
                <a:ea typeface="宋体" panose="02010600030101010101" pitchFamily="2" charset="-122"/>
              </a:rPr>
              <a:t>map</a:t>
            </a:r>
            <a:r>
              <a:rPr lang="en-US" altLang="zh-CN" sz="4000" dirty="0">
                <a:solidFill>
                  <a:schemeClr val="bg1">
                    <a:lumMod val="10000"/>
                    <a:lumOff val="90000"/>
                  </a:schemeClr>
                </a:solidFill>
                <a:latin typeface="宋体" panose="02010600030101010101" pitchFamily="2" charset="-122"/>
                <a:ea typeface="宋体" panose="02010600030101010101" pitchFamily="2" charset="-122"/>
              </a:rPr>
              <a:t>(</a:t>
            </a:r>
            <a:r>
              <a:rPr lang="en-US" altLang="zh-CN" sz="4000" dirty="0" err="1">
                <a:solidFill>
                  <a:srgbClr val="00B0F0"/>
                </a:solidFill>
                <a:latin typeface="宋体" panose="02010600030101010101" pitchFamily="2" charset="-122"/>
                <a:ea typeface="宋体" panose="02010600030101010101" pitchFamily="2" charset="-122"/>
              </a:rPr>
              <a:t>int</a:t>
            </a:r>
            <a:r>
              <a:rPr lang="en-US" altLang="zh-CN" sz="4000" dirty="0">
                <a:solidFill>
                  <a:schemeClr val="bg1">
                    <a:lumMod val="10000"/>
                    <a:lumOff val="90000"/>
                  </a:schemeClr>
                </a:solidFill>
                <a:latin typeface="宋体" panose="02010600030101010101" pitchFamily="2" charset="-122"/>
                <a:ea typeface="宋体" panose="02010600030101010101" pitchFamily="2" charset="-122"/>
              </a:rPr>
              <a:t>, input().split()))</a:t>
            </a:r>
          </a:p>
          <a:p>
            <a:pPr marL="0" indent="0">
              <a:spcBef>
                <a:spcPts val="0"/>
              </a:spcBef>
              <a:buNone/>
            </a:pPr>
            <a:r>
              <a:rPr lang="en-US" altLang="zh-CN" sz="4000" dirty="0">
                <a:solidFill>
                  <a:srgbClr val="FFFFFF"/>
                </a:solidFill>
                <a:latin typeface="宋体" panose="02010600030101010101" pitchFamily="2" charset="-122"/>
                <a:ea typeface="宋体" panose="02010600030101010101" pitchFamily="2" charset="-122"/>
              </a:rPr>
              <a:t/>
            </a:r>
            <a:br>
              <a:rPr lang="en-US" altLang="zh-CN" sz="4000" dirty="0">
                <a:solidFill>
                  <a:srgbClr val="FFFFFF"/>
                </a:solidFill>
                <a:latin typeface="宋体" panose="02010600030101010101" pitchFamily="2" charset="-122"/>
                <a:ea typeface="宋体" panose="02010600030101010101" pitchFamily="2" charset="-122"/>
              </a:rPr>
            </a:br>
            <a:r>
              <a:rPr lang="en-US" altLang="zh-CN" sz="4000" dirty="0" err="1">
                <a:solidFill>
                  <a:srgbClr val="FFFFFF"/>
                </a:solidFill>
                <a:latin typeface="宋体" panose="02010600030101010101" pitchFamily="2" charset="-122"/>
                <a:ea typeface="宋体" panose="02010600030101010101" pitchFamily="2" charset="-122"/>
              </a:rPr>
              <a:t>ans</a:t>
            </a:r>
            <a:r>
              <a:rPr lang="en-US" altLang="zh-CN" sz="4000" dirty="0">
                <a:solidFill>
                  <a:srgbClr val="FFFFFF"/>
                </a:solidFill>
                <a:latin typeface="宋体" panose="02010600030101010101" pitchFamily="2" charset="-122"/>
                <a:ea typeface="宋体" panose="02010600030101010101" pitchFamily="2" charset="-122"/>
              </a:rPr>
              <a:t> = 0</a:t>
            </a:r>
          </a:p>
          <a:p>
            <a:pPr marL="0" indent="0">
              <a:spcBef>
                <a:spcPts val="0"/>
              </a:spcBef>
              <a:buNone/>
            </a:pPr>
            <a:r>
              <a:rPr lang="en-US" altLang="zh-CN" sz="4000" dirty="0">
                <a:solidFill>
                  <a:srgbClr val="00B0F0"/>
                </a:solidFill>
                <a:latin typeface="宋体" panose="02010600030101010101" pitchFamily="2" charset="-122"/>
                <a:ea typeface="宋体" panose="02010600030101010101" pitchFamily="2" charset="-122"/>
              </a:rPr>
              <a:t>for</a:t>
            </a:r>
            <a:r>
              <a:rPr lang="en-US" altLang="zh-CN" sz="4000" dirty="0">
                <a:solidFill>
                  <a:srgbClr val="FFFFFF"/>
                </a:solidFill>
                <a:latin typeface="宋体" panose="02010600030101010101" pitchFamily="2" charset="-122"/>
                <a:ea typeface="宋体" panose="02010600030101010101" pitchFamily="2" charset="-122"/>
              </a:rPr>
              <a:t> i1 </a:t>
            </a:r>
            <a:r>
              <a:rPr lang="en-US" altLang="zh-CN" sz="4000" dirty="0">
                <a:solidFill>
                  <a:srgbClr val="00B0F0"/>
                </a:solidFill>
                <a:latin typeface="宋体" panose="02010600030101010101" pitchFamily="2" charset="-122"/>
                <a:ea typeface="宋体" panose="02010600030101010101" pitchFamily="2" charset="-122"/>
              </a:rPr>
              <a:t>in</a:t>
            </a:r>
            <a:r>
              <a:rPr lang="en-US" altLang="zh-CN" sz="4000" dirty="0">
                <a:solidFill>
                  <a:srgbClr val="FFFFFF"/>
                </a:solidFill>
                <a:latin typeface="宋体" panose="02010600030101010101" pitchFamily="2" charset="-122"/>
                <a:ea typeface="宋体" panose="02010600030101010101" pitchFamily="2" charset="-122"/>
              </a:rPr>
              <a:t> range(1,n+1):</a:t>
            </a:r>
          </a:p>
          <a:p>
            <a:pPr marL="0" indent="0">
              <a:spcBef>
                <a:spcPts val="0"/>
              </a:spcBef>
              <a:buNone/>
            </a:pPr>
            <a:r>
              <a:rPr lang="en-US" altLang="zh-CN" sz="4000" dirty="0">
                <a:solidFill>
                  <a:srgbClr val="FFFFFF"/>
                </a:solidFill>
                <a:latin typeface="宋体" panose="02010600030101010101" pitchFamily="2" charset="-122"/>
                <a:ea typeface="宋体" panose="02010600030101010101" pitchFamily="2" charset="-122"/>
              </a:rPr>
              <a:t>    </a:t>
            </a:r>
            <a:r>
              <a:rPr lang="en-US" altLang="zh-CN" sz="4000" dirty="0">
                <a:solidFill>
                  <a:srgbClr val="00B0F0"/>
                </a:solidFill>
                <a:latin typeface="宋体" panose="02010600030101010101" pitchFamily="2" charset="-122"/>
                <a:ea typeface="宋体" panose="02010600030101010101" pitchFamily="2" charset="-122"/>
              </a:rPr>
              <a:t>for</a:t>
            </a:r>
            <a:r>
              <a:rPr lang="en-US" altLang="zh-CN" sz="4000" dirty="0">
                <a:solidFill>
                  <a:srgbClr val="FFFFFF"/>
                </a:solidFill>
                <a:latin typeface="宋体" panose="02010600030101010101" pitchFamily="2" charset="-122"/>
                <a:ea typeface="宋体" panose="02010600030101010101" pitchFamily="2" charset="-122"/>
              </a:rPr>
              <a:t> i2 </a:t>
            </a:r>
            <a:r>
              <a:rPr lang="en-US" altLang="zh-CN" sz="4000" dirty="0">
                <a:solidFill>
                  <a:srgbClr val="00B0F0"/>
                </a:solidFill>
                <a:latin typeface="宋体" panose="02010600030101010101" pitchFamily="2" charset="-122"/>
                <a:ea typeface="宋体" panose="02010600030101010101" pitchFamily="2" charset="-122"/>
              </a:rPr>
              <a:t>in</a:t>
            </a:r>
            <a:r>
              <a:rPr lang="en-US" altLang="zh-CN" sz="4000" dirty="0">
                <a:solidFill>
                  <a:srgbClr val="FFFFFF"/>
                </a:solidFill>
                <a:latin typeface="宋体" panose="02010600030101010101" pitchFamily="2" charset="-122"/>
                <a:ea typeface="宋体" panose="02010600030101010101" pitchFamily="2" charset="-122"/>
              </a:rPr>
              <a:t> range(i1,n+1):</a:t>
            </a:r>
          </a:p>
          <a:p>
            <a:pPr marL="0" indent="0">
              <a:spcBef>
                <a:spcPts val="0"/>
              </a:spcBef>
              <a:buNone/>
            </a:pPr>
            <a:r>
              <a:rPr lang="en-US" altLang="zh-CN" sz="4000" dirty="0">
                <a:solidFill>
                  <a:srgbClr val="FFFFFF"/>
                </a:solidFill>
                <a:latin typeface="宋体" panose="02010600030101010101" pitchFamily="2" charset="-122"/>
                <a:ea typeface="宋体" panose="02010600030101010101" pitchFamily="2" charset="-122"/>
              </a:rPr>
              <a:t>        </a:t>
            </a:r>
            <a:r>
              <a:rPr lang="en-US" altLang="zh-CN" sz="4000" dirty="0">
                <a:solidFill>
                  <a:srgbClr val="00B0F0"/>
                </a:solidFill>
                <a:latin typeface="宋体" panose="02010600030101010101" pitchFamily="2" charset="-122"/>
                <a:ea typeface="宋体" panose="02010600030101010101" pitchFamily="2" charset="-122"/>
              </a:rPr>
              <a:t>for</a:t>
            </a:r>
            <a:r>
              <a:rPr lang="en-US" altLang="zh-CN" sz="4000" dirty="0">
                <a:solidFill>
                  <a:srgbClr val="FFFFFF"/>
                </a:solidFill>
                <a:latin typeface="宋体" panose="02010600030101010101" pitchFamily="2" charset="-122"/>
                <a:ea typeface="宋体" panose="02010600030101010101" pitchFamily="2" charset="-122"/>
              </a:rPr>
              <a:t> j1 </a:t>
            </a:r>
            <a:r>
              <a:rPr lang="en-US" altLang="zh-CN" sz="4000" dirty="0">
                <a:solidFill>
                  <a:srgbClr val="00B0F0"/>
                </a:solidFill>
                <a:latin typeface="宋体" panose="02010600030101010101" pitchFamily="2" charset="-122"/>
                <a:ea typeface="宋体" panose="02010600030101010101" pitchFamily="2" charset="-122"/>
              </a:rPr>
              <a:t>in</a:t>
            </a:r>
            <a:r>
              <a:rPr lang="en-US" altLang="zh-CN" sz="4000" dirty="0">
                <a:solidFill>
                  <a:srgbClr val="FFFFFF"/>
                </a:solidFill>
                <a:latin typeface="宋体" panose="02010600030101010101" pitchFamily="2" charset="-122"/>
                <a:ea typeface="宋体" panose="02010600030101010101" pitchFamily="2" charset="-122"/>
              </a:rPr>
              <a:t> range(1,m+1):</a:t>
            </a:r>
          </a:p>
          <a:p>
            <a:pPr marL="0" indent="0">
              <a:spcBef>
                <a:spcPts val="0"/>
              </a:spcBef>
              <a:buNone/>
            </a:pPr>
            <a:r>
              <a:rPr lang="en-US" altLang="zh-CN" sz="4000" dirty="0">
                <a:solidFill>
                  <a:srgbClr val="FFFFFF"/>
                </a:solidFill>
                <a:latin typeface="宋体" panose="02010600030101010101" pitchFamily="2" charset="-122"/>
                <a:ea typeface="宋体" panose="02010600030101010101" pitchFamily="2" charset="-122"/>
              </a:rPr>
              <a:t>            </a:t>
            </a:r>
            <a:r>
              <a:rPr lang="en-US" altLang="zh-CN" sz="4000" dirty="0">
                <a:solidFill>
                  <a:srgbClr val="00B0F0"/>
                </a:solidFill>
                <a:latin typeface="宋体" panose="02010600030101010101" pitchFamily="2" charset="-122"/>
                <a:ea typeface="宋体" panose="02010600030101010101" pitchFamily="2" charset="-122"/>
              </a:rPr>
              <a:t>for</a:t>
            </a:r>
            <a:r>
              <a:rPr lang="en-US" altLang="zh-CN" sz="4000" dirty="0">
                <a:solidFill>
                  <a:srgbClr val="FFFFFF"/>
                </a:solidFill>
                <a:latin typeface="宋体" panose="02010600030101010101" pitchFamily="2" charset="-122"/>
                <a:ea typeface="宋体" panose="02010600030101010101" pitchFamily="2" charset="-122"/>
              </a:rPr>
              <a:t> j2 </a:t>
            </a:r>
            <a:r>
              <a:rPr lang="en-US" altLang="zh-CN" sz="4000" dirty="0">
                <a:solidFill>
                  <a:srgbClr val="00B0F0"/>
                </a:solidFill>
                <a:latin typeface="宋体" panose="02010600030101010101" pitchFamily="2" charset="-122"/>
                <a:ea typeface="宋体" panose="02010600030101010101" pitchFamily="2" charset="-122"/>
              </a:rPr>
              <a:t>in</a:t>
            </a:r>
            <a:r>
              <a:rPr lang="en-US" altLang="zh-CN" sz="4000" dirty="0">
                <a:solidFill>
                  <a:srgbClr val="FFFFFF"/>
                </a:solidFill>
                <a:latin typeface="宋体" panose="02010600030101010101" pitchFamily="2" charset="-122"/>
                <a:ea typeface="宋体" panose="02010600030101010101" pitchFamily="2" charset="-122"/>
              </a:rPr>
              <a:t> range(j1,m+1):</a:t>
            </a:r>
          </a:p>
          <a:p>
            <a:pPr marL="0" indent="0">
              <a:spcBef>
                <a:spcPts val="0"/>
              </a:spcBef>
              <a:buNone/>
            </a:pPr>
            <a:r>
              <a:rPr lang="en-US" altLang="zh-CN" sz="4000" dirty="0">
                <a:solidFill>
                  <a:srgbClr val="FFFFFF"/>
                </a:solidFill>
                <a:latin typeface="宋体" panose="02010600030101010101" pitchFamily="2" charset="-122"/>
                <a:ea typeface="宋体" panose="02010600030101010101" pitchFamily="2" charset="-122"/>
              </a:rPr>
              <a:t>                sum=0</a:t>
            </a:r>
          </a:p>
          <a:p>
            <a:pPr marL="0" indent="0">
              <a:spcBef>
                <a:spcPts val="0"/>
              </a:spcBef>
              <a:buNone/>
            </a:pPr>
            <a:r>
              <a:rPr lang="en-US" altLang="zh-CN" sz="4000" dirty="0">
                <a:solidFill>
                  <a:srgbClr val="FFFFFF"/>
                </a:solidFill>
                <a:latin typeface="宋体" panose="02010600030101010101" pitchFamily="2" charset="-122"/>
                <a:ea typeface="宋体" panose="02010600030101010101" pitchFamily="2" charset="-122"/>
              </a:rPr>
              <a:t>                </a:t>
            </a:r>
            <a:r>
              <a:rPr lang="en-US" altLang="zh-CN" sz="4000" dirty="0">
                <a:solidFill>
                  <a:srgbClr val="00B0F0"/>
                </a:solidFill>
                <a:latin typeface="宋体" panose="02010600030101010101" pitchFamily="2" charset="-122"/>
                <a:ea typeface="宋体" panose="02010600030101010101" pitchFamily="2" charset="-122"/>
              </a:rPr>
              <a:t>for</a:t>
            </a:r>
            <a:r>
              <a:rPr lang="en-US" altLang="zh-CN" sz="4000" dirty="0">
                <a:solidFill>
                  <a:srgbClr val="FFFFFF"/>
                </a:solidFill>
                <a:latin typeface="宋体" panose="02010600030101010101" pitchFamily="2" charset="-122"/>
                <a:ea typeface="宋体" panose="02010600030101010101" pitchFamily="2" charset="-122"/>
              </a:rPr>
              <a:t> </a:t>
            </a:r>
            <a:r>
              <a:rPr lang="en-US" altLang="zh-CN" sz="4000" dirty="0" err="1">
                <a:solidFill>
                  <a:srgbClr val="FFFFFF"/>
                </a:solidFill>
                <a:latin typeface="宋体" panose="02010600030101010101" pitchFamily="2" charset="-122"/>
                <a:ea typeface="宋体" panose="02010600030101010101" pitchFamily="2" charset="-122"/>
              </a:rPr>
              <a:t>i</a:t>
            </a:r>
            <a:r>
              <a:rPr lang="en-US" altLang="zh-CN" sz="4000" dirty="0">
                <a:solidFill>
                  <a:srgbClr val="FFFFFF"/>
                </a:solidFill>
                <a:latin typeface="宋体" panose="02010600030101010101" pitchFamily="2" charset="-122"/>
                <a:ea typeface="宋体" panose="02010600030101010101" pitchFamily="2" charset="-122"/>
              </a:rPr>
              <a:t> </a:t>
            </a:r>
            <a:r>
              <a:rPr lang="en-US" altLang="zh-CN" sz="4000" dirty="0">
                <a:solidFill>
                  <a:srgbClr val="00B0F0"/>
                </a:solidFill>
                <a:latin typeface="宋体" panose="02010600030101010101" pitchFamily="2" charset="-122"/>
                <a:ea typeface="宋体" panose="02010600030101010101" pitchFamily="2" charset="-122"/>
              </a:rPr>
              <a:t>in</a:t>
            </a:r>
            <a:r>
              <a:rPr lang="en-US" altLang="zh-CN" sz="4000" dirty="0">
                <a:solidFill>
                  <a:srgbClr val="FFFFFF"/>
                </a:solidFill>
                <a:latin typeface="宋体" panose="02010600030101010101" pitchFamily="2" charset="-122"/>
                <a:ea typeface="宋体" panose="02010600030101010101" pitchFamily="2" charset="-122"/>
              </a:rPr>
              <a:t> range(i1,i2+1):</a:t>
            </a:r>
          </a:p>
          <a:p>
            <a:pPr marL="0" indent="0">
              <a:spcBef>
                <a:spcPts val="0"/>
              </a:spcBef>
              <a:buNone/>
            </a:pPr>
            <a:r>
              <a:rPr lang="en-US" altLang="zh-CN" sz="4000" dirty="0">
                <a:solidFill>
                  <a:srgbClr val="FFFFFF"/>
                </a:solidFill>
                <a:latin typeface="宋体" panose="02010600030101010101" pitchFamily="2" charset="-122"/>
                <a:ea typeface="宋体" panose="02010600030101010101" pitchFamily="2" charset="-122"/>
              </a:rPr>
              <a:t>                    </a:t>
            </a:r>
            <a:r>
              <a:rPr lang="en-US" altLang="zh-CN" sz="4000" dirty="0">
                <a:solidFill>
                  <a:srgbClr val="00B0F0"/>
                </a:solidFill>
                <a:latin typeface="宋体" panose="02010600030101010101" pitchFamily="2" charset="-122"/>
                <a:ea typeface="宋体" panose="02010600030101010101" pitchFamily="2" charset="-122"/>
              </a:rPr>
              <a:t>for</a:t>
            </a:r>
            <a:r>
              <a:rPr lang="en-US" altLang="zh-CN" sz="4000" dirty="0">
                <a:solidFill>
                  <a:srgbClr val="FFFFFF"/>
                </a:solidFill>
                <a:latin typeface="宋体" panose="02010600030101010101" pitchFamily="2" charset="-122"/>
                <a:ea typeface="宋体" panose="02010600030101010101" pitchFamily="2" charset="-122"/>
              </a:rPr>
              <a:t> j </a:t>
            </a:r>
            <a:r>
              <a:rPr lang="en-US" altLang="zh-CN" sz="4000" dirty="0">
                <a:solidFill>
                  <a:srgbClr val="00B0F0"/>
                </a:solidFill>
                <a:latin typeface="宋体" panose="02010600030101010101" pitchFamily="2" charset="-122"/>
                <a:ea typeface="宋体" panose="02010600030101010101" pitchFamily="2" charset="-122"/>
              </a:rPr>
              <a:t>in</a:t>
            </a:r>
            <a:r>
              <a:rPr lang="en-US" altLang="zh-CN" sz="4000" dirty="0">
                <a:solidFill>
                  <a:srgbClr val="FFFFFF"/>
                </a:solidFill>
                <a:latin typeface="宋体" panose="02010600030101010101" pitchFamily="2" charset="-122"/>
                <a:ea typeface="宋体" panose="02010600030101010101" pitchFamily="2" charset="-122"/>
              </a:rPr>
              <a:t> range(j1,j2+1):</a:t>
            </a:r>
          </a:p>
          <a:p>
            <a:pPr marL="0" indent="0">
              <a:spcBef>
                <a:spcPts val="0"/>
              </a:spcBef>
              <a:buNone/>
            </a:pPr>
            <a:r>
              <a:rPr lang="en-US" altLang="zh-CN" sz="4000" dirty="0">
                <a:solidFill>
                  <a:srgbClr val="FFFFFF"/>
                </a:solidFill>
                <a:latin typeface="宋体" panose="02010600030101010101" pitchFamily="2" charset="-122"/>
                <a:ea typeface="宋体" panose="02010600030101010101" pitchFamily="2" charset="-122"/>
              </a:rPr>
              <a:t>                        sum += a[</a:t>
            </a:r>
            <a:r>
              <a:rPr lang="en-US" altLang="zh-CN" sz="4000" dirty="0" err="1">
                <a:solidFill>
                  <a:srgbClr val="FFFFFF"/>
                </a:solidFill>
                <a:latin typeface="宋体" panose="02010600030101010101" pitchFamily="2" charset="-122"/>
                <a:ea typeface="宋体" panose="02010600030101010101" pitchFamily="2" charset="-122"/>
              </a:rPr>
              <a:t>i</a:t>
            </a:r>
            <a:r>
              <a:rPr lang="en-US" altLang="zh-CN" sz="4000" dirty="0">
                <a:solidFill>
                  <a:srgbClr val="FFFFFF"/>
                </a:solidFill>
                <a:latin typeface="宋体" panose="02010600030101010101" pitchFamily="2" charset="-122"/>
                <a:ea typeface="宋体" panose="02010600030101010101" pitchFamily="2" charset="-122"/>
              </a:rPr>
              <a:t>][j]</a:t>
            </a:r>
          </a:p>
          <a:p>
            <a:pPr marL="0" indent="0">
              <a:spcBef>
                <a:spcPts val="0"/>
              </a:spcBef>
              <a:buNone/>
            </a:pPr>
            <a:r>
              <a:rPr lang="en-US" altLang="zh-CN" sz="4000" dirty="0">
                <a:solidFill>
                  <a:srgbClr val="FFFFFF"/>
                </a:solidFill>
                <a:latin typeface="宋体" panose="02010600030101010101" pitchFamily="2" charset="-122"/>
                <a:ea typeface="宋体" panose="02010600030101010101" pitchFamily="2" charset="-122"/>
              </a:rPr>
              <a:t>                </a:t>
            </a:r>
            <a:r>
              <a:rPr lang="en-US" altLang="zh-CN" sz="4000" dirty="0">
                <a:solidFill>
                  <a:srgbClr val="00B0F0"/>
                </a:solidFill>
                <a:latin typeface="宋体" panose="02010600030101010101" pitchFamily="2" charset="-122"/>
                <a:ea typeface="宋体" panose="02010600030101010101" pitchFamily="2" charset="-122"/>
              </a:rPr>
              <a:t>if</a:t>
            </a:r>
            <a:r>
              <a:rPr lang="en-US" altLang="zh-CN" sz="4000" dirty="0">
                <a:solidFill>
                  <a:srgbClr val="FFFFFF"/>
                </a:solidFill>
                <a:latin typeface="宋体" panose="02010600030101010101" pitchFamily="2" charset="-122"/>
                <a:ea typeface="宋体" panose="02010600030101010101" pitchFamily="2" charset="-122"/>
              </a:rPr>
              <a:t> sum &lt;=k:  </a:t>
            </a:r>
            <a:r>
              <a:rPr lang="en-US" altLang="zh-CN" sz="4000" dirty="0" err="1">
                <a:solidFill>
                  <a:srgbClr val="FFFFFF"/>
                </a:solidFill>
                <a:latin typeface="宋体" panose="02010600030101010101" pitchFamily="2" charset="-122"/>
                <a:ea typeface="宋体" panose="02010600030101010101" pitchFamily="2" charset="-122"/>
              </a:rPr>
              <a:t>ans</a:t>
            </a:r>
            <a:r>
              <a:rPr lang="en-US" altLang="zh-CN" sz="4000" dirty="0">
                <a:solidFill>
                  <a:srgbClr val="FFFFFF"/>
                </a:solidFill>
                <a:latin typeface="宋体" panose="02010600030101010101" pitchFamily="2" charset="-122"/>
                <a:ea typeface="宋体" panose="02010600030101010101" pitchFamily="2" charset="-122"/>
              </a:rPr>
              <a:t> +=1 </a:t>
            </a:r>
          </a:p>
          <a:p>
            <a:pPr marL="0" indent="0">
              <a:spcBef>
                <a:spcPts val="0"/>
              </a:spcBef>
              <a:buNone/>
            </a:pPr>
            <a:r>
              <a:rPr lang="en-US" altLang="zh-CN" sz="4000" dirty="0">
                <a:solidFill>
                  <a:srgbClr val="FF0000"/>
                </a:solidFill>
                <a:latin typeface="宋体" panose="02010600030101010101" pitchFamily="2" charset="-122"/>
                <a:ea typeface="宋体" panose="02010600030101010101" pitchFamily="2" charset="-122"/>
              </a:rPr>
              <a:t>print</a:t>
            </a:r>
            <a:r>
              <a:rPr lang="en-US" altLang="zh-CN" sz="4000" dirty="0">
                <a:solidFill>
                  <a:srgbClr val="FFFFFF"/>
                </a:solidFill>
                <a:latin typeface="宋体" panose="02010600030101010101" pitchFamily="2" charset="-122"/>
                <a:ea typeface="宋体" panose="02010600030101010101" pitchFamily="2" charset="-122"/>
              </a:rPr>
              <a:t>(</a:t>
            </a:r>
            <a:r>
              <a:rPr lang="en-US" altLang="zh-CN" sz="4000" dirty="0" err="1">
                <a:solidFill>
                  <a:srgbClr val="FFFFFF"/>
                </a:solidFill>
                <a:latin typeface="宋体" panose="02010600030101010101" pitchFamily="2" charset="-122"/>
                <a:ea typeface="宋体" panose="02010600030101010101" pitchFamily="2" charset="-122"/>
              </a:rPr>
              <a:t>ans</a:t>
            </a:r>
            <a:r>
              <a:rPr lang="en-US" altLang="zh-CN" sz="4000" dirty="0">
                <a:solidFill>
                  <a:srgbClr val="FFFFFF"/>
                </a:solidFill>
                <a:latin typeface="宋体" panose="02010600030101010101" pitchFamily="2" charset="-122"/>
                <a:ea typeface="宋体" panose="02010600030101010101" pitchFamily="2" charset="-122"/>
              </a:rPr>
              <a:t>)</a:t>
            </a:r>
            <a:endParaRPr lang="zh-CN" altLang="en-US" sz="4000" dirty="0">
              <a:solidFill>
                <a:srgbClr val="FFFFFF"/>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432709734"/>
      </p:ext>
    </p:extLst>
  </p:cSld>
  <p:clrMapOvr>
    <a:masterClrMapping/>
  </p:clrMapOvr>
  <p:transition spd="slow" advClick="0"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12762034" y="616403"/>
            <a:ext cx="11596250" cy="13865592"/>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矩形: 圆角 2"/>
          <p:cNvSpPr/>
          <p:nvPr/>
        </p:nvSpPr>
        <p:spPr>
          <a:xfrm>
            <a:off x="-2949" y="721170"/>
            <a:ext cx="24382413" cy="2524422"/>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sp>
        <p:nvSpPr>
          <p:cNvPr id="23" name="文本框 22"/>
          <p:cNvSpPr txBox="1"/>
          <p:nvPr/>
        </p:nvSpPr>
        <p:spPr>
          <a:xfrm>
            <a:off x="1017839" y="1488836"/>
            <a:ext cx="8714808" cy="954045"/>
          </a:xfrm>
          <a:prstGeom prst="rect">
            <a:avLst/>
          </a:prstGeom>
          <a:noFill/>
        </p:spPr>
        <p:txBody>
          <a:bodyPr wrap="square">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5600" b="1" spc="600">
                <a:solidFill>
                  <a:schemeClr val="bg1"/>
                </a:solidFill>
                <a:latin typeface="Times New Roman" panose="02020603050405020304" pitchFamily="18" charset="0"/>
                <a:ea typeface="思源宋体 CN Heavy" panose="02020900000000000000" charset="-122"/>
                <a:cs typeface="Times New Roman" panose="02020603050405020304" pitchFamily="18" charset="0"/>
              </a:defRPr>
            </a:lvl1pPr>
          </a:lstStyle>
          <a:p>
            <a:r>
              <a:rPr sz="5599" dirty="0"/>
              <a:t>方法1：纯暴力   30% </a:t>
            </a:r>
          </a:p>
        </p:txBody>
      </p:sp>
      <p:pic>
        <p:nvPicPr>
          <p:cNvPr id="6" name="图像" descr="图像"/>
          <p:cNvPicPr>
            <a:picLocks noChangeAspect="1"/>
          </p:cNvPicPr>
          <p:nvPr/>
        </p:nvPicPr>
        <p:blipFill>
          <a:blip r:embed="rId3">
            <a:alphaModFix amt="20000"/>
            <a:duotone>
              <a:prstClr val="black"/>
              <a:schemeClr val="accent1">
                <a:tint val="45000"/>
                <a:satMod val="400000"/>
              </a:schemeClr>
            </a:duotone>
          </a:blip>
          <a:srcRect/>
          <a:stretch>
            <a:fillRect/>
          </a:stretch>
        </p:blipFill>
        <p:spPr>
          <a:xfrm>
            <a:off x="969582" y="7314581"/>
            <a:ext cx="11791817" cy="7102013"/>
          </a:xfrm>
          <a:prstGeom prst="rect">
            <a:avLst/>
          </a:prstGeom>
          <a:ln w="12700" cap="flat">
            <a:noFill/>
            <a:miter lim="400000"/>
            <a:headEnd/>
            <a:tailEnd/>
          </a:ln>
          <a:effectLst/>
        </p:spPr>
      </p:pic>
      <p:pic>
        <p:nvPicPr>
          <p:cNvPr id="8" name="图像" descr="图像"/>
          <p:cNvPicPr>
            <a:picLocks noChangeAspect="1"/>
          </p:cNvPicPr>
          <p:nvPr/>
        </p:nvPicPr>
        <p:blipFill>
          <a:blip r:embed="rId4"/>
          <a:stretch>
            <a:fillRect/>
          </a:stretch>
        </p:blipFill>
        <p:spPr>
          <a:xfrm>
            <a:off x="20471068" y="1151038"/>
            <a:ext cx="3541164" cy="575908"/>
          </a:xfrm>
          <a:prstGeom prst="rect">
            <a:avLst/>
          </a:prstGeom>
        </p:spPr>
      </p:pic>
      <p:pic>
        <p:nvPicPr>
          <p:cNvPr id="7" name="图片 6"/>
          <p:cNvPicPr>
            <a:picLocks noChangeAspect="1"/>
          </p:cNvPicPr>
          <p:nvPr/>
        </p:nvPicPr>
        <p:blipFill>
          <a:blip r:embed="rId5"/>
          <a:stretch>
            <a:fillRect/>
          </a:stretch>
        </p:blipFill>
        <p:spPr>
          <a:xfrm>
            <a:off x="1017839" y="5329700"/>
            <a:ext cx="10052665" cy="6292440"/>
          </a:xfrm>
          <a:prstGeom prst="rect">
            <a:avLst/>
          </a:prstGeom>
        </p:spPr>
      </p:pic>
      <p:sp>
        <p:nvSpPr>
          <p:cNvPr id="10" name="文本框 9"/>
          <p:cNvSpPr txBox="1"/>
          <p:nvPr/>
        </p:nvSpPr>
        <p:spPr>
          <a:xfrm>
            <a:off x="13579861" y="3694682"/>
            <a:ext cx="8857673" cy="3045897"/>
          </a:xfrm>
          <a:prstGeom prst="rect">
            <a:avLst/>
          </a:prstGeom>
          <a:noFill/>
        </p:spPr>
        <p:txBody>
          <a:bodyPr wrap="square" rtlCol="0">
            <a:spAutoFit/>
          </a:bodyPr>
          <a:lstStyle/>
          <a:p>
            <a:pPr algn="l">
              <a:lnSpc>
                <a:spcPct val="160000"/>
              </a:lnSpc>
            </a:pPr>
            <a:r>
              <a:rPr sz="4000" b="1"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sz="4000" b="1"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思路</a:t>
            </a:r>
            <a:r>
              <a:rPr sz="4000" b="1"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a:t>
            </a:r>
          </a:p>
          <a:p>
            <a:pPr algn="l">
              <a:lnSpc>
                <a:spcPct val="160000"/>
              </a:lnSpc>
            </a:pPr>
            <a:r>
              <a:rPr lang="en-US" sz="40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sz="40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用i</a:t>
            </a:r>
            <a:r>
              <a:rPr lang="en-US" sz="40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1</a:t>
            </a:r>
            <a:r>
              <a:rPr sz="40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、i2、j1、j2框出一个子矩阵</a:t>
            </a:r>
          </a:p>
          <a:p>
            <a:pPr algn="l">
              <a:lnSpc>
                <a:spcPct val="160000"/>
              </a:lnSpc>
            </a:pPr>
            <a:r>
              <a:rPr lang="en-US" sz="40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sz="4000" kern="1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用i、j两重for循环统计子矩阵和</a:t>
            </a:r>
            <a:endParaRPr sz="40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3" name="文本框 2"/>
          <p:cNvSpPr txBox="1"/>
          <p:nvPr/>
        </p:nvSpPr>
        <p:spPr>
          <a:xfrm>
            <a:off x="13546208" y="7032659"/>
            <a:ext cx="8857673" cy="2061076"/>
          </a:xfrm>
          <a:prstGeom prst="rect">
            <a:avLst/>
          </a:prstGeom>
          <a:noFill/>
        </p:spPr>
        <p:txBody>
          <a:bodyPr wrap="square" rtlCol="0">
            <a:spAutoFit/>
          </a:bodyPr>
          <a:lstStyle/>
          <a:p>
            <a:pPr algn="l">
              <a:lnSpc>
                <a:spcPct val="160000"/>
              </a:lnSpc>
            </a:pPr>
            <a:r>
              <a:rPr sz="4000" b="1" kern="10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sz="4000" b="1" kern="10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复杂度</a:t>
            </a:r>
            <a:r>
              <a:rPr sz="4000" b="1" kern="10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a:t>
            </a:r>
          </a:p>
          <a:p>
            <a:pPr algn="l">
              <a:lnSpc>
                <a:spcPct val="160000"/>
              </a:lnSpc>
            </a:pPr>
            <a:r>
              <a:rPr lang="en-US" sz="4000" kern="10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sz="4000" kern="10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6个for循环，O(N</a:t>
            </a:r>
            <a:r>
              <a:rPr lang="en-US" altLang="zh-CN" sz="4000" baseline="30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6</a:t>
            </a:r>
            <a:r>
              <a:rPr sz="4000" kern="10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a:t>
            </a:r>
          </a:p>
        </p:txBody>
      </p:sp>
      <p:sp>
        <p:nvSpPr>
          <p:cNvPr id="15" name="文本框 14"/>
          <p:cNvSpPr txBox="1"/>
          <p:nvPr/>
        </p:nvSpPr>
        <p:spPr>
          <a:xfrm>
            <a:off x="13546208" y="9493124"/>
            <a:ext cx="10700958" cy="4276447"/>
          </a:xfrm>
          <a:prstGeom prst="rect">
            <a:avLst/>
          </a:prstGeom>
          <a:noFill/>
        </p:spPr>
        <p:txBody>
          <a:bodyPr wrap="square" rtlCol="0">
            <a:spAutoFit/>
          </a:bodyPr>
          <a:lstStyle/>
          <a:p>
            <a:pPr algn="l">
              <a:lnSpc>
                <a:spcPct val="170000"/>
              </a:lnSpc>
            </a:pPr>
            <a:r>
              <a:rPr lang="zh-CN" altLang="en-US" sz="4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【评测用例规模与约定】</a:t>
            </a:r>
            <a:endParaRPr lang="zh-CN" altLang="en-US" sz="4000" dirty="0">
              <a:solidFill>
                <a:srgbClr val="2E7EEE"/>
              </a:solidFill>
              <a:latin typeface="Times New Roman" panose="02020603050405020304" pitchFamily="18" charset="0"/>
              <a:ea typeface="宋体" panose="02010600030101010101" pitchFamily="2" charset="-122"/>
              <a:cs typeface="Times New Roman" panose="02020603050405020304" pitchFamily="18" charset="0"/>
            </a:endParaRPr>
          </a:p>
          <a:p>
            <a:pPr algn="l">
              <a:lnSpc>
                <a:spcPct val="170000"/>
              </a:lnSpc>
            </a:pPr>
            <a:r>
              <a:rPr lang="en-US" altLang="zh-CN" sz="40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4000" dirty="0">
                <a:solidFill>
                  <a:srgbClr val="2E7EF0"/>
                </a:solidFill>
                <a:latin typeface="Times New Roman" panose="02020603050405020304" pitchFamily="18" charset="0"/>
                <a:ea typeface="宋体" panose="02010600030101010101" pitchFamily="2" charset="-122"/>
                <a:cs typeface="Times New Roman" panose="02020603050405020304" pitchFamily="18" charset="0"/>
              </a:rPr>
              <a:t>30%的数据，N, M≤20</a:t>
            </a:r>
            <a:endParaRPr lang="zh-CN" altLang="en-US"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l">
              <a:lnSpc>
                <a:spcPct val="170000"/>
              </a:lnSpc>
            </a:pPr>
            <a:r>
              <a:rPr lang="en-US" altLang="zh-CN"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4000" dirty="0">
                <a:solidFill>
                  <a:schemeClr val="bg1">
                    <a:lumMod val="75000"/>
                  </a:schemeClr>
                </a:solidFill>
                <a:latin typeface="Times New Roman" panose="02020603050405020304" pitchFamily="18" charset="0"/>
                <a:ea typeface="宋体" panose="02010600030101010101" pitchFamily="2" charset="-122"/>
                <a:cs typeface="Times New Roman" panose="02020603050405020304" pitchFamily="18" charset="0"/>
              </a:rPr>
              <a:t>70%的数据，N, M≤100</a:t>
            </a:r>
          </a:p>
          <a:p>
            <a:pPr algn="l">
              <a:lnSpc>
                <a:spcPct val="170000"/>
              </a:lnSpc>
            </a:pPr>
            <a:r>
              <a:rPr lang="en-US" altLang="zh-CN" sz="4000" dirty="0">
                <a:solidFill>
                  <a:schemeClr val="bg1">
                    <a:lumMod val="75000"/>
                  </a:schemeClr>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4000" dirty="0">
                <a:solidFill>
                  <a:schemeClr val="bg1">
                    <a:lumMod val="75000"/>
                  </a:schemeClr>
                </a:solidFill>
                <a:latin typeface="Times New Roman" panose="02020603050405020304" pitchFamily="18" charset="0"/>
                <a:ea typeface="宋体" panose="02010600030101010101" pitchFamily="2" charset="-122"/>
                <a:cs typeface="Times New Roman" panose="02020603050405020304" pitchFamily="18" charset="0"/>
              </a:rPr>
              <a:t>100%的数据，1≤N, M≤500 </a:t>
            </a:r>
          </a:p>
        </p:txBody>
      </p:sp>
    </p:spTree>
    <p:extLst>
      <p:ext uri="{BB962C8B-B14F-4D97-AF65-F5344CB8AC3E}">
        <p14:creationId xmlns:p14="http://schemas.microsoft.com/office/powerpoint/2010/main" val="2999708931"/>
      </p:ext>
    </p:extLst>
  </p:cSld>
  <p:clrMapOvr>
    <a:masterClrMapping/>
  </p:clrMapOvr>
  <p:transition spd="slow" advClick="0"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wipe(up)">
                                      <p:cBhvr>
                                        <p:cTn id="1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0" grpId="0"/>
      <p:bldP spid="3" grpId="0"/>
      <p:bldP spid="15" grpId="0"/>
      <p:bldP spid="15" grpId="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12762034" y="616403"/>
            <a:ext cx="11596250" cy="13865592"/>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8" name="图像" descr="图像"/>
          <p:cNvPicPr>
            <a:picLocks noChangeAspect="1"/>
          </p:cNvPicPr>
          <p:nvPr/>
        </p:nvPicPr>
        <p:blipFill>
          <a:blip r:embed="rId3"/>
          <a:stretch>
            <a:fillRect/>
          </a:stretch>
        </p:blipFill>
        <p:spPr>
          <a:xfrm>
            <a:off x="20471068" y="1151038"/>
            <a:ext cx="3541164" cy="575908"/>
          </a:xfrm>
          <a:prstGeom prst="rect">
            <a:avLst/>
          </a:prstGeom>
        </p:spPr>
      </p:pic>
      <p:sp>
        <p:nvSpPr>
          <p:cNvPr id="10" name="文本框 9"/>
          <p:cNvSpPr txBox="1"/>
          <p:nvPr/>
        </p:nvSpPr>
        <p:spPr>
          <a:xfrm>
            <a:off x="12761399" y="3909714"/>
            <a:ext cx="10960656" cy="8093183"/>
          </a:xfrm>
          <a:prstGeom prst="rect">
            <a:avLst/>
          </a:prstGeom>
          <a:noFill/>
        </p:spPr>
        <p:txBody>
          <a:bodyPr wrap="square" rtlCol="0">
            <a:spAutoFit/>
          </a:bodyPr>
          <a:lstStyle/>
          <a:p>
            <a:pPr algn="l">
              <a:lnSpc>
                <a:spcPct val="200000"/>
              </a:lnSpc>
            </a:pPr>
            <a:r>
              <a:rPr sz="4000" b="1"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t>
            </a:r>
            <a:r>
              <a:rPr lang="zh-CN" altLang="en-US" sz="4000" b="1"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思路</a:t>
            </a:r>
            <a:r>
              <a:rPr sz="4000" b="1"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t>
            </a:r>
          </a:p>
          <a:p>
            <a:pPr algn="l">
              <a:lnSpc>
                <a:spcPct val="200000"/>
              </a:lnSpc>
            </a:pPr>
            <a:r>
              <a:rPr 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  </a:t>
            </a:r>
            <a:r>
              <a:rPr sz="36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t>
            </a:r>
            <a:r>
              <a:rPr sz="3600" kern="1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二维前缀和</a:t>
            </a:r>
            <a:r>
              <a:rPr sz="36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t>
            </a:r>
            <a:r>
              <a:rPr sz="3600" kern="1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定义</a:t>
            </a:r>
            <a:r>
              <a:rPr sz="3600" kern="100" dirty="0" err="1">
                <a:solidFill>
                  <a:srgbClr val="FF0000"/>
                </a:solidFill>
                <a:latin typeface="Times New Roman" panose="02020603050405020304" pitchFamily="18" charset="0"/>
                <a:ea typeface="思源宋体 CN" panose="02020400000000000000" charset="-122"/>
                <a:cs typeface="Times New Roman" panose="02020603050405020304" pitchFamily="18" charset="0"/>
                <a:sym typeface="+mn-ea"/>
              </a:rPr>
              <a:t>s</a:t>
            </a:r>
            <a:r>
              <a:rPr sz="3600" kern="100" dirty="0">
                <a:solidFill>
                  <a:srgbClr val="FF0000"/>
                </a:solidFill>
                <a:latin typeface="Times New Roman" panose="02020603050405020304" pitchFamily="18" charset="0"/>
                <a:ea typeface="思源宋体 CN" panose="02020400000000000000" charset="-122"/>
                <a:cs typeface="Times New Roman" panose="02020603050405020304" pitchFamily="18" charset="0"/>
                <a:sym typeface="+mn-ea"/>
              </a:rPr>
              <a:t>[][]</a:t>
            </a:r>
            <a:r>
              <a:rPr sz="36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t>
            </a:r>
            <a:endParaRPr lang="en-US" sz="36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endParaRPr>
          </a:p>
          <a:p>
            <a:pPr algn="l">
              <a:lnSpc>
                <a:spcPct val="200000"/>
              </a:lnSpc>
            </a:pPr>
            <a:r>
              <a:rPr lang="en-US" sz="36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              </a:t>
            </a:r>
            <a:r>
              <a:rPr sz="36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s[</a:t>
            </a:r>
            <a:r>
              <a:rPr sz="3600" kern="1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i</a:t>
            </a:r>
            <a:r>
              <a:rPr sz="36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][j]</a:t>
            </a:r>
            <a:r>
              <a:rPr sz="3600" kern="1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表示子矩阵</a:t>
            </a:r>
            <a:r>
              <a:rPr sz="36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[1, 1] ~ [</a:t>
            </a:r>
            <a:r>
              <a:rPr sz="3600" kern="1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i</a:t>
            </a:r>
            <a:r>
              <a:rPr sz="36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 j]</a:t>
            </a:r>
            <a:r>
              <a:rPr sz="3600" kern="1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的和</a:t>
            </a:r>
            <a:endParaRPr sz="36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endParaRPr>
          </a:p>
          <a:p>
            <a:pPr algn="l">
              <a:lnSpc>
                <a:spcPct val="200000"/>
              </a:lnSpc>
            </a:pPr>
            <a:r>
              <a:rPr sz="36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 （1）预计算出s[][]，</a:t>
            </a:r>
            <a:r>
              <a:rPr sz="3600" kern="1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然后快速计算二维子区间和</a:t>
            </a:r>
            <a:r>
              <a:rPr sz="36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t>
            </a:r>
          </a:p>
          <a:p>
            <a:pPr algn="l">
              <a:lnSpc>
                <a:spcPct val="200000"/>
              </a:lnSpc>
            </a:pPr>
            <a:r>
              <a:rPr sz="36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 （2）阴影子矩阵[i1, j1] ~ [i2, j2]</a:t>
            </a:r>
            <a:r>
              <a:rPr sz="3600" kern="1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区间和，等于</a:t>
            </a:r>
            <a:r>
              <a:rPr sz="36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t>
            </a:r>
          </a:p>
          <a:p>
            <a:pPr algn="l">
              <a:lnSpc>
                <a:spcPct val="200000"/>
              </a:lnSpc>
            </a:pPr>
            <a:r>
              <a:rPr sz="36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 </a:t>
            </a:r>
            <a:r>
              <a:rPr lang="en-US" sz="36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 </a:t>
            </a:r>
            <a:r>
              <a:rPr sz="36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 s[i2][j2] - s[i2][j1-1] - s[i1-1][j2] + s[i1-1][j1-1]</a:t>
            </a:r>
          </a:p>
          <a:p>
            <a:pPr algn="l">
              <a:lnSpc>
                <a:spcPct val="200000"/>
              </a:lnSpc>
            </a:pPr>
            <a:r>
              <a:rPr sz="36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   </a:t>
            </a:r>
            <a:r>
              <a:rPr sz="3600" kern="100" dirty="0" err="1">
                <a:solidFill>
                  <a:srgbClr val="2E7EF0"/>
                </a:solidFill>
                <a:latin typeface="Times New Roman" panose="02020603050405020304" pitchFamily="18" charset="0"/>
                <a:ea typeface="思源宋体 CN" panose="02020400000000000000" charset="-122"/>
                <a:cs typeface="Times New Roman" panose="02020603050405020304" pitchFamily="18" charset="0"/>
                <a:sym typeface="+mn-ea"/>
              </a:rPr>
              <a:t>其中s</a:t>
            </a:r>
            <a:r>
              <a:rPr sz="3600" kern="100" dirty="0">
                <a:solidFill>
                  <a:srgbClr val="2E7EF0"/>
                </a:solidFill>
                <a:latin typeface="Times New Roman" panose="02020603050405020304" pitchFamily="18" charset="0"/>
                <a:ea typeface="思源宋体 CN" panose="02020400000000000000" charset="-122"/>
                <a:cs typeface="Times New Roman" panose="02020603050405020304" pitchFamily="18" charset="0"/>
                <a:sym typeface="+mn-ea"/>
              </a:rPr>
              <a:t>[i1-1][ j1-1]被减了2次，需要加回来1次</a:t>
            </a:r>
          </a:p>
        </p:txBody>
      </p:sp>
      <p:pic>
        <p:nvPicPr>
          <p:cNvPr id="3" name="图片 2"/>
          <p:cNvPicPr>
            <a:picLocks noChangeAspect="1"/>
          </p:cNvPicPr>
          <p:nvPr/>
        </p:nvPicPr>
        <p:blipFill>
          <a:blip r:embed="rId4"/>
          <a:stretch>
            <a:fillRect/>
          </a:stretch>
        </p:blipFill>
        <p:spPr>
          <a:xfrm>
            <a:off x="969582" y="4802050"/>
            <a:ext cx="10798107" cy="6759135"/>
          </a:xfrm>
          <a:prstGeom prst="rect">
            <a:avLst/>
          </a:prstGeom>
        </p:spPr>
      </p:pic>
      <p:sp>
        <p:nvSpPr>
          <p:cNvPr id="7" name="矩形: 圆角 2"/>
          <p:cNvSpPr/>
          <p:nvPr/>
        </p:nvSpPr>
        <p:spPr>
          <a:xfrm>
            <a:off x="-1" y="702121"/>
            <a:ext cx="24382413" cy="2524422"/>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sp>
        <p:nvSpPr>
          <p:cNvPr id="23" name="文本框 22"/>
          <p:cNvSpPr txBox="1"/>
          <p:nvPr/>
        </p:nvSpPr>
        <p:spPr>
          <a:xfrm>
            <a:off x="625978" y="1380488"/>
            <a:ext cx="8714808" cy="954045"/>
          </a:xfrm>
          <a:prstGeom prst="rect">
            <a:avLst/>
          </a:prstGeom>
          <a:noFill/>
        </p:spPr>
        <p:txBody>
          <a:bodyPr wrap="square">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5600" b="1" spc="600">
                <a:solidFill>
                  <a:schemeClr val="bg1"/>
                </a:solidFill>
                <a:latin typeface="Times New Roman" panose="02020603050405020304" pitchFamily="18" charset="0"/>
                <a:ea typeface="思源宋体 CN Heavy" panose="02020900000000000000" charset="-122"/>
                <a:cs typeface="Times New Roman" panose="02020603050405020304" pitchFamily="18" charset="0"/>
              </a:defRPr>
            </a:lvl1pPr>
          </a:lstStyle>
          <a:p>
            <a:r>
              <a:rPr sz="5599" dirty="0"/>
              <a:t>方法</a:t>
            </a:r>
            <a:r>
              <a:rPr lang="en-US" sz="5599" dirty="0"/>
              <a:t>2</a:t>
            </a:r>
            <a:r>
              <a:rPr sz="5599" dirty="0"/>
              <a:t>：</a:t>
            </a:r>
            <a:r>
              <a:rPr lang="zh-CN" altLang="en-US" sz="5599" dirty="0"/>
              <a:t>前缀和</a:t>
            </a:r>
            <a:r>
              <a:rPr sz="5599" dirty="0"/>
              <a:t>   </a:t>
            </a:r>
            <a:r>
              <a:rPr lang="en-US" sz="5599" dirty="0"/>
              <a:t>7</a:t>
            </a:r>
            <a:r>
              <a:rPr sz="5599" dirty="0"/>
              <a:t>0% </a:t>
            </a:r>
          </a:p>
        </p:txBody>
      </p:sp>
      <p:pic>
        <p:nvPicPr>
          <p:cNvPr id="9" name="图像" descr="图像"/>
          <p:cNvPicPr>
            <a:picLocks noChangeAspect="1"/>
          </p:cNvPicPr>
          <p:nvPr/>
        </p:nvPicPr>
        <p:blipFill>
          <a:blip r:embed="rId3"/>
          <a:stretch>
            <a:fillRect/>
          </a:stretch>
        </p:blipFill>
        <p:spPr>
          <a:xfrm>
            <a:off x="20623458" y="1303428"/>
            <a:ext cx="3541164" cy="575908"/>
          </a:xfrm>
          <a:prstGeom prst="rect">
            <a:avLst/>
          </a:prstGeom>
        </p:spPr>
      </p:pic>
      <p:pic>
        <p:nvPicPr>
          <p:cNvPr id="6" name="图像" descr="图像"/>
          <p:cNvPicPr>
            <a:picLocks noChangeAspect="1"/>
          </p:cNvPicPr>
          <p:nvPr/>
        </p:nvPicPr>
        <p:blipFill>
          <a:blip r:embed="rId5">
            <a:alphaModFix amt="20000"/>
            <a:duotone>
              <a:prstClr val="black"/>
              <a:schemeClr val="accent1">
                <a:tint val="45000"/>
                <a:satMod val="400000"/>
              </a:schemeClr>
            </a:duotone>
          </a:blip>
          <a:srcRect/>
          <a:stretch>
            <a:fillRect/>
          </a:stretch>
        </p:blipFill>
        <p:spPr>
          <a:xfrm>
            <a:off x="969582" y="7314581"/>
            <a:ext cx="11791817" cy="7102013"/>
          </a:xfrm>
          <a:prstGeom prst="rect">
            <a:avLst/>
          </a:prstGeom>
          <a:ln w="12700" cap="flat">
            <a:noFill/>
            <a:miter lim="400000"/>
            <a:headEnd/>
            <a:tailEnd/>
          </a:ln>
          <a:effectLst/>
        </p:spPr>
      </p:pic>
    </p:spTree>
    <p:extLst>
      <p:ext uri="{BB962C8B-B14F-4D97-AF65-F5344CB8AC3E}">
        <p14:creationId xmlns:p14="http://schemas.microsoft.com/office/powerpoint/2010/main" val="3772589014"/>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3"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389984" y="5365258"/>
            <a:ext cx="19373224" cy="1076255"/>
          </a:xfrm>
          <a:prstGeom prst="rect">
            <a:avLst/>
          </a:prstGeom>
          <a:noFill/>
        </p:spPr>
        <p:txBody>
          <a:bodyPr wrap="square" rtlCol="0">
            <a:spAutoFit/>
          </a:bodyPr>
          <a:lstStyle/>
          <a:p>
            <a:pPr algn="l">
              <a:lnSpc>
                <a:spcPct val="160000"/>
              </a:lnSpc>
            </a:pPr>
            <a:r>
              <a:rPr sz="40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sz="4000" kern="1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二维前缀和</a:t>
            </a:r>
            <a:r>
              <a:rPr sz="40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lang="en-US" sz="40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sz="4000" kern="1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定义</a:t>
            </a:r>
            <a:r>
              <a:rPr lang="en-US" sz="4000"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sz="4000"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s[][]</a:t>
            </a:r>
            <a:r>
              <a:rPr sz="40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：s[</a:t>
            </a:r>
            <a:r>
              <a:rPr sz="4000" kern="1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i</a:t>
            </a:r>
            <a:r>
              <a:rPr sz="40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][j]</a:t>
            </a:r>
            <a:r>
              <a:rPr sz="4000" kern="1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表示子矩阵</a:t>
            </a:r>
            <a:r>
              <a:rPr sz="40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[1, 1] ~ [</a:t>
            </a:r>
            <a:r>
              <a:rPr sz="4000" kern="1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i</a:t>
            </a:r>
            <a:r>
              <a:rPr sz="40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 j]</a:t>
            </a:r>
            <a:r>
              <a:rPr sz="4000" kern="1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的和</a:t>
            </a:r>
            <a:endParaRPr sz="40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2" name="矩形 1"/>
          <p:cNvSpPr/>
          <p:nvPr/>
        </p:nvSpPr>
        <p:spPr>
          <a:xfrm>
            <a:off x="2433797" y="7198383"/>
            <a:ext cx="15419971" cy="6238469"/>
          </a:xfrm>
          <a:prstGeom prst="rect">
            <a:avLst/>
          </a:prstGeom>
          <a:gradFill>
            <a:gsLst>
              <a:gs pos="3000">
                <a:srgbClr val="C2DDFF"/>
              </a:gs>
              <a:gs pos="100000">
                <a:srgbClr val="1775E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文本框 22"/>
          <p:cNvSpPr txBox="1"/>
          <p:nvPr/>
        </p:nvSpPr>
        <p:spPr>
          <a:xfrm>
            <a:off x="678136" y="3636900"/>
            <a:ext cx="8096993" cy="1310915"/>
          </a:xfrm>
          <a:prstGeom prst="rect">
            <a:avLst/>
          </a:prstGeom>
          <a:noFill/>
        </p:spPr>
        <p:txBody>
          <a:bodyPr wrap="square">
            <a:spAutoFit/>
          </a:bodyPr>
          <a:lstStyle/>
          <a:p>
            <a:pPr algn="l" defTabSz="914309" hangingPunct="1">
              <a:lnSpc>
                <a:spcPct val="120000"/>
              </a:lnSpc>
              <a:defRPr/>
            </a:pPr>
            <a:r>
              <a:rPr lang="zh-CN" altLang="en-US" sz="6599" b="1"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（1）预计算前缀和</a:t>
            </a:r>
          </a:p>
        </p:txBody>
      </p:sp>
      <p:sp>
        <p:nvSpPr>
          <p:cNvPr id="9" name="正文内容"/>
          <p:cNvSpPr txBox="1"/>
          <p:nvPr/>
        </p:nvSpPr>
        <p:spPr>
          <a:xfrm>
            <a:off x="2612854" y="7446018"/>
            <a:ext cx="15042171" cy="5771773"/>
          </a:xfrm>
          <a:prstGeom prst="rect">
            <a:avLst/>
          </a:prstGeom>
          <a:solidFill>
            <a:srgbClr val="000000"/>
          </a:solidFill>
        </p:spPr>
        <p:txBody>
          <a:bodyPr>
            <a:noAutofit/>
          </a:bodyPr>
          <a:lst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marL="0" indent="0">
              <a:spcBef>
                <a:spcPts val="0"/>
              </a:spcBef>
              <a:buNone/>
            </a:pPr>
            <a:r>
              <a:rPr lang="en-US" altLang="zh-CN" sz="4000" dirty="0">
                <a:solidFill>
                  <a:schemeClr val="bg1">
                    <a:lumMod val="10000"/>
                    <a:lumOff val="90000"/>
                  </a:schemeClr>
                </a:solidFill>
                <a:latin typeface="宋体" panose="02010600030101010101" pitchFamily="2" charset="-122"/>
                <a:ea typeface="宋体" panose="02010600030101010101" pitchFamily="2" charset="-122"/>
              </a:rPr>
              <a:t>n, m, k = </a:t>
            </a:r>
            <a:r>
              <a:rPr lang="en-US" altLang="zh-CN" sz="4000" dirty="0">
                <a:solidFill>
                  <a:srgbClr val="C00000"/>
                </a:solidFill>
                <a:latin typeface="宋体" panose="02010600030101010101" pitchFamily="2" charset="-122"/>
                <a:ea typeface="宋体" panose="02010600030101010101" pitchFamily="2" charset="-122"/>
              </a:rPr>
              <a:t>map</a:t>
            </a:r>
            <a:r>
              <a:rPr lang="en-US" altLang="zh-CN" sz="4000" dirty="0">
                <a:solidFill>
                  <a:schemeClr val="bg1">
                    <a:lumMod val="10000"/>
                    <a:lumOff val="90000"/>
                  </a:schemeClr>
                </a:solidFill>
                <a:latin typeface="宋体" panose="02010600030101010101" pitchFamily="2" charset="-122"/>
                <a:ea typeface="宋体" panose="02010600030101010101" pitchFamily="2" charset="-122"/>
              </a:rPr>
              <a:t>(</a:t>
            </a:r>
            <a:r>
              <a:rPr lang="en-US" altLang="zh-CN" sz="4000" dirty="0" err="1">
                <a:solidFill>
                  <a:srgbClr val="00B0F0"/>
                </a:solidFill>
                <a:latin typeface="宋体" panose="02010600030101010101" pitchFamily="2" charset="-122"/>
                <a:ea typeface="宋体" panose="02010600030101010101" pitchFamily="2" charset="-122"/>
              </a:rPr>
              <a:t>int</a:t>
            </a:r>
            <a:r>
              <a:rPr lang="en-US" altLang="zh-CN" sz="4000" dirty="0">
                <a:solidFill>
                  <a:schemeClr val="bg1">
                    <a:lumMod val="10000"/>
                    <a:lumOff val="90000"/>
                  </a:schemeClr>
                </a:solidFill>
                <a:latin typeface="宋体" panose="02010600030101010101" pitchFamily="2" charset="-122"/>
                <a:ea typeface="宋体" panose="02010600030101010101" pitchFamily="2" charset="-122"/>
              </a:rPr>
              <a:t>, input().split())</a:t>
            </a:r>
          </a:p>
          <a:p>
            <a:pPr marL="0" indent="0">
              <a:spcBef>
                <a:spcPts val="0"/>
              </a:spcBef>
              <a:buNone/>
            </a:pPr>
            <a:r>
              <a:rPr lang="en-US" altLang="zh-CN" sz="4000" dirty="0">
                <a:solidFill>
                  <a:schemeClr val="bg1">
                    <a:lumMod val="10000"/>
                    <a:lumOff val="90000"/>
                  </a:schemeClr>
                </a:solidFill>
                <a:latin typeface="宋体" panose="02010600030101010101" pitchFamily="2" charset="-122"/>
                <a:ea typeface="宋体" panose="02010600030101010101" pitchFamily="2" charset="-122"/>
              </a:rPr>
              <a:t>a = [[0] </a:t>
            </a:r>
            <a:r>
              <a:rPr lang="en-US" altLang="zh-CN" sz="4000" dirty="0">
                <a:solidFill>
                  <a:srgbClr val="00B0F0"/>
                </a:solidFill>
                <a:latin typeface="宋体" panose="02010600030101010101" pitchFamily="2" charset="-122"/>
                <a:ea typeface="宋体" panose="02010600030101010101" pitchFamily="2" charset="-122"/>
              </a:rPr>
              <a:t>for</a:t>
            </a:r>
            <a:r>
              <a:rPr lang="en-US" altLang="zh-CN" sz="40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40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40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4000" dirty="0">
                <a:solidFill>
                  <a:srgbClr val="00B0F0"/>
                </a:solidFill>
                <a:latin typeface="宋体" panose="02010600030101010101" pitchFamily="2" charset="-122"/>
                <a:ea typeface="宋体" panose="02010600030101010101" pitchFamily="2" charset="-122"/>
              </a:rPr>
              <a:t>in</a:t>
            </a:r>
            <a:r>
              <a:rPr lang="en-US" altLang="zh-CN" sz="4000" dirty="0">
                <a:solidFill>
                  <a:schemeClr val="bg1">
                    <a:lumMod val="10000"/>
                    <a:lumOff val="90000"/>
                  </a:schemeClr>
                </a:solidFill>
                <a:latin typeface="宋体" panose="02010600030101010101" pitchFamily="2" charset="-122"/>
                <a:ea typeface="宋体" panose="02010600030101010101" pitchFamily="2" charset="-122"/>
              </a:rPr>
              <a:t> range(n)]</a:t>
            </a:r>
          </a:p>
          <a:p>
            <a:pPr marL="0" indent="0">
              <a:spcBef>
                <a:spcPts val="0"/>
              </a:spcBef>
              <a:buNone/>
            </a:pPr>
            <a:r>
              <a:rPr lang="en-US" altLang="zh-CN" sz="4000" dirty="0" err="1">
                <a:solidFill>
                  <a:schemeClr val="bg1">
                    <a:lumMod val="10000"/>
                    <a:lumOff val="90000"/>
                  </a:schemeClr>
                </a:solidFill>
                <a:latin typeface="宋体" panose="02010600030101010101" pitchFamily="2" charset="-122"/>
                <a:ea typeface="宋体" panose="02010600030101010101" pitchFamily="2" charset="-122"/>
              </a:rPr>
              <a:t>a.</a:t>
            </a:r>
            <a:r>
              <a:rPr lang="en-US" altLang="zh-CN" sz="4000" dirty="0" err="1">
                <a:solidFill>
                  <a:srgbClr val="C00000"/>
                </a:solidFill>
                <a:latin typeface="宋体" panose="02010600030101010101" pitchFamily="2" charset="-122"/>
                <a:ea typeface="宋体" panose="02010600030101010101" pitchFamily="2" charset="-122"/>
              </a:rPr>
              <a:t>insert</a:t>
            </a:r>
            <a:r>
              <a:rPr lang="en-US" altLang="zh-CN" sz="4000" dirty="0">
                <a:solidFill>
                  <a:schemeClr val="bg1">
                    <a:lumMod val="10000"/>
                    <a:lumOff val="90000"/>
                  </a:schemeClr>
                </a:solidFill>
                <a:latin typeface="宋体" panose="02010600030101010101" pitchFamily="2" charset="-122"/>
                <a:ea typeface="宋体" panose="02010600030101010101" pitchFamily="2" charset="-122"/>
              </a:rPr>
              <a:t>(0,[0]*(m+1))</a:t>
            </a:r>
          </a:p>
          <a:p>
            <a:pPr marL="0" indent="0">
              <a:spcBef>
                <a:spcPts val="0"/>
              </a:spcBef>
              <a:buNone/>
            </a:pPr>
            <a:r>
              <a:rPr lang="en-US" altLang="zh-CN" sz="4000" dirty="0">
                <a:solidFill>
                  <a:srgbClr val="00B0F0"/>
                </a:solidFill>
                <a:latin typeface="宋体" panose="02010600030101010101" pitchFamily="2" charset="-122"/>
                <a:ea typeface="宋体" panose="02010600030101010101" pitchFamily="2" charset="-122"/>
              </a:rPr>
              <a:t>for</a:t>
            </a:r>
            <a:r>
              <a:rPr lang="en-US" altLang="zh-CN" sz="40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40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40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4000" dirty="0">
                <a:solidFill>
                  <a:srgbClr val="00B0F0"/>
                </a:solidFill>
                <a:latin typeface="宋体" panose="02010600030101010101" pitchFamily="2" charset="-122"/>
                <a:ea typeface="宋体" panose="02010600030101010101" pitchFamily="2" charset="-122"/>
              </a:rPr>
              <a:t>in</a:t>
            </a:r>
            <a:r>
              <a:rPr lang="en-US" altLang="zh-CN" sz="4000" dirty="0">
                <a:solidFill>
                  <a:schemeClr val="bg1">
                    <a:lumMod val="10000"/>
                    <a:lumOff val="90000"/>
                  </a:schemeClr>
                </a:solidFill>
                <a:latin typeface="宋体" panose="02010600030101010101" pitchFamily="2" charset="-122"/>
                <a:ea typeface="宋体" panose="02010600030101010101" pitchFamily="2" charset="-122"/>
              </a:rPr>
              <a:t> range(1,n+1):      </a:t>
            </a:r>
            <a:r>
              <a:rPr lang="en-US" altLang="zh-CN" sz="4000" dirty="0">
                <a:solidFill>
                  <a:srgbClr val="00B0F0"/>
                </a:solidFill>
                <a:latin typeface="宋体" panose="02010600030101010101" pitchFamily="2" charset="-122"/>
                <a:ea typeface="宋体" panose="02010600030101010101" pitchFamily="2" charset="-122"/>
              </a:rPr>
              <a:t>#</a:t>
            </a:r>
            <a:r>
              <a:rPr lang="zh-CN" altLang="en-US" sz="4000" dirty="0">
                <a:solidFill>
                  <a:srgbClr val="00B0F0"/>
                </a:solidFill>
                <a:latin typeface="宋体" panose="02010600030101010101" pitchFamily="2" charset="-122"/>
                <a:ea typeface="宋体" panose="02010600030101010101" pitchFamily="2" charset="-122"/>
              </a:rPr>
              <a:t>从</a:t>
            </a:r>
            <a:r>
              <a:rPr lang="en-US" altLang="zh-CN" sz="4000" dirty="0">
                <a:solidFill>
                  <a:srgbClr val="00B0F0"/>
                </a:solidFill>
                <a:latin typeface="宋体" panose="02010600030101010101" pitchFamily="2" charset="-122"/>
                <a:ea typeface="宋体" panose="02010600030101010101" pitchFamily="2" charset="-122"/>
              </a:rPr>
              <a:t>a[1][1]</a:t>
            </a:r>
            <a:r>
              <a:rPr lang="zh-CN" altLang="en-US" sz="4000" dirty="0">
                <a:solidFill>
                  <a:srgbClr val="00B0F0"/>
                </a:solidFill>
                <a:latin typeface="宋体" panose="02010600030101010101" pitchFamily="2" charset="-122"/>
                <a:ea typeface="宋体" panose="02010600030101010101" pitchFamily="2" charset="-122"/>
              </a:rPr>
              <a:t>开始，读矩阵</a:t>
            </a:r>
          </a:p>
          <a:p>
            <a:pPr marL="0" indent="0">
              <a:spcBef>
                <a:spcPts val="0"/>
              </a:spcBef>
              <a:buNone/>
            </a:pPr>
            <a:r>
              <a:rPr lang="zh-CN" altLang="en-US" sz="40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4000" dirty="0">
                <a:solidFill>
                  <a:schemeClr val="bg1">
                    <a:lumMod val="10000"/>
                    <a:lumOff val="90000"/>
                  </a:schemeClr>
                </a:solidFill>
                <a:latin typeface="宋体" panose="02010600030101010101" pitchFamily="2" charset="-122"/>
                <a:ea typeface="宋体" panose="02010600030101010101" pitchFamily="2" charset="-122"/>
              </a:rPr>
              <a:t>a[</a:t>
            </a:r>
            <a:r>
              <a:rPr lang="en-US" altLang="zh-CN" sz="40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4000" dirty="0">
                <a:solidFill>
                  <a:schemeClr val="bg1">
                    <a:lumMod val="10000"/>
                    <a:lumOff val="90000"/>
                  </a:schemeClr>
                </a:solidFill>
                <a:latin typeface="宋体" panose="02010600030101010101" pitchFamily="2" charset="-122"/>
                <a:ea typeface="宋体" panose="02010600030101010101" pitchFamily="2" charset="-122"/>
              </a:rPr>
              <a:t>].extend(</a:t>
            </a:r>
            <a:r>
              <a:rPr lang="en-US" altLang="zh-CN" sz="4000" dirty="0">
                <a:solidFill>
                  <a:srgbClr val="C00000"/>
                </a:solidFill>
                <a:latin typeface="宋体" panose="02010600030101010101" pitchFamily="2" charset="-122"/>
                <a:ea typeface="宋体" panose="02010600030101010101" pitchFamily="2" charset="-122"/>
              </a:rPr>
              <a:t>map</a:t>
            </a:r>
            <a:r>
              <a:rPr lang="en-US" altLang="zh-CN" sz="4000" dirty="0">
                <a:solidFill>
                  <a:schemeClr val="bg1">
                    <a:lumMod val="10000"/>
                    <a:lumOff val="90000"/>
                  </a:schemeClr>
                </a:solidFill>
                <a:latin typeface="宋体" panose="02010600030101010101" pitchFamily="2" charset="-122"/>
                <a:ea typeface="宋体" panose="02010600030101010101" pitchFamily="2" charset="-122"/>
              </a:rPr>
              <a:t>(</a:t>
            </a:r>
            <a:r>
              <a:rPr lang="en-US" altLang="zh-CN" sz="4000" dirty="0" err="1">
                <a:solidFill>
                  <a:srgbClr val="00B0F0"/>
                </a:solidFill>
                <a:latin typeface="宋体" panose="02010600030101010101" pitchFamily="2" charset="-122"/>
                <a:ea typeface="宋体" panose="02010600030101010101" pitchFamily="2" charset="-122"/>
              </a:rPr>
              <a:t>int</a:t>
            </a:r>
            <a:r>
              <a:rPr lang="en-US" altLang="zh-CN" sz="4000" dirty="0">
                <a:solidFill>
                  <a:schemeClr val="bg1">
                    <a:lumMod val="10000"/>
                    <a:lumOff val="90000"/>
                  </a:schemeClr>
                </a:solidFill>
                <a:latin typeface="宋体" panose="02010600030101010101" pitchFamily="2" charset="-122"/>
                <a:ea typeface="宋体" panose="02010600030101010101" pitchFamily="2" charset="-122"/>
              </a:rPr>
              <a:t>, input().split()))</a:t>
            </a:r>
          </a:p>
          <a:p>
            <a:pPr marL="0" indent="0">
              <a:spcBef>
                <a:spcPts val="0"/>
              </a:spcBef>
              <a:buNone/>
            </a:pPr>
            <a:r>
              <a:rPr lang="en-US" altLang="zh-CN" sz="4000" dirty="0">
                <a:solidFill>
                  <a:srgbClr val="FFFFFF"/>
                </a:solidFill>
                <a:latin typeface="宋体" panose="02010600030101010101" pitchFamily="2" charset="-122"/>
                <a:ea typeface="宋体" panose="02010600030101010101" pitchFamily="2" charset="-122"/>
              </a:rPr>
              <a:t/>
            </a:r>
            <a:br>
              <a:rPr lang="en-US" altLang="zh-CN" sz="4000" dirty="0">
                <a:solidFill>
                  <a:srgbClr val="FFFFFF"/>
                </a:solidFill>
                <a:latin typeface="宋体" panose="02010600030101010101" pitchFamily="2" charset="-122"/>
                <a:ea typeface="宋体" panose="02010600030101010101" pitchFamily="2" charset="-122"/>
              </a:rPr>
            </a:br>
            <a:r>
              <a:rPr lang="en-US" altLang="zh-CN" sz="4000" dirty="0">
                <a:solidFill>
                  <a:srgbClr val="FFFFFF"/>
                </a:solidFill>
                <a:latin typeface="宋体" panose="02010600030101010101" pitchFamily="2" charset="-122"/>
                <a:ea typeface="宋体" panose="02010600030101010101" pitchFamily="2" charset="-122"/>
              </a:rPr>
              <a:t>s = [[0]*(m+1) </a:t>
            </a:r>
            <a:r>
              <a:rPr lang="en-US" altLang="zh-CN" sz="4000" dirty="0">
                <a:solidFill>
                  <a:srgbClr val="00B0F0"/>
                </a:solidFill>
                <a:latin typeface="宋体" panose="02010600030101010101" pitchFamily="2" charset="-122"/>
                <a:ea typeface="宋体" panose="02010600030101010101" pitchFamily="2" charset="-122"/>
              </a:rPr>
              <a:t>for</a:t>
            </a:r>
            <a:r>
              <a:rPr lang="en-US" altLang="zh-CN" sz="4000" dirty="0">
                <a:solidFill>
                  <a:srgbClr val="FFFFFF"/>
                </a:solidFill>
                <a:latin typeface="宋体" panose="02010600030101010101" pitchFamily="2" charset="-122"/>
                <a:ea typeface="宋体" panose="02010600030101010101" pitchFamily="2" charset="-122"/>
              </a:rPr>
              <a:t> </a:t>
            </a:r>
            <a:r>
              <a:rPr lang="en-US" altLang="zh-CN" sz="4000" dirty="0" err="1">
                <a:solidFill>
                  <a:srgbClr val="FFFFFF"/>
                </a:solidFill>
                <a:latin typeface="宋体" panose="02010600030101010101" pitchFamily="2" charset="-122"/>
                <a:ea typeface="宋体" panose="02010600030101010101" pitchFamily="2" charset="-122"/>
              </a:rPr>
              <a:t>i</a:t>
            </a:r>
            <a:r>
              <a:rPr lang="en-US" altLang="zh-CN" sz="4000" dirty="0">
                <a:solidFill>
                  <a:srgbClr val="FFFFFF"/>
                </a:solidFill>
                <a:latin typeface="宋体" panose="02010600030101010101" pitchFamily="2" charset="-122"/>
                <a:ea typeface="宋体" panose="02010600030101010101" pitchFamily="2" charset="-122"/>
              </a:rPr>
              <a:t> in range(n+1)]  </a:t>
            </a:r>
            <a:r>
              <a:rPr lang="en-US" altLang="zh-CN" sz="4000" dirty="0">
                <a:solidFill>
                  <a:srgbClr val="00B0F0"/>
                </a:solidFill>
                <a:latin typeface="宋体" panose="02010600030101010101" pitchFamily="2" charset="-122"/>
                <a:ea typeface="宋体" panose="02010600030101010101" pitchFamily="2" charset="-122"/>
              </a:rPr>
              <a:t>#</a:t>
            </a:r>
            <a:r>
              <a:rPr lang="zh-CN" altLang="en-US" sz="4000" dirty="0">
                <a:solidFill>
                  <a:srgbClr val="00B0F0"/>
                </a:solidFill>
                <a:latin typeface="宋体" panose="02010600030101010101" pitchFamily="2" charset="-122"/>
                <a:ea typeface="宋体" panose="02010600030101010101" pitchFamily="2" charset="-122"/>
              </a:rPr>
              <a:t>预计算前缀和</a:t>
            </a:r>
            <a:r>
              <a:rPr lang="en-US" altLang="zh-CN" sz="4000" dirty="0">
                <a:solidFill>
                  <a:srgbClr val="00B0F0"/>
                </a:solidFill>
                <a:latin typeface="宋体" panose="02010600030101010101" pitchFamily="2" charset="-122"/>
                <a:ea typeface="宋体" panose="02010600030101010101" pitchFamily="2" charset="-122"/>
              </a:rPr>
              <a:t>s[][]</a:t>
            </a:r>
          </a:p>
          <a:p>
            <a:pPr marL="0" indent="0">
              <a:spcBef>
                <a:spcPts val="0"/>
              </a:spcBef>
              <a:buNone/>
            </a:pPr>
            <a:r>
              <a:rPr lang="en-US" altLang="zh-CN" sz="4000" dirty="0">
                <a:solidFill>
                  <a:srgbClr val="00B0F0"/>
                </a:solidFill>
                <a:latin typeface="宋体" panose="02010600030101010101" pitchFamily="2" charset="-122"/>
                <a:ea typeface="宋体" panose="02010600030101010101" pitchFamily="2" charset="-122"/>
              </a:rPr>
              <a:t>for</a:t>
            </a:r>
            <a:r>
              <a:rPr lang="en-US" altLang="zh-CN" sz="4000" dirty="0">
                <a:solidFill>
                  <a:srgbClr val="FFFFFF"/>
                </a:solidFill>
                <a:latin typeface="宋体" panose="02010600030101010101" pitchFamily="2" charset="-122"/>
                <a:ea typeface="宋体" panose="02010600030101010101" pitchFamily="2" charset="-122"/>
              </a:rPr>
              <a:t> </a:t>
            </a:r>
            <a:r>
              <a:rPr lang="en-US" altLang="zh-CN" sz="4000" dirty="0" err="1">
                <a:solidFill>
                  <a:srgbClr val="FFFFFF"/>
                </a:solidFill>
                <a:latin typeface="宋体" panose="02010600030101010101" pitchFamily="2" charset="-122"/>
                <a:ea typeface="宋体" panose="02010600030101010101" pitchFamily="2" charset="-122"/>
              </a:rPr>
              <a:t>i</a:t>
            </a:r>
            <a:r>
              <a:rPr lang="en-US" altLang="zh-CN" sz="4000" dirty="0">
                <a:solidFill>
                  <a:srgbClr val="FFFFFF"/>
                </a:solidFill>
                <a:latin typeface="宋体" panose="02010600030101010101" pitchFamily="2" charset="-122"/>
                <a:ea typeface="宋体" panose="02010600030101010101" pitchFamily="2" charset="-122"/>
              </a:rPr>
              <a:t> </a:t>
            </a:r>
            <a:r>
              <a:rPr lang="en-US" altLang="zh-CN" sz="4000" dirty="0">
                <a:solidFill>
                  <a:srgbClr val="00B0F0"/>
                </a:solidFill>
                <a:latin typeface="宋体" panose="02010600030101010101" pitchFamily="2" charset="-122"/>
                <a:ea typeface="宋体" panose="02010600030101010101" pitchFamily="2" charset="-122"/>
              </a:rPr>
              <a:t>in</a:t>
            </a:r>
            <a:r>
              <a:rPr lang="en-US" altLang="zh-CN" sz="4000" dirty="0">
                <a:solidFill>
                  <a:srgbClr val="FFFFFF"/>
                </a:solidFill>
                <a:latin typeface="宋体" panose="02010600030101010101" pitchFamily="2" charset="-122"/>
                <a:ea typeface="宋体" panose="02010600030101010101" pitchFamily="2" charset="-122"/>
              </a:rPr>
              <a:t> range(1,n+1):</a:t>
            </a:r>
          </a:p>
          <a:p>
            <a:pPr marL="0" indent="0">
              <a:spcBef>
                <a:spcPts val="0"/>
              </a:spcBef>
              <a:buNone/>
            </a:pPr>
            <a:r>
              <a:rPr lang="en-US" altLang="zh-CN" sz="4000" dirty="0">
                <a:solidFill>
                  <a:srgbClr val="FFFFFF"/>
                </a:solidFill>
                <a:latin typeface="宋体" panose="02010600030101010101" pitchFamily="2" charset="-122"/>
                <a:ea typeface="宋体" panose="02010600030101010101" pitchFamily="2" charset="-122"/>
              </a:rPr>
              <a:t>    </a:t>
            </a:r>
            <a:r>
              <a:rPr lang="en-US" altLang="zh-CN" sz="4000" dirty="0">
                <a:solidFill>
                  <a:srgbClr val="00B0F0"/>
                </a:solidFill>
                <a:latin typeface="宋体" panose="02010600030101010101" pitchFamily="2" charset="-122"/>
                <a:ea typeface="宋体" panose="02010600030101010101" pitchFamily="2" charset="-122"/>
              </a:rPr>
              <a:t>for</a:t>
            </a:r>
            <a:r>
              <a:rPr lang="en-US" altLang="zh-CN" sz="4000" dirty="0">
                <a:solidFill>
                  <a:srgbClr val="FFFFFF"/>
                </a:solidFill>
                <a:latin typeface="宋体" panose="02010600030101010101" pitchFamily="2" charset="-122"/>
                <a:ea typeface="宋体" panose="02010600030101010101" pitchFamily="2" charset="-122"/>
              </a:rPr>
              <a:t> j </a:t>
            </a:r>
            <a:r>
              <a:rPr lang="en-US" altLang="zh-CN" sz="4000" dirty="0">
                <a:solidFill>
                  <a:srgbClr val="00B0F0"/>
                </a:solidFill>
                <a:latin typeface="宋体" panose="02010600030101010101" pitchFamily="2" charset="-122"/>
                <a:ea typeface="宋体" panose="02010600030101010101" pitchFamily="2" charset="-122"/>
              </a:rPr>
              <a:t>in</a:t>
            </a:r>
            <a:r>
              <a:rPr lang="en-US" altLang="zh-CN" sz="4000" dirty="0">
                <a:solidFill>
                  <a:srgbClr val="FFFFFF"/>
                </a:solidFill>
                <a:latin typeface="宋体" panose="02010600030101010101" pitchFamily="2" charset="-122"/>
                <a:ea typeface="宋体" panose="02010600030101010101" pitchFamily="2" charset="-122"/>
              </a:rPr>
              <a:t> range(1,m+1):</a:t>
            </a:r>
          </a:p>
          <a:p>
            <a:pPr marL="0" indent="0">
              <a:spcBef>
                <a:spcPts val="0"/>
              </a:spcBef>
              <a:buNone/>
            </a:pPr>
            <a:r>
              <a:rPr lang="en-US" altLang="zh-CN" sz="4000" dirty="0">
                <a:solidFill>
                  <a:srgbClr val="FFFFFF"/>
                </a:solidFill>
                <a:latin typeface="宋体" panose="02010600030101010101" pitchFamily="2" charset="-122"/>
                <a:ea typeface="宋体" panose="02010600030101010101" pitchFamily="2" charset="-122"/>
              </a:rPr>
              <a:t>        </a:t>
            </a:r>
            <a:r>
              <a:rPr lang="en-US" altLang="zh-CN" sz="4000" dirty="0">
                <a:solidFill>
                  <a:srgbClr val="FF0000"/>
                </a:solidFill>
                <a:latin typeface="宋体" panose="02010600030101010101" pitchFamily="2" charset="-122"/>
                <a:ea typeface="宋体" panose="02010600030101010101" pitchFamily="2" charset="-122"/>
              </a:rPr>
              <a:t>s[</a:t>
            </a:r>
            <a:r>
              <a:rPr lang="en-US" altLang="zh-CN" sz="4000" dirty="0" err="1">
                <a:solidFill>
                  <a:srgbClr val="FF0000"/>
                </a:solidFill>
                <a:latin typeface="宋体" panose="02010600030101010101" pitchFamily="2" charset="-122"/>
                <a:ea typeface="宋体" panose="02010600030101010101" pitchFamily="2" charset="-122"/>
              </a:rPr>
              <a:t>i</a:t>
            </a:r>
            <a:r>
              <a:rPr lang="en-US" altLang="zh-CN" sz="4000" dirty="0">
                <a:solidFill>
                  <a:srgbClr val="FF0000"/>
                </a:solidFill>
                <a:latin typeface="宋体" panose="02010600030101010101" pitchFamily="2" charset="-122"/>
                <a:ea typeface="宋体" panose="02010600030101010101" pitchFamily="2" charset="-122"/>
              </a:rPr>
              <a:t>][j] = s[i-1][j]+s[</a:t>
            </a:r>
            <a:r>
              <a:rPr lang="en-US" altLang="zh-CN" sz="4000" dirty="0" err="1">
                <a:solidFill>
                  <a:srgbClr val="FF0000"/>
                </a:solidFill>
                <a:latin typeface="宋体" panose="02010600030101010101" pitchFamily="2" charset="-122"/>
                <a:ea typeface="宋体" panose="02010600030101010101" pitchFamily="2" charset="-122"/>
              </a:rPr>
              <a:t>i</a:t>
            </a:r>
            <a:r>
              <a:rPr lang="en-US" altLang="zh-CN" sz="4000" dirty="0">
                <a:solidFill>
                  <a:srgbClr val="FF0000"/>
                </a:solidFill>
                <a:latin typeface="宋体" panose="02010600030101010101" pitchFamily="2" charset="-122"/>
                <a:ea typeface="宋体" panose="02010600030101010101" pitchFamily="2" charset="-122"/>
              </a:rPr>
              <a:t>][j-1]-s[i-1][j-1]+ a[</a:t>
            </a:r>
            <a:r>
              <a:rPr lang="en-US" altLang="zh-CN" sz="4000" dirty="0" err="1">
                <a:solidFill>
                  <a:srgbClr val="FF0000"/>
                </a:solidFill>
                <a:latin typeface="宋体" panose="02010600030101010101" pitchFamily="2" charset="-122"/>
                <a:ea typeface="宋体" panose="02010600030101010101" pitchFamily="2" charset="-122"/>
              </a:rPr>
              <a:t>i</a:t>
            </a:r>
            <a:r>
              <a:rPr lang="en-US" altLang="zh-CN" sz="4000" dirty="0">
                <a:solidFill>
                  <a:srgbClr val="FF0000"/>
                </a:solidFill>
                <a:latin typeface="宋体" panose="02010600030101010101" pitchFamily="2" charset="-122"/>
                <a:ea typeface="宋体" panose="02010600030101010101" pitchFamily="2" charset="-122"/>
              </a:rPr>
              <a:t>][j]</a:t>
            </a:r>
            <a:endParaRPr lang="zh-CN" altLang="en-US" sz="4000" dirty="0">
              <a:solidFill>
                <a:srgbClr val="FF0000"/>
              </a:solidFill>
              <a:latin typeface="宋体" panose="02010600030101010101" pitchFamily="2" charset="-122"/>
              <a:ea typeface="宋体" panose="02010600030101010101" pitchFamily="2" charset="-122"/>
            </a:endParaRPr>
          </a:p>
        </p:txBody>
      </p:sp>
      <p:sp>
        <p:nvSpPr>
          <p:cNvPr id="7" name="矩形: 圆角 2"/>
          <p:cNvSpPr/>
          <p:nvPr/>
        </p:nvSpPr>
        <p:spPr>
          <a:xfrm>
            <a:off x="-1" y="702121"/>
            <a:ext cx="24382413" cy="2524422"/>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625978" y="1380488"/>
            <a:ext cx="8714808" cy="954045"/>
          </a:xfrm>
          <a:prstGeom prst="rect">
            <a:avLst/>
          </a:prstGeom>
          <a:noFill/>
        </p:spPr>
        <p:txBody>
          <a:bodyPr wrap="square">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5600" b="1" spc="600">
                <a:solidFill>
                  <a:schemeClr val="bg1"/>
                </a:solidFill>
                <a:latin typeface="Times New Roman" panose="02020603050405020304" pitchFamily="18" charset="0"/>
                <a:ea typeface="思源宋体 CN Heavy" panose="02020900000000000000" charset="-122"/>
                <a:cs typeface="Times New Roman" panose="02020603050405020304" pitchFamily="18" charset="0"/>
              </a:defRPr>
            </a:lvl1pPr>
          </a:lstStyle>
          <a:p>
            <a:r>
              <a:rPr sz="5599" dirty="0"/>
              <a:t>方法</a:t>
            </a:r>
            <a:r>
              <a:rPr lang="en-US" sz="5599" dirty="0"/>
              <a:t>2</a:t>
            </a:r>
            <a:r>
              <a:rPr sz="5599" dirty="0"/>
              <a:t>：</a:t>
            </a:r>
            <a:r>
              <a:rPr lang="zh-CN" altLang="en-US" sz="5599" dirty="0"/>
              <a:t>前缀和</a:t>
            </a:r>
            <a:r>
              <a:rPr sz="5599" dirty="0"/>
              <a:t>   </a:t>
            </a:r>
            <a:r>
              <a:rPr lang="en-US" sz="5599" dirty="0"/>
              <a:t>7</a:t>
            </a:r>
            <a:r>
              <a:rPr sz="5599" dirty="0"/>
              <a:t>0% </a:t>
            </a:r>
          </a:p>
        </p:txBody>
      </p:sp>
      <p:pic>
        <p:nvPicPr>
          <p:cNvPr id="4" name="图像" descr="图像"/>
          <p:cNvPicPr>
            <a:picLocks noChangeAspect="1"/>
          </p:cNvPicPr>
          <p:nvPr/>
        </p:nvPicPr>
        <p:blipFill>
          <a:blip r:embed="rId2"/>
          <a:stretch>
            <a:fillRect/>
          </a:stretch>
        </p:blipFill>
        <p:spPr>
          <a:xfrm>
            <a:off x="20623458" y="1303428"/>
            <a:ext cx="3541164" cy="575908"/>
          </a:xfrm>
          <a:prstGeom prst="rect">
            <a:avLst/>
          </a:prstGeom>
        </p:spPr>
      </p:pic>
    </p:spTree>
    <p:extLst>
      <p:ext uri="{BB962C8B-B14F-4D97-AF65-F5344CB8AC3E}">
        <p14:creationId xmlns:p14="http://schemas.microsoft.com/office/powerpoint/2010/main" val="117205819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right)">
                                      <p:cBhvr>
                                        <p:cTn id="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3" grpId="0"/>
      <p:bldP spid="3"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图像" descr="图像"/>
          <p:cNvPicPr>
            <a:picLocks noChangeAspect="1"/>
          </p:cNvPicPr>
          <p:nvPr/>
        </p:nvPicPr>
        <p:blipFill>
          <a:blip r:embed="rId2">
            <a:alphaModFix amt="20000"/>
            <a:duotone>
              <a:prstClr val="black"/>
              <a:schemeClr val="accent1">
                <a:tint val="45000"/>
                <a:satMod val="400000"/>
              </a:schemeClr>
            </a:duotone>
          </a:blip>
          <a:srcRect/>
          <a:stretch>
            <a:fillRect/>
          </a:stretch>
        </p:blipFill>
        <p:spPr>
          <a:xfrm>
            <a:off x="-49527" y="6912017"/>
            <a:ext cx="12446460" cy="7496322"/>
          </a:xfrm>
          <a:prstGeom prst="rect">
            <a:avLst/>
          </a:prstGeom>
          <a:ln w="12700" cap="flat">
            <a:noFill/>
            <a:miter lim="400000"/>
            <a:headEnd/>
            <a:tailEnd/>
          </a:ln>
          <a:effectLst/>
        </p:spPr>
      </p:pic>
      <p:sp>
        <p:nvSpPr>
          <p:cNvPr id="15" name="文本框 14"/>
          <p:cNvSpPr txBox="1"/>
          <p:nvPr/>
        </p:nvSpPr>
        <p:spPr>
          <a:xfrm>
            <a:off x="673056" y="10176339"/>
            <a:ext cx="9203726" cy="1865005"/>
          </a:xfrm>
          <a:prstGeom prst="rect">
            <a:avLst/>
          </a:prstGeom>
          <a:noFill/>
        </p:spPr>
        <p:txBody>
          <a:bodyPr wrap="square" rtlCol="0">
            <a:spAutoFit/>
          </a:bodyPr>
          <a:lstStyle/>
          <a:p>
            <a:pPr algn="l">
              <a:lnSpc>
                <a:spcPct val="160000"/>
              </a:lnSpc>
            </a:pPr>
            <a:r>
              <a:rPr sz="3600" kern="10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阴影子矩阵[i1, j1] ~ [i2, j2]区间和，等于：</a:t>
            </a:r>
          </a:p>
          <a:p>
            <a:pPr algn="l">
              <a:lnSpc>
                <a:spcPct val="160000"/>
              </a:lnSpc>
            </a:pPr>
            <a:r>
              <a:rPr sz="3600" kern="10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s[i2][j2] - s[i2][j1-1] - s[i1-1][j2] + s[i1-1][j1-1]</a:t>
            </a:r>
          </a:p>
        </p:txBody>
      </p:sp>
      <p:sp>
        <p:nvSpPr>
          <p:cNvPr id="2" name="矩形 1"/>
          <p:cNvSpPr/>
          <p:nvPr/>
        </p:nvSpPr>
        <p:spPr>
          <a:xfrm>
            <a:off x="9592955" y="3718174"/>
            <a:ext cx="14789457" cy="10175213"/>
          </a:xfrm>
          <a:prstGeom prst="rect">
            <a:avLst/>
          </a:prstGeom>
          <a:gradFill>
            <a:gsLst>
              <a:gs pos="3000">
                <a:srgbClr val="C2DDFF"/>
              </a:gs>
              <a:gs pos="100000">
                <a:srgbClr val="1775E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文本框 22"/>
          <p:cNvSpPr txBox="1"/>
          <p:nvPr/>
        </p:nvSpPr>
        <p:spPr>
          <a:xfrm>
            <a:off x="166994" y="3636900"/>
            <a:ext cx="8096993" cy="1309285"/>
          </a:xfrm>
          <a:prstGeom prst="rect">
            <a:avLst/>
          </a:prstGeom>
          <a:noFill/>
        </p:spPr>
        <p:txBody>
          <a:bodyPr wrap="square">
            <a:spAutoFit/>
          </a:bodyPr>
          <a:lstStyle/>
          <a:p>
            <a:pPr algn="l" defTabSz="914309" hangingPunct="1">
              <a:lnSpc>
                <a:spcPct val="120000"/>
              </a:lnSpc>
              <a:defRPr/>
            </a:pPr>
            <a:r>
              <a:rPr lang="zh-CN" altLang="en-US" sz="6599" b="1"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6599" b="1"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6599" b="1"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）计算子矩阵和</a:t>
            </a:r>
          </a:p>
        </p:txBody>
      </p:sp>
      <p:pic>
        <p:nvPicPr>
          <p:cNvPr id="3" name="图片 2"/>
          <p:cNvPicPr>
            <a:picLocks noChangeAspect="1"/>
          </p:cNvPicPr>
          <p:nvPr/>
        </p:nvPicPr>
        <p:blipFill>
          <a:blip r:embed="rId3"/>
          <a:stretch>
            <a:fillRect/>
          </a:stretch>
        </p:blipFill>
        <p:spPr>
          <a:xfrm>
            <a:off x="1363766" y="5173818"/>
            <a:ext cx="7349771" cy="4600294"/>
          </a:xfrm>
          <a:prstGeom prst="rect">
            <a:avLst/>
          </a:prstGeom>
        </p:spPr>
      </p:pic>
      <p:sp>
        <p:nvSpPr>
          <p:cNvPr id="10" name="正文内容"/>
          <p:cNvSpPr txBox="1"/>
          <p:nvPr/>
        </p:nvSpPr>
        <p:spPr>
          <a:xfrm>
            <a:off x="9695818" y="3821028"/>
            <a:ext cx="14591350" cy="9849499"/>
          </a:xfrm>
          <a:prstGeom prst="rect">
            <a:avLst/>
          </a:prstGeom>
          <a:solidFill>
            <a:srgbClr val="000000"/>
          </a:solidFill>
        </p:spPr>
        <p:txBody>
          <a:bodyPr>
            <a:noAutofit/>
          </a:bodyPr>
          <a:lst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n, m, k = </a:t>
            </a:r>
            <a:r>
              <a:rPr lang="en-US" altLang="zh-CN" sz="3600" dirty="0">
                <a:solidFill>
                  <a:srgbClr val="C00000"/>
                </a:solidFill>
                <a:latin typeface="宋体" panose="02010600030101010101" pitchFamily="2" charset="-122"/>
                <a:ea typeface="宋体" panose="02010600030101010101" pitchFamily="2" charset="-122"/>
              </a:rPr>
              <a:t>map</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a:t>
            </a:r>
            <a:r>
              <a:rPr lang="en-US" altLang="zh-CN" sz="3600" dirty="0" err="1">
                <a:solidFill>
                  <a:srgbClr val="00B0F0"/>
                </a:solidFill>
                <a:latin typeface="宋体" panose="02010600030101010101" pitchFamily="2" charset="-122"/>
                <a:ea typeface="宋体" panose="02010600030101010101" pitchFamily="2" charset="-122"/>
              </a:rPr>
              <a:t>int</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input().split())</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a = [[0] </a:t>
            </a:r>
            <a:r>
              <a:rPr lang="en-US" altLang="zh-CN" sz="3600" dirty="0">
                <a:solidFill>
                  <a:srgbClr val="00B0F0"/>
                </a:solidFill>
                <a:latin typeface="宋体" panose="02010600030101010101" pitchFamily="2" charset="-122"/>
                <a:ea typeface="宋体" panose="02010600030101010101" pitchFamily="2" charset="-122"/>
              </a:rPr>
              <a:t>for</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a:solidFill>
                  <a:srgbClr val="00B0F0"/>
                </a:solidFill>
                <a:latin typeface="宋体" panose="02010600030101010101" pitchFamily="2" charset="-122"/>
                <a:ea typeface="宋体" panose="02010600030101010101" pitchFamily="2" charset="-122"/>
              </a:rPr>
              <a:t>in</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range(n)]</a:t>
            </a:r>
          </a:p>
          <a:p>
            <a:pPr marL="0" indent="0">
              <a:spcBef>
                <a:spcPts val="0"/>
              </a:spcBef>
              <a:buNone/>
            </a:pP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a.</a:t>
            </a:r>
            <a:r>
              <a:rPr lang="en-US" altLang="zh-CN" sz="3600" dirty="0" err="1">
                <a:solidFill>
                  <a:srgbClr val="C00000"/>
                </a:solidFill>
                <a:latin typeface="宋体" panose="02010600030101010101" pitchFamily="2" charset="-122"/>
                <a:ea typeface="宋体" panose="02010600030101010101" pitchFamily="2" charset="-122"/>
              </a:rPr>
              <a:t>insert</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(0,[0]*(m+1))</a:t>
            </a:r>
          </a:p>
          <a:p>
            <a:pPr marL="0" indent="0">
              <a:spcBef>
                <a:spcPts val="0"/>
              </a:spcBef>
              <a:buNone/>
            </a:pPr>
            <a:r>
              <a:rPr lang="en-US" altLang="zh-CN" sz="3600" dirty="0">
                <a:solidFill>
                  <a:srgbClr val="00B0F0"/>
                </a:solidFill>
                <a:latin typeface="宋体" panose="02010600030101010101" pitchFamily="2" charset="-122"/>
                <a:ea typeface="宋体" panose="02010600030101010101" pitchFamily="2" charset="-122"/>
              </a:rPr>
              <a:t>for</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a:solidFill>
                  <a:srgbClr val="00B0F0"/>
                </a:solidFill>
                <a:latin typeface="宋体" panose="02010600030101010101" pitchFamily="2" charset="-122"/>
                <a:ea typeface="宋体" panose="02010600030101010101" pitchFamily="2" charset="-122"/>
              </a:rPr>
              <a:t>in</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range(1,n+1):         </a:t>
            </a:r>
            <a:r>
              <a:rPr lang="en-US" altLang="zh-CN" sz="3600" dirty="0">
                <a:solidFill>
                  <a:srgbClr val="00B0F0"/>
                </a:solidFill>
                <a:latin typeface="宋体" panose="02010600030101010101" pitchFamily="2" charset="-122"/>
                <a:ea typeface="宋体" panose="02010600030101010101" pitchFamily="2" charset="-122"/>
              </a:rPr>
              <a:t>#</a:t>
            </a:r>
            <a:r>
              <a:rPr lang="zh-CN" altLang="en-US" sz="3600" dirty="0">
                <a:solidFill>
                  <a:srgbClr val="00B0F0"/>
                </a:solidFill>
                <a:latin typeface="宋体" panose="02010600030101010101" pitchFamily="2" charset="-122"/>
                <a:ea typeface="宋体" panose="02010600030101010101" pitchFamily="2" charset="-122"/>
              </a:rPr>
              <a:t>从</a:t>
            </a:r>
            <a:r>
              <a:rPr lang="en-US" altLang="zh-CN" sz="3600" dirty="0">
                <a:solidFill>
                  <a:srgbClr val="00B0F0"/>
                </a:solidFill>
                <a:latin typeface="宋体" panose="02010600030101010101" pitchFamily="2" charset="-122"/>
                <a:ea typeface="宋体" panose="02010600030101010101" pitchFamily="2" charset="-122"/>
              </a:rPr>
              <a:t>a[1][1]</a:t>
            </a:r>
            <a:r>
              <a:rPr lang="zh-CN" altLang="en-US" sz="3600" dirty="0">
                <a:solidFill>
                  <a:srgbClr val="00B0F0"/>
                </a:solidFill>
                <a:latin typeface="宋体" panose="02010600030101010101" pitchFamily="2" charset="-122"/>
                <a:ea typeface="宋体" panose="02010600030101010101" pitchFamily="2" charset="-122"/>
              </a:rPr>
              <a:t>开始，读矩阵</a:t>
            </a:r>
          </a:p>
          <a:p>
            <a:pPr marL="0" indent="0">
              <a:spcBef>
                <a:spcPts val="0"/>
              </a:spcBef>
              <a:buNone/>
            </a:pPr>
            <a:r>
              <a:rPr lang="zh-CN" altLang="en-US"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a[</a:t>
            </a: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].extend(</a:t>
            </a:r>
            <a:r>
              <a:rPr lang="en-US" altLang="zh-CN" sz="3600" dirty="0">
                <a:solidFill>
                  <a:srgbClr val="C00000"/>
                </a:solidFill>
                <a:latin typeface="宋体" panose="02010600030101010101" pitchFamily="2" charset="-122"/>
                <a:ea typeface="宋体" panose="02010600030101010101" pitchFamily="2" charset="-122"/>
              </a:rPr>
              <a:t>map</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a:t>
            </a:r>
            <a:r>
              <a:rPr lang="en-US" altLang="zh-CN" sz="3600" dirty="0" err="1">
                <a:solidFill>
                  <a:srgbClr val="00B0F0"/>
                </a:solidFill>
                <a:latin typeface="宋体" panose="02010600030101010101" pitchFamily="2" charset="-122"/>
                <a:ea typeface="宋体" panose="02010600030101010101" pitchFamily="2" charset="-122"/>
              </a:rPr>
              <a:t>int</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input().split()))</a:t>
            </a:r>
          </a:p>
          <a:p>
            <a:pPr marL="0" indent="0">
              <a:spcBef>
                <a:spcPts val="0"/>
              </a:spcBef>
              <a:buNone/>
            </a:pPr>
            <a:r>
              <a:rPr lang="en-US" altLang="zh-CN" sz="3600" dirty="0">
                <a:solidFill>
                  <a:srgbClr val="FFFFFF"/>
                </a:solidFill>
                <a:latin typeface="宋体" panose="02010600030101010101" pitchFamily="2" charset="-122"/>
                <a:ea typeface="宋体" panose="02010600030101010101" pitchFamily="2" charset="-122"/>
              </a:rPr>
              <a:t/>
            </a:r>
            <a:br>
              <a:rPr lang="en-US" altLang="zh-CN" sz="3600" dirty="0">
                <a:solidFill>
                  <a:srgbClr val="FFFFFF"/>
                </a:solidFill>
                <a:latin typeface="宋体" panose="02010600030101010101" pitchFamily="2" charset="-122"/>
                <a:ea typeface="宋体" panose="02010600030101010101" pitchFamily="2" charset="-122"/>
              </a:rPr>
            </a:br>
            <a:r>
              <a:rPr lang="en-US" altLang="zh-CN" sz="3600" dirty="0">
                <a:solidFill>
                  <a:srgbClr val="FFFFFF"/>
                </a:solidFill>
                <a:latin typeface="宋体" panose="02010600030101010101" pitchFamily="2" charset="-122"/>
                <a:ea typeface="宋体" panose="02010600030101010101" pitchFamily="2" charset="-122"/>
              </a:rPr>
              <a:t>s = [[0]*(m+1) </a:t>
            </a:r>
            <a:r>
              <a:rPr lang="en-US" altLang="zh-CN" sz="3600" dirty="0">
                <a:solidFill>
                  <a:srgbClr val="00B0F0"/>
                </a:solidFill>
                <a:latin typeface="宋体" panose="02010600030101010101" pitchFamily="2" charset="-122"/>
                <a:ea typeface="宋体" panose="02010600030101010101" pitchFamily="2" charset="-122"/>
              </a:rPr>
              <a:t>for</a:t>
            </a:r>
            <a:r>
              <a:rPr lang="en-US" altLang="zh-CN" sz="3600" dirty="0">
                <a:solidFill>
                  <a:srgbClr val="FFFFFF"/>
                </a:solidFill>
                <a:latin typeface="宋体" panose="02010600030101010101" pitchFamily="2" charset="-122"/>
                <a:ea typeface="宋体" panose="02010600030101010101" pitchFamily="2" charset="-122"/>
              </a:rPr>
              <a:t> </a:t>
            </a:r>
            <a:r>
              <a:rPr lang="en-US" altLang="zh-CN" sz="3600" dirty="0" err="1">
                <a:solidFill>
                  <a:srgbClr val="FFFFFF"/>
                </a:solidFill>
                <a:latin typeface="宋体" panose="02010600030101010101" pitchFamily="2" charset="-122"/>
                <a:ea typeface="宋体" panose="02010600030101010101" pitchFamily="2" charset="-122"/>
              </a:rPr>
              <a:t>i</a:t>
            </a:r>
            <a:r>
              <a:rPr lang="en-US" altLang="zh-CN" sz="3600" dirty="0">
                <a:solidFill>
                  <a:srgbClr val="FFFFFF"/>
                </a:solidFill>
                <a:latin typeface="宋体" panose="02010600030101010101" pitchFamily="2" charset="-122"/>
                <a:ea typeface="宋体" panose="02010600030101010101" pitchFamily="2" charset="-122"/>
              </a:rPr>
              <a:t> in range(n+1)]    </a:t>
            </a:r>
            <a:r>
              <a:rPr lang="en-US" altLang="zh-CN" sz="3600" dirty="0">
                <a:solidFill>
                  <a:srgbClr val="00B0F0"/>
                </a:solidFill>
                <a:latin typeface="宋体" panose="02010600030101010101" pitchFamily="2" charset="-122"/>
                <a:ea typeface="宋体" panose="02010600030101010101" pitchFamily="2" charset="-122"/>
              </a:rPr>
              <a:t>#</a:t>
            </a:r>
            <a:r>
              <a:rPr lang="zh-CN" altLang="en-US" sz="3600" dirty="0">
                <a:solidFill>
                  <a:srgbClr val="00B0F0"/>
                </a:solidFill>
                <a:latin typeface="宋体" panose="02010600030101010101" pitchFamily="2" charset="-122"/>
                <a:ea typeface="宋体" panose="02010600030101010101" pitchFamily="2" charset="-122"/>
              </a:rPr>
              <a:t>预计算前缀和</a:t>
            </a:r>
            <a:r>
              <a:rPr lang="en-US" altLang="zh-CN" sz="3600" dirty="0">
                <a:solidFill>
                  <a:srgbClr val="00B0F0"/>
                </a:solidFill>
                <a:latin typeface="宋体" panose="02010600030101010101" pitchFamily="2" charset="-122"/>
                <a:ea typeface="宋体" panose="02010600030101010101" pitchFamily="2" charset="-122"/>
              </a:rPr>
              <a:t>s[][]</a:t>
            </a:r>
          </a:p>
          <a:p>
            <a:pPr marL="0" indent="0">
              <a:spcBef>
                <a:spcPts val="0"/>
              </a:spcBef>
              <a:buNone/>
            </a:pPr>
            <a:r>
              <a:rPr lang="en-US" altLang="zh-CN" sz="3600" dirty="0">
                <a:solidFill>
                  <a:srgbClr val="00B0F0"/>
                </a:solidFill>
                <a:latin typeface="宋体" panose="02010600030101010101" pitchFamily="2" charset="-122"/>
                <a:ea typeface="宋体" panose="02010600030101010101" pitchFamily="2" charset="-122"/>
              </a:rPr>
              <a:t>for</a:t>
            </a:r>
            <a:r>
              <a:rPr lang="en-US" altLang="zh-CN" sz="3600" dirty="0">
                <a:solidFill>
                  <a:srgbClr val="FFFFFF"/>
                </a:solidFill>
                <a:latin typeface="宋体" panose="02010600030101010101" pitchFamily="2" charset="-122"/>
                <a:ea typeface="宋体" panose="02010600030101010101" pitchFamily="2" charset="-122"/>
              </a:rPr>
              <a:t> </a:t>
            </a:r>
            <a:r>
              <a:rPr lang="en-US" altLang="zh-CN" sz="3600" dirty="0" err="1">
                <a:solidFill>
                  <a:srgbClr val="FFFFFF"/>
                </a:solidFill>
                <a:latin typeface="宋体" panose="02010600030101010101" pitchFamily="2" charset="-122"/>
                <a:ea typeface="宋体" panose="02010600030101010101" pitchFamily="2" charset="-122"/>
              </a:rPr>
              <a:t>i</a:t>
            </a:r>
            <a:r>
              <a:rPr lang="en-US" altLang="zh-CN" sz="3600" dirty="0">
                <a:solidFill>
                  <a:srgbClr val="FFFFFF"/>
                </a:solidFill>
                <a:latin typeface="宋体" panose="02010600030101010101" pitchFamily="2" charset="-122"/>
                <a:ea typeface="宋体" panose="02010600030101010101" pitchFamily="2" charset="-122"/>
              </a:rPr>
              <a:t> </a:t>
            </a:r>
            <a:r>
              <a:rPr lang="en-US" altLang="zh-CN" sz="3600" dirty="0">
                <a:solidFill>
                  <a:srgbClr val="00B0F0"/>
                </a:solidFill>
                <a:latin typeface="宋体" panose="02010600030101010101" pitchFamily="2" charset="-122"/>
                <a:ea typeface="宋体" panose="02010600030101010101" pitchFamily="2" charset="-122"/>
              </a:rPr>
              <a:t>in</a:t>
            </a:r>
            <a:r>
              <a:rPr lang="en-US" altLang="zh-CN" sz="3600" dirty="0">
                <a:solidFill>
                  <a:srgbClr val="FFFFFF"/>
                </a:solidFill>
                <a:latin typeface="宋体" panose="02010600030101010101" pitchFamily="2" charset="-122"/>
                <a:ea typeface="宋体" panose="02010600030101010101" pitchFamily="2" charset="-122"/>
              </a:rPr>
              <a:t> range(1,n+1):</a:t>
            </a:r>
          </a:p>
          <a:p>
            <a:pPr marL="0" indent="0">
              <a:spcBef>
                <a:spcPts val="0"/>
              </a:spcBef>
              <a:buNone/>
            </a:pPr>
            <a:r>
              <a:rPr lang="en-US" altLang="zh-CN" sz="3600" dirty="0">
                <a:solidFill>
                  <a:srgbClr val="FFFFFF"/>
                </a:solidFill>
                <a:latin typeface="宋体" panose="02010600030101010101" pitchFamily="2" charset="-122"/>
                <a:ea typeface="宋体" panose="02010600030101010101" pitchFamily="2" charset="-122"/>
              </a:rPr>
              <a:t>    </a:t>
            </a:r>
            <a:r>
              <a:rPr lang="en-US" altLang="zh-CN" sz="3600" dirty="0">
                <a:solidFill>
                  <a:srgbClr val="00B0F0"/>
                </a:solidFill>
                <a:latin typeface="宋体" panose="02010600030101010101" pitchFamily="2" charset="-122"/>
                <a:ea typeface="宋体" panose="02010600030101010101" pitchFamily="2" charset="-122"/>
              </a:rPr>
              <a:t>for</a:t>
            </a:r>
            <a:r>
              <a:rPr lang="en-US" altLang="zh-CN" sz="3600" dirty="0">
                <a:solidFill>
                  <a:srgbClr val="FFFFFF"/>
                </a:solidFill>
                <a:latin typeface="宋体" panose="02010600030101010101" pitchFamily="2" charset="-122"/>
                <a:ea typeface="宋体" panose="02010600030101010101" pitchFamily="2" charset="-122"/>
              </a:rPr>
              <a:t> j </a:t>
            </a:r>
            <a:r>
              <a:rPr lang="en-US" altLang="zh-CN" sz="3600" dirty="0">
                <a:solidFill>
                  <a:srgbClr val="00B0F0"/>
                </a:solidFill>
                <a:latin typeface="宋体" panose="02010600030101010101" pitchFamily="2" charset="-122"/>
                <a:ea typeface="宋体" panose="02010600030101010101" pitchFamily="2" charset="-122"/>
              </a:rPr>
              <a:t>in</a:t>
            </a:r>
            <a:r>
              <a:rPr lang="en-US" altLang="zh-CN" sz="3600" dirty="0">
                <a:solidFill>
                  <a:srgbClr val="FFFFFF"/>
                </a:solidFill>
                <a:latin typeface="宋体" panose="02010600030101010101" pitchFamily="2" charset="-122"/>
                <a:ea typeface="宋体" panose="02010600030101010101" pitchFamily="2" charset="-122"/>
              </a:rPr>
              <a:t> range(1,m+1):</a:t>
            </a:r>
          </a:p>
          <a:p>
            <a:pPr marL="0" indent="0">
              <a:spcBef>
                <a:spcPts val="0"/>
              </a:spcBef>
              <a:buNone/>
            </a:pPr>
            <a:r>
              <a:rPr lang="en-US" altLang="zh-CN" sz="3600" dirty="0">
                <a:solidFill>
                  <a:srgbClr val="FFFFFF"/>
                </a:solidFill>
                <a:latin typeface="宋体" panose="02010600030101010101" pitchFamily="2" charset="-122"/>
                <a:ea typeface="宋体" panose="02010600030101010101" pitchFamily="2" charset="-122"/>
              </a:rPr>
              <a:t>        s[</a:t>
            </a:r>
            <a:r>
              <a:rPr lang="en-US" altLang="zh-CN" sz="3600" dirty="0" err="1">
                <a:solidFill>
                  <a:srgbClr val="FFFFFF"/>
                </a:solidFill>
                <a:latin typeface="宋体" panose="02010600030101010101" pitchFamily="2" charset="-122"/>
                <a:ea typeface="宋体" panose="02010600030101010101" pitchFamily="2" charset="-122"/>
              </a:rPr>
              <a:t>i</a:t>
            </a:r>
            <a:r>
              <a:rPr lang="en-US" altLang="zh-CN" sz="3600" dirty="0">
                <a:solidFill>
                  <a:srgbClr val="FFFFFF"/>
                </a:solidFill>
                <a:latin typeface="宋体" panose="02010600030101010101" pitchFamily="2" charset="-122"/>
                <a:ea typeface="宋体" panose="02010600030101010101" pitchFamily="2" charset="-122"/>
              </a:rPr>
              <a:t>][j] = s[i-1][j]+s[</a:t>
            </a:r>
            <a:r>
              <a:rPr lang="en-US" altLang="zh-CN" sz="3600" dirty="0" err="1">
                <a:solidFill>
                  <a:srgbClr val="FFFFFF"/>
                </a:solidFill>
                <a:latin typeface="宋体" panose="02010600030101010101" pitchFamily="2" charset="-122"/>
                <a:ea typeface="宋体" panose="02010600030101010101" pitchFamily="2" charset="-122"/>
              </a:rPr>
              <a:t>i</a:t>
            </a:r>
            <a:r>
              <a:rPr lang="en-US" altLang="zh-CN" sz="3600" dirty="0">
                <a:solidFill>
                  <a:srgbClr val="FFFFFF"/>
                </a:solidFill>
                <a:latin typeface="宋体" panose="02010600030101010101" pitchFamily="2" charset="-122"/>
                <a:ea typeface="宋体" panose="02010600030101010101" pitchFamily="2" charset="-122"/>
              </a:rPr>
              <a:t>][j-1]-s[i-1][j-1]+ a[</a:t>
            </a:r>
            <a:r>
              <a:rPr lang="en-US" altLang="zh-CN" sz="3600" dirty="0" err="1">
                <a:solidFill>
                  <a:srgbClr val="FFFFFF"/>
                </a:solidFill>
                <a:latin typeface="宋体" panose="02010600030101010101" pitchFamily="2" charset="-122"/>
                <a:ea typeface="宋体" panose="02010600030101010101" pitchFamily="2" charset="-122"/>
              </a:rPr>
              <a:t>i</a:t>
            </a:r>
            <a:r>
              <a:rPr lang="en-US" altLang="zh-CN" sz="3600" dirty="0">
                <a:solidFill>
                  <a:srgbClr val="FFFFFF"/>
                </a:solidFill>
                <a:latin typeface="宋体" panose="02010600030101010101" pitchFamily="2" charset="-122"/>
                <a:ea typeface="宋体" panose="02010600030101010101" pitchFamily="2" charset="-122"/>
              </a:rPr>
              <a:t>][j]</a:t>
            </a:r>
          </a:p>
          <a:p>
            <a:pPr marL="0" indent="0">
              <a:spcBef>
                <a:spcPts val="0"/>
              </a:spcBef>
              <a:buNone/>
            </a:pPr>
            <a:endParaRPr lang="en-US" altLang="zh-CN" sz="3600" dirty="0">
              <a:solidFill>
                <a:srgbClr val="FFFFFF"/>
              </a:solidFill>
              <a:latin typeface="宋体" panose="02010600030101010101" pitchFamily="2" charset="-122"/>
              <a:ea typeface="宋体" panose="02010600030101010101" pitchFamily="2" charset="-122"/>
            </a:endParaRPr>
          </a:p>
          <a:p>
            <a:pPr marL="0" indent="0">
              <a:spcBef>
                <a:spcPts val="0"/>
              </a:spcBef>
              <a:buNone/>
            </a:pPr>
            <a:r>
              <a:rPr lang="en-US" altLang="zh-CN" sz="3600" dirty="0" err="1">
                <a:solidFill>
                  <a:srgbClr val="FFFFFF"/>
                </a:solidFill>
                <a:latin typeface="宋体" panose="02010600030101010101" pitchFamily="2" charset="-122"/>
                <a:ea typeface="宋体" panose="02010600030101010101" pitchFamily="2" charset="-122"/>
              </a:rPr>
              <a:t>ans</a:t>
            </a:r>
            <a:r>
              <a:rPr lang="en-US" altLang="zh-CN" sz="3600" dirty="0">
                <a:solidFill>
                  <a:srgbClr val="FFFFFF"/>
                </a:solidFill>
                <a:latin typeface="宋体" panose="02010600030101010101" pitchFamily="2" charset="-122"/>
                <a:ea typeface="宋体" panose="02010600030101010101" pitchFamily="2" charset="-122"/>
              </a:rPr>
              <a:t> = 0</a:t>
            </a:r>
          </a:p>
          <a:p>
            <a:pPr marL="0" indent="0">
              <a:spcBef>
                <a:spcPts val="0"/>
              </a:spcBef>
              <a:buNone/>
            </a:pPr>
            <a:r>
              <a:rPr lang="en-US" altLang="zh-CN" sz="3600" dirty="0">
                <a:solidFill>
                  <a:srgbClr val="00B0F0"/>
                </a:solidFill>
                <a:latin typeface="宋体" panose="02010600030101010101" pitchFamily="2" charset="-122"/>
                <a:ea typeface="宋体" panose="02010600030101010101" pitchFamily="2" charset="-122"/>
              </a:rPr>
              <a:t>for</a:t>
            </a:r>
            <a:r>
              <a:rPr lang="en-US" altLang="zh-CN" sz="3600" dirty="0">
                <a:solidFill>
                  <a:srgbClr val="FFFFFF"/>
                </a:solidFill>
                <a:latin typeface="宋体" panose="02010600030101010101" pitchFamily="2" charset="-122"/>
                <a:ea typeface="宋体" panose="02010600030101010101" pitchFamily="2" charset="-122"/>
              </a:rPr>
              <a:t> i1 </a:t>
            </a:r>
            <a:r>
              <a:rPr lang="en-US" altLang="zh-CN" sz="3600" dirty="0">
                <a:solidFill>
                  <a:srgbClr val="00B0F0"/>
                </a:solidFill>
                <a:latin typeface="宋体" panose="02010600030101010101" pitchFamily="2" charset="-122"/>
                <a:ea typeface="宋体" panose="02010600030101010101" pitchFamily="2" charset="-122"/>
              </a:rPr>
              <a:t>in</a:t>
            </a:r>
            <a:r>
              <a:rPr lang="en-US" altLang="zh-CN" sz="3600" dirty="0">
                <a:solidFill>
                  <a:srgbClr val="FFFFFF"/>
                </a:solidFill>
                <a:latin typeface="宋体" panose="02010600030101010101" pitchFamily="2" charset="-122"/>
                <a:ea typeface="宋体" panose="02010600030101010101" pitchFamily="2" charset="-122"/>
              </a:rPr>
              <a:t> range(1,n+1):</a:t>
            </a:r>
          </a:p>
          <a:p>
            <a:pPr marL="0" indent="0">
              <a:spcBef>
                <a:spcPts val="0"/>
              </a:spcBef>
              <a:buNone/>
            </a:pPr>
            <a:r>
              <a:rPr lang="en-US" altLang="zh-CN" sz="3600" dirty="0">
                <a:solidFill>
                  <a:srgbClr val="FFFFFF"/>
                </a:solidFill>
                <a:latin typeface="宋体" panose="02010600030101010101" pitchFamily="2" charset="-122"/>
                <a:ea typeface="宋体" panose="02010600030101010101" pitchFamily="2" charset="-122"/>
              </a:rPr>
              <a:t>  </a:t>
            </a:r>
            <a:r>
              <a:rPr lang="en-US" altLang="zh-CN" sz="3600" dirty="0">
                <a:solidFill>
                  <a:srgbClr val="00B0F0"/>
                </a:solidFill>
                <a:latin typeface="宋体" panose="02010600030101010101" pitchFamily="2" charset="-122"/>
                <a:ea typeface="宋体" panose="02010600030101010101" pitchFamily="2" charset="-122"/>
              </a:rPr>
              <a:t>for</a:t>
            </a:r>
            <a:r>
              <a:rPr lang="en-US" altLang="zh-CN" sz="3600" dirty="0">
                <a:solidFill>
                  <a:srgbClr val="FFFFFF"/>
                </a:solidFill>
                <a:latin typeface="宋体" panose="02010600030101010101" pitchFamily="2" charset="-122"/>
                <a:ea typeface="宋体" panose="02010600030101010101" pitchFamily="2" charset="-122"/>
              </a:rPr>
              <a:t> i2 </a:t>
            </a:r>
            <a:r>
              <a:rPr lang="en-US" altLang="zh-CN" sz="3600" dirty="0">
                <a:solidFill>
                  <a:srgbClr val="00B0F0"/>
                </a:solidFill>
                <a:latin typeface="宋体" panose="02010600030101010101" pitchFamily="2" charset="-122"/>
                <a:ea typeface="宋体" panose="02010600030101010101" pitchFamily="2" charset="-122"/>
              </a:rPr>
              <a:t>in</a:t>
            </a:r>
            <a:r>
              <a:rPr lang="en-US" altLang="zh-CN" sz="3600" dirty="0">
                <a:solidFill>
                  <a:srgbClr val="FFFFFF"/>
                </a:solidFill>
                <a:latin typeface="宋体" panose="02010600030101010101" pitchFamily="2" charset="-122"/>
                <a:ea typeface="宋体" panose="02010600030101010101" pitchFamily="2" charset="-122"/>
              </a:rPr>
              <a:t> range(i1,n+1):</a:t>
            </a:r>
          </a:p>
          <a:p>
            <a:pPr marL="0" indent="0">
              <a:spcBef>
                <a:spcPts val="0"/>
              </a:spcBef>
              <a:buNone/>
            </a:pPr>
            <a:r>
              <a:rPr lang="en-US" altLang="zh-CN" sz="3600" dirty="0">
                <a:solidFill>
                  <a:srgbClr val="FFFFFF"/>
                </a:solidFill>
                <a:latin typeface="宋体" panose="02010600030101010101" pitchFamily="2" charset="-122"/>
                <a:ea typeface="宋体" panose="02010600030101010101" pitchFamily="2" charset="-122"/>
              </a:rPr>
              <a:t>    </a:t>
            </a:r>
            <a:r>
              <a:rPr lang="en-US" altLang="zh-CN" sz="3600" dirty="0">
                <a:solidFill>
                  <a:srgbClr val="00B0F0"/>
                </a:solidFill>
                <a:latin typeface="宋体" panose="02010600030101010101" pitchFamily="2" charset="-122"/>
                <a:ea typeface="宋体" panose="02010600030101010101" pitchFamily="2" charset="-122"/>
              </a:rPr>
              <a:t>for</a:t>
            </a:r>
            <a:r>
              <a:rPr lang="en-US" altLang="zh-CN" sz="3600" dirty="0">
                <a:solidFill>
                  <a:srgbClr val="FFFFFF"/>
                </a:solidFill>
                <a:latin typeface="宋体" panose="02010600030101010101" pitchFamily="2" charset="-122"/>
                <a:ea typeface="宋体" panose="02010600030101010101" pitchFamily="2" charset="-122"/>
              </a:rPr>
              <a:t> j1 </a:t>
            </a:r>
            <a:r>
              <a:rPr lang="en-US" altLang="zh-CN" sz="3600" dirty="0">
                <a:solidFill>
                  <a:srgbClr val="00B0F0"/>
                </a:solidFill>
                <a:latin typeface="宋体" panose="02010600030101010101" pitchFamily="2" charset="-122"/>
                <a:ea typeface="宋体" panose="02010600030101010101" pitchFamily="2" charset="-122"/>
              </a:rPr>
              <a:t>in</a:t>
            </a:r>
            <a:r>
              <a:rPr lang="en-US" altLang="zh-CN" sz="3600" dirty="0">
                <a:solidFill>
                  <a:srgbClr val="FFFFFF"/>
                </a:solidFill>
                <a:latin typeface="宋体" panose="02010600030101010101" pitchFamily="2" charset="-122"/>
                <a:ea typeface="宋体" panose="02010600030101010101" pitchFamily="2" charset="-122"/>
              </a:rPr>
              <a:t> range(1,m+1):</a:t>
            </a:r>
          </a:p>
          <a:p>
            <a:pPr marL="0" indent="0">
              <a:spcBef>
                <a:spcPts val="0"/>
              </a:spcBef>
              <a:buNone/>
            </a:pPr>
            <a:r>
              <a:rPr lang="en-US" altLang="zh-CN" sz="3600" dirty="0">
                <a:solidFill>
                  <a:srgbClr val="FFFFFF"/>
                </a:solidFill>
                <a:latin typeface="宋体" panose="02010600030101010101" pitchFamily="2" charset="-122"/>
                <a:ea typeface="宋体" panose="02010600030101010101" pitchFamily="2" charset="-122"/>
              </a:rPr>
              <a:t>      </a:t>
            </a:r>
            <a:r>
              <a:rPr lang="en-US" altLang="zh-CN" sz="3600" dirty="0">
                <a:solidFill>
                  <a:srgbClr val="00B0F0"/>
                </a:solidFill>
                <a:latin typeface="宋体" panose="02010600030101010101" pitchFamily="2" charset="-122"/>
                <a:ea typeface="宋体" panose="02010600030101010101" pitchFamily="2" charset="-122"/>
              </a:rPr>
              <a:t>for</a:t>
            </a:r>
            <a:r>
              <a:rPr lang="en-US" altLang="zh-CN" sz="3600" dirty="0">
                <a:solidFill>
                  <a:srgbClr val="FFFFFF"/>
                </a:solidFill>
                <a:latin typeface="宋体" panose="02010600030101010101" pitchFamily="2" charset="-122"/>
                <a:ea typeface="宋体" panose="02010600030101010101" pitchFamily="2" charset="-122"/>
              </a:rPr>
              <a:t> j2 </a:t>
            </a:r>
            <a:r>
              <a:rPr lang="en-US" altLang="zh-CN" sz="3600" dirty="0">
                <a:solidFill>
                  <a:srgbClr val="00B0F0"/>
                </a:solidFill>
                <a:latin typeface="宋体" panose="02010600030101010101" pitchFamily="2" charset="-122"/>
                <a:ea typeface="宋体" panose="02010600030101010101" pitchFamily="2" charset="-122"/>
              </a:rPr>
              <a:t>in</a:t>
            </a:r>
            <a:r>
              <a:rPr lang="en-US" altLang="zh-CN" sz="3600" dirty="0">
                <a:solidFill>
                  <a:srgbClr val="FFFFFF"/>
                </a:solidFill>
                <a:latin typeface="宋体" panose="02010600030101010101" pitchFamily="2" charset="-122"/>
                <a:ea typeface="宋体" panose="02010600030101010101" pitchFamily="2" charset="-122"/>
              </a:rPr>
              <a:t> range(j1,m+1):</a:t>
            </a:r>
          </a:p>
          <a:p>
            <a:pPr marL="0" indent="0">
              <a:spcBef>
                <a:spcPts val="0"/>
              </a:spcBef>
              <a:buNone/>
            </a:pPr>
            <a:r>
              <a:rPr lang="en-US" altLang="zh-CN" sz="3600" dirty="0">
                <a:solidFill>
                  <a:srgbClr val="FFFFFF"/>
                </a:solidFill>
                <a:latin typeface="宋体" panose="02010600030101010101" pitchFamily="2" charset="-122"/>
                <a:ea typeface="宋体" panose="02010600030101010101" pitchFamily="2" charset="-122"/>
              </a:rPr>
              <a:t>        </a:t>
            </a:r>
            <a:r>
              <a:rPr lang="en-US" altLang="zh-CN" sz="3600" dirty="0">
                <a:solidFill>
                  <a:srgbClr val="FF0000"/>
                </a:solidFill>
                <a:latin typeface="宋体" panose="02010600030101010101" pitchFamily="2" charset="-122"/>
                <a:ea typeface="宋体" panose="02010600030101010101" pitchFamily="2" charset="-122"/>
              </a:rPr>
              <a:t>sum = s[i2][j2]-s[i2][j1-1]-s[i1-1][j2]+s[i1-1][j1-1]</a:t>
            </a:r>
          </a:p>
          <a:p>
            <a:pPr marL="0" indent="0">
              <a:spcBef>
                <a:spcPts val="0"/>
              </a:spcBef>
              <a:buNone/>
            </a:pPr>
            <a:r>
              <a:rPr lang="en-US" altLang="zh-CN" sz="3600" dirty="0">
                <a:solidFill>
                  <a:srgbClr val="FFFFFF"/>
                </a:solidFill>
                <a:latin typeface="宋体" panose="02010600030101010101" pitchFamily="2" charset="-122"/>
                <a:ea typeface="宋体" panose="02010600030101010101" pitchFamily="2" charset="-122"/>
              </a:rPr>
              <a:t>        </a:t>
            </a:r>
            <a:r>
              <a:rPr lang="en-US" altLang="zh-CN" sz="3600" dirty="0">
                <a:solidFill>
                  <a:srgbClr val="00B0F0"/>
                </a:solidFill>
                <a:latin typeface="宋体" panose="02010600030101010101" pitchFamily="2" charset="-122"/>
                <a:ea typeface="宋体" panose="02010600030101010101" pitchFamily="2" charset="-122"/>
              </a:rPr>
              <a:t>if</a:t>
            </a:r>
            <a:r>
              <a:rPr lang="en-US" altLang="zh-CN" sz="3600" dirty="0">
                <a:solidFill>
                  <a:srgbClr val="FFFFFF"/>
                </a:solidFill>
                <a:latin typeface="宋体" panose="02010600030101010101" pitchFamily="2" charset="-122"/>
                <a:ea typeface="宋体" panose="02010600030101010101" pitchFamily="2" charset="-122"/>
              </a:rPr>
              <a:t> sum &lt;= k:  </a:t>
            </a:r>
            <a:r>
              <a:rPr lang="en-US" altLang="zh-CN" sz="3600" dirty="0" err="1">
                <a:solidFill>
                  <a:srgbClr val="FFFFFF"/>
                </a:solidFill>
                <a:latin typeface="宋体" panose="02010600030101010101" pitchFamily="2" charset="-122"/>
                <a:ea typeface="宋体" panose="02010600030101010101" pitchFamily="2" charset="-122"/>
              </a:rPr>
              <a:t>ans</a:t>
            </a:r>
            <a:r>
              <a:rPr lang="en-US" altLang="zh-CN" sz="3600" dirty="0">
                <a:solidFill>
                  <a:srgbClr val="FFFFFF"/>
                </a:solidFill>
                <a:latin typeface="宋体" panose="02010600030101010101" pitchFamily="2" charset="-122"/>
                <a:ea typeface="宋体" panose="02010600030101010101" pitchFamily="2" charset="-122"/>
              </a:rPr>
              <a:t> += 1            </a:t>
            </a:r>
          </a:p>
          <a:p>
            <a:pPr marL="0" indent="0">
              <a:spcBef>
                <a:spcPts val="0"/>
              </a:spcBef>
              <a:buNone/>
            </a:pPr>
            <a:r>
              <a:rPr lang="en-US" altLang="zh-CN" sz="3600" dirty="0">
                <a:solidFill>
                  <a:srgbClr val="FF0000"/>
                </a:solidFill>
                <a:latin typeface="宋体" panose="02010600030101010101" pitchFamily="2" charset="-122"/>
                <a:ea typeface="宋体" panose="02010600030101010101" pitchFamily="2" charset="-122"/>
              </a:rPr>
              <a:t>print</a:t>
            </a:r>
            <a:r>
              <a:rPr lang="en-US" altLang="zh-CN" sz="3600" dirty="0">
                <a:solidFill>
                  <a:srgbClr val="FFFFFF"/>
                </a:solidFill>
                <a:latin typeface="宋体" panose="02010600030101010101" pitchFamily="2" charset="-122"/>
                <a:ea typeface="宋体" panose="02010600030101010101" pitchFamily="2" charset="-122"/>
              </a:rPr>
              <a:t>(</a:t>
            </a:r>
            <a:r>
              <a:rPr lang="en-US" altLang="zh-CN" sz="3600" dirty="0" err="1">
                <a:solidFill>
                  <a:srgbClr val="FFFFFF"/>
                </a:solidFill>
                <a:latin typeface="宋体" panose="02010600030101010101" pitchFamily="2" charset="-122"/>
                <a:ea typeface="宋体" panose="02010600030101010101" pitchFamily="2" charset="-122"/>
              </a:rPr>
              <a:t>ans</a:t>
            </a:r>
            <a:r>
              <a:rPr lang="en-US" altLang="zh-CN" sz="3600" dirty="0">
                <a:solidFill>
                  <a:srgbClr val="FFFFFF"/>
                </a:solidFill>
                <a:latin typeface="宋体" panose="02010600030101010101" pitchFamily="2" charset="-122"/>
                <a:ea typeface="宋体" panose="02010600030101010101" pitchFamily="2" charset="-122"/>
              </a:rPr>
              <a:t>)</a:t>
            </a:r>
            <a:endParaRPr lang="zh-CN" altLang="en-US" sz="3600" dirty="0">
              <a:solidFill>
                <a:srgbClr val="FFFFFF"/>
              </a:solidFill>
              <a:latin typeface="宋体" panose="02010600030101010101" pitchFamily="2" charset="-122"/>
              <a:ea typeface="宋体" panose="02010600030101010101" pitchFamily="2" charset="-122"/>
            </a:endParaRPr>
          </a:p>
        </p:txBody>
      </p:sp>
      <p:sp>
        <p:nvSpPr>
          <p:cNvPr id="7" name="矩形: 圆角 2"/>
          <p:cNvSpPr/>
          <p:nvPr/>
        </p:nvSpPr>
        <p:spPr>
          <a:xfrm>
            <a:off x="-1" y="702121"/>
            <a:ext cx="24382413" cy="2524422"/>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sp>
        <p:nvSpPr>
          <p:cNvPr id="4" name="文本框 3"/>
          <p:cNvSpPr txBox="1"/>
          <p:nvPr/>
        </p:nvSpPr>
        <p:spPr>
          <a:xfrm>
            <a:off x="625978" y="1380488"/>
            <a:ext cx="8714808" cy="954045"/>
          </a:xfrm>
          <a:prstGeom prst="rect">
            <a:avLst/>
          </a:prstGeom>
          <a:noFill/>
        </p:spPr>
        <p:txBody>
          <a:bodyPr wrap="square">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5600" b="1" spc="600">
                <a:solidFill>
                  <a:schemeClr val="bg1"/>
                </a:solidFill>
                <a:latin typeface="Times New Roman" panose="02020603050405020304" pitchFamily="18" charset="0"/>
                <a:ea typeface="思源宋体 CN Heavy" panose="02020900000000000000" charset="-122"/>
                <a:cs typeface="Times New Roman" panose="02020603050405020304" pitchFamily="18" charset="0"/>
              </a:defRPr>
            </a:lvl1pPr>
          </a:lstStyle>
          <a:p>
            <a:r>
              <a:rPr sz="5599" dirty="0"/>
              <a:t>方法</a:t>
            </a:r>
            <a:r>
              <a:rPr lang="en-US" sz="5599" dirty="0"/>
              <a:t>2</a:t>
            </a:r>
            <a:r>
              <a:rPr sz="5599" dirty="0"/>
              <a:t>：</a:t>
            </a:r>
            <a:r>
              <a:rPr lang="zh-CN" altLang="en-US" sz="5599" dirty="0"/>
              <a:t>前缀和</a:t>
            </a:r>
            <a:r>
              <a:rPr sz="5599" dirty="0"/>
              <a:t>   </a:t>
            </a:r>
            <a:r>
              <a:rPr lang="en-US" sz="5599" dirty="0"/>
              <a:t>7</a:t>
            </a:r>
            <a:r>
              <a:rPr sz="5599" dirty="0"/>
              <a:t>0% </a:t>
            </a:r>
          </a:p>
        </p:txBody>
      </p:sp>
      <p:pic>
        <p:nvPicPr>
          <p:cNvPr id="5" name="图像" descr="图像"/>
          <p:cNvPicPr>
            <a:picLocks noChangeAspect="1"/>
          </p:cNvPicPr>
          <p:nvPr/>
        </p:nvPicPr>
        <p:blipFill>
          <a:blip r:embed="rId4"/>
          <a:stretch>
            <a:fillRect/>
          </a:stretch>
        </p:blipFill>
        <p:spPr>
          <a:xfrm>
            <a:off x="20623458" y="1303428"/>
            <a:ext cx="3541164" cy="575908"/>
          </a:xfrm>
          <a:prstGeom prst="rect">
            <a:avLst/>
          </a:prstGeom>
        </p:spPr>
      </p:pic>
    </p:spTree>
    <p:extLst>
      <p:ext uri="{BB962C8B-B14F-4D97-AF65-F5344CB8AC3E}">
        <p14:creationId xmlns:p14="http://schemas.microsoft.com/office/powerpoint/2010/main" val="3680030064"/>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right)">
                                      <p:cBhvr>
                                        <p:cTn id="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3" grpId="0"/>
      <p:bldP spid="4"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图像" descr="图像"/>
          <p:cNvPicPr>
            <a:picLocks noChangeAspect="1"/>
          </p:cNvPicPr>
          <p:nvPr/>
        </p:nvPicPr>
        <p:blipFill>
          <a:blip r:embed="rId2">
            <a:alphaModFix amt="20000"/>
            <a:duotone>
              <a:prstClr val="black"/>
              <a:schemeClr val="accent1">
                <a:tint val="45000"/>
                <a:satMod val="400000"/>
              </a:schemeClr>
            </a:duotone>
          </a:blip>
          <a:srcRect/>
          <a:stretch>
            <a:fillRect/>
          </a:stretch>
        </p:blipFill>
        <p:spPr>
          <a:xfrm>
            <a:off x="-49527" y="6912017"/>
            <a:ext cx="12446460" cy="7496322"/>
          </a:xfrm>
          <a:prstGeom prst="rect">
            <a:avLst/>
          </a:prstGeom>
          <a:ln w="12700" cap="flat">
            <a:noFill/>
            <a:miter lim="400000"/>
            <a:headEnd/>
            <a:tailEnd/>
          </a:ln>
          <a:effectLst/>
        </p:spPr>
      </p:pic>
      <p:sp>
        <p:nvSpPr>
          <p:cNvPr id="2" name="矩形 1"/>
          <p:cNvSpPr/>
          <p:nvPr/>
        </p:nvSpPr>
        <p:spPr>
          <a:xfrm>
            <a:off x="9255158" y="3704842"/>
            <a:ext cx="14923433" cy="10019648"/>
          </a:xfrm>
          <a:prstGeom prst="rect">
            <a:avLst/>
          </a:prstGeom>
          <a:gradFill>
            <a:gsLst>
              <a:gs pos="3000">
                <a:srgbClr val="C2DDFF"/>
              </a:gs>
              <a:gs pos="100000">
                <a:srgbClr val="1775E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文本框 22"/>
          <p:cNvSpPr txBox="1"/>
          <p:nvPr/>
        </p:nvSpPr>
        <p:spPr>
          <a:xfrm>
            <a:off x="225410" y="3636900"/>
            <a:ext cx="8096993" cy="1310915"/>
          </a:xfrm>
          <a:prstGeom prst="rect">
            <a:avLst/>
          </a:prstGeom>
          <a:noFill/>
        </p:spPr>
        <p:txBody>
          <a:bodyPr wrap="square">
            <a:spAutoFit/>
          </a:bodyPr>
          <a:lstStyle/>
          <a:p>
            <a:pPr algn="l" defTabSz="914309" hangingPunct="1">
              <a:lnSpc>
                <a:spcPct val="120000"/>
              </a:lnSpc>
              <a:defRPr/>
            </a:pPr>
            <a:r>
              <a:rPr lang="zh-CN" altLang="en-US" sz="6599" b="1"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6599" b="1"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3</a:t>
            </a:r>
            <a:r>
              <a:rPr lang="zh-CN" altLang="en-US" sz="6599" b="1"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）复杂度</a:t>
            </a:r>
          </a:p>
        </p:txBody>
      </p:sp>
      <p:pic>
        <p:nvPicPr>
          <p:cNvPr id="3" name="图片 2"/>
          <p:cNvPicPr>
            <a:picLocks noChangeAspect="1"/>
          </p:cNvPicPr>
          <p:nvPr/>
        </p:nvPicPr>
        <p:blipFill>
          <a:blip r:embed="rId3"/>
          <a:stretch>
            <a:fillRect/>
          </a:stretch>
        </p:blipFill>
        <p:spPr>
          <a:xfrm>
            <a:off x="1407578" y="5173818"/>
            <a:ext cx="7349771" cy="4600294"/>
          </a:xfrm>
          <a:prstGeom prst="rect">
            <a:avLst/>
          </a:prstGeom>
        </p:spPr>
      </p:pic>
      <p:sp>
        <p:nvSpPr>
          <p:cNvPr id="5" name="文本框 4"/>
          <p:cNvSpPr txBox="1"/>
          <p:nvPr/>
        </p:nvSpPr>
        <p:spPr>
          <a:xfrm>
            <a:off x="895927" y="9951565"/>
            <a:ext cx="8857673" cy="1274112"/>
          </a:xfrm>
          <a:prstGeom prst="rect">
            <a:avLst/>
          </a:prstGeom>
          <a:noFill/>
        </p:spPr>
        <p:txBody>
          <a:bodyPr wrap="square" rtlCol="0">
            <a:spAutoFit/>
          </a:bodyPr>
          <a:lstStyle/>
          <a:p>
            <a:pPr algn="l">
              <a:lnSpc>
                <a:spcPct val="120000"/>
              </a:lnSpc>
            </a:pPr>
            <a:r>
              <a:rPr sz="3200" b="1" kern="10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sz="3200" b="1" kern="10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复杂度</a:t>
            </a:r>
            <a:r>
              <a:rPr sz="3200" b="1" kern="10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a:t>
            </a:r>
          </a:p>
          <a:p>
            <a:pPr algn="l">
              <a:lnSpc>
                <a:spcPct val="120000"/>
              </a:lnSpc>
            </a:pPr>
            <a:r>
              <a:rPr lang="en-US" sz="3200" kern="10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  4</a:t>
            </a:r>
            <a:r>
              <a:rPr sz="3200" kern="10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个for循环，O(N</a:t>
            </a:r>
            <a:r>
              <a:rPr lang="en-US" sz="3200" kern="100" baseline="3000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4</a:t>
            </a:r>
            <a:r>
              <a:rPr sz="3200" kern="10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a:t>
            </a:r>
          </a:p>
        </p:txBody>
      </p:sp>
      <p:sp>
        <p:nvSpPr>
          <p:cNvPr id="6" name="文本框 5"/>
          <p:cNvSpPr txBox="1"/>
          <p:nvPr/>
        </p:nvSpPr>
        <p:spPr>
          <a:xfrm>
            <a:off x="929580" y="11439908"/>
            <a:ext cx="10700958" cy="2650952"/>
          </a:xfrm>
          <a:prstGeom prst="rect">
            <a:avLst/>
          </a:prstGeom>
          <a:noFill/>
        </p:spPr>
        <p:txBody>
          <a:bodyPr wrap="square" rtlCol="0">
            <a:spAutoFit/>
          </a:bodyPr>
          <a:lstStyle/>
          <a:p>
            <a:pPr algn="l">
              <a:lnSpc>
                <a:spcPct val="130000"/>
              </a:lnSpc>
            </a:pPr>
            <a:r>
              <a:rPr lang="zh-CN" altLang="en-US" sz="3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【评测用例规模与约定】</a:t>
            </a:r>
            <a:endParaRPr lang="zh-CN" altLang="en-US" sz="3200" dirty="0">
              <a:solidFill>
                <a:srgbClr val="2E7EEE"/>
              </a:solidFill>
              <a:latin typeface="Times New Roman" panose="02020603050405020304" pitchFamily="18" charset="0"/>
              <a:ea typeface="宋体" panose="02010600030101010101" pitchFamily="2" charset="-122"/>
              <a:cs typeface="Times New Roman" panose="02020603050405020304" pitchFamily="18" charset="0"/>
            </a:endParaRPr>
          </a:p>
          <a:p>
            <a:pPr algn="l">
              <a:lnSpc>
                <a:spcPct val="130000"/>
              </a:lnSpc>
            </a:pPr>
            <a:r>
              <a:rPr lang="en-US" altLang="zh-CN" sz="32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3200" dirty="0">
                <a:solidFill>
                  <a:schemeClr val="bg1">
                    <a:lumMod val="75000"/>
                  </a:schemeClr>
                </a:solidFill>
                <a:latin typeface="Times New Roman" panose="02020603050405020304" pitchFamily="18" charset="0"/>
                <a:ea typeface="宋体" panose="02010600030101010101" pitchFamily="2" charset="-122"/>
                <a:cs typeface="Times New Roman" panose="02020603050405020304" pitchFamily="18" charset="0"/>
              </a:rPr>
              <a:t>30%的数据，N, M≤20</a:t>
            </a:r>
          </a:p>
          <a:p>
            <a:pPr algn="l">
              <a:lnSpc>
                <a:spcPct val="130000"/>
              </a:lnSpc>
            </a:pPr>
            <a:r>
              <a:rPr lang="en-US" altLang="zh-CN"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3200" dirty="0">
                <a:solidFill>
                  <a:srgbClr val="2E7EF0"/>
                </a:solidFill>
                <a:latin typeface="Times New Roman" panose="02020603050405020304" pitchFamily="18" charset="0"/>
                <a:ea typeface="宋体" panose="02010600030101010101" pitchFamily="2" charset="-122"/>
                <a:cs typeface="Times New Roman" panose="02020603050405020304" pitchFamily="18" charset="0"/>
              </a:rPr>
              <a:t>70%的数据，N, M≤100</a:t>
            </a:r>
            <a:endParaRPr lang="zh-CN" altLang="en-US"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l">
              <a:lnSpc>
                <a:spcPct val="130000"/>
              </a:lnSpc>
            </a:pPr>
            <a:r>
              <a:rPr lang="en-US" altLang="zh-CN"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3200" dirty="0">
                <a:solidFill>
                  <a:schemeClr val="bg1">
                    <a:lumMod val="75000"/>
                  </a:schemeClr>
                </a:solidFill>
                <a:latin typeface="Times New Roman" panose="02020603050405020304" pitchFamily="18" charset="0"/>
                <a:ea typeface="宋体" panose="02010600030101010101" pitchFamily="2" charset="-122"/>
                <a:cs typeface="Times New Roman" panose="02020603050405020304" pitchFamily="18" charset="0"/>
              </a:rPr>
              <a:t>100%的数据，1≤N, M≤500 </a:t>
            </a:r>
          </a:p>
        </p:txBody>
      </p:sp>
      <p:sp>
        <p:nvSpPr>
          <p:cNvPr id="11" name="正文内容"/>
          <p:cNvSpPr txBox="1"/>
          <p:nvPr/>
        </p:nvSpPr>
        <p:spPr>
          <a:xfrm>
            <a:off x="9493267" y="3922613"/>
            <a:ext cx="14591350" cy="9601865"/>
          </a:xfrm>
          <a:prstGeom prst="rect">
            <a:avLst/>
          </a:prstGeom>
          <a:solidFill>
            <a:srgbClr val="000000"/>
          </a:solidFill>
        </p:spPr>
        <p:txBody>
          <a:bodyPr>
            <a:noAutofit/>
          </a:bodyPr>
          <a:lst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n, m, k = </a:t>
            </a:r>
            <a:r>
              <a:rPr lang="en-US" altLang="zh-CN" sz="3600" dirty="0">
                <a:solidFill>
                  <a:srgbClr val="C00000"/>
                </a:solidFill>
                <a:latin typeface="宋体" panose="02010600030101010101" pitchFamily="2" charset="-122"/>
                <a:ea typeface="宋体" panose="02010600030101010101" pitchFamily="2" charset="-122"/>
              </a:rPr>
              <a:t>map</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a:t>
            </a:r>
            <a:r>
              <a:rPr lang="en-US" altLang="zh-CN" sz="3600" dirty="0" err="1">
                <a:solidFill>
                  <a:srgbClr val="00B0F0"/>
                </a:solidFill>
                <a:latin typeface="宋体" panose="02010600030101010101" pitchFamily="2" charset="-122"/>
                <a:ea typeface="宋体" panose="02010600030101010101" pitchFamily="2" charset="-122"/>
              </a:rPr>
              <a:t>int</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input().split())</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a = [[0] </a:t>
            </a:r>
            <a:r>
              <a:rPr lang="en-US" altLang="zh-CN" sz="3600" dirty="0">
                <a:solidFill>
                  <a:srgbClr val="00B0F0"/>
                </a:solidFill>
                <a:latin typeface="宋体" panose="02010600030101010101" pitchFamily="2" charset="-122"/>
                <a:ea typeface="宋体" panose="02010600030101010101" pitchFamily="2" charset="-122"/>
              </a:rPr>
              <a:t>for</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a:solidFill>
                  <a:srgbClr val="00B0F0"/>
                </a:solidFill>
                <a:latin typeface="宋体" panose="02010600030101010101" pitchFamily="2" charset="-122"/>
                <a:ea typeface="宋体" panose="02010600030101010101" pitchFamily="2" charset="-122"/>
              </a:rPr>
              <a:t>in</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range(n)]</a:t>
            </a:r>
          </a:p>
          <a:p>
            <a:pPr marL="0" indent="0">
              <a:spcBef>
                <a:spcPts val="0"/>
              </a:spcBef>
              <a:buNone/>
            </a:pP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a.</a:t>
            </a:r>
            <a:r>
              <a:rPr lang="en-US" altLang="zh-CN" sz="3600" dirty="0" err="1">
                <a:solidFill>
                  <a:srgbClr val="C00000"/>
                </a:solidFill>
                <a:latin typeface="宋体" panose="02010600030101010101" pitchFamily="2" charset="-122"/>
                <a:ea typeface="宋体" panose="02010600030101010101" pitchFamily="2" charset="-122"/>
              </a:rPr>
              <a:t>insert</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(0,[0]*(m+1))</a:t>
            </a:r>
          </a:p>
          <a:p>
            <a:pPr marL="0" indent="0">
              <a:spcBef>
                <a:spcPts val="0"/>
              </a:spcBef>
              <a:buNone/>
            </a:pPr>
            <a:r>
              <a:rPr lang="en-US" altLang="zh-CN" sz="3600" dirty="0">
                <a:solidFill>
                  <a:srgbClr val="00B0F0"/>
                </a:solidFill>
                <a:latin typeface="宋体" panose="02010600030101010101" pitchFamily="2" charset="-122"/>
                <a:ea typeface="宋体" panose="02010600030101010101" pitchFamily="2" charset="-122"/>
              </a:rPr>
              <a:t>for</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a:solidFill>
                  <a:srgbClr val="00B0F0"/>
                </a:solidFill>
                <a:latin typeface="宋体" panose="02010600030101010101" pitchFamily="2" charset="-122"/>
                <a:ea typeface="宋体" panose="02010600030101010101" pitchFamily="2" charset="-122"/>
              </a:rPr>
              <a:t>in</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range(1,n+1):                 </a:t>
            </a:r>
            <a:r>
              <a:rPr lang="en-US" altLang="zh-CN" sz="3600" dirty="0">
                <a:solidFill>
                  <a:srgbClr val="00B0F0"/>
                </a:solidFill>
                <a:latin typeface="宋体" panose="02010600030101010101" pitchFamily="2" charset="-122"/>
                <a:ea typeface="宋体" panose="02010600030101010101" pitchFamily="2" charset="-122"/>
              </a:rPr>
              <a:t>#</a:t>
            </a:r>
            <a:r>
              <a:rPr lang="zh-CN" altLang="en-US" sz="3600" dirty="0">
                <a:solidFill>
                  <a:srgbClr val="00B0F0"/>
                </a:solidFill>
                <a:latin typeface="宋体" panose="02010600030101010101" pitchFamily="2" charset="-122"/>
                <a:ea typeface="宋体" panose="02010600030101010101" pitchFamily="2" charset="-122"/>
              </a:rPr>
              <a:t>从</a:t>
            </a:r>
            <a:r>
              <a:rPr lang="en-US" altLang="zh-CN" sz="3600" dirty="0">
                <a:solidFill>
                  <a:srgbClr val="00B0F0"/>
                </a:solidFill>
                <a:latin typeface="宋体" panose="02010600030101010101" pitchFamily="2" charset="-122"/>
                <a:ea typeface="宋体" panose="02010600030101010101" pitchFamily="2" charset="-122"/>
              </a:rPr>
              <a:t>a[1][1]</a:t>
            </a:r>
            <a:r>
              <a:rPr lang="zh-CN" altLang="en-US" sz="3600" dirty="0">
                <a:solidFill>
                  <a:srgbClr val="00B0F0"/>
                </a:solidFill>
                <a:latin typeface="宋体" panose="02010600030101010101" pitchFamily="2" charset="-122"/>
                <a:ea typeface="宋体" panose="02010600030101010101" pitchFamily="2" charset="-122"/>
              </a:rPr>
              <a:t>开始，读矩阵</a:t>
            </a:r>
          </a:p>
          <a:p>
            <a:pPr marL="0" indent="0">
              <a:spcBef>
                <a:spcPts val="0"/>
              </a:spcBef>
              <a:buNone/>
            </a:pPr>
            <a:r>
              <a:rPr lang="zh-CN" altLang="en-US"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a[</a:t>
            </a: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].extend(</a:t>
            </a:r>
            <a:r>
              <a:rPr lang="en-US" altLang="zh-CN" sz="3600" dirty="0">
                <a:solidFill>
                  <a:srgbClr val="C00000"/>
                </a:solidFill>
                <a:latin typeface="宋体" panose="02010600030101010101" pitchFamily="2" charset="-122"/>
                <a:ea typeface="宋体" panose="02010600030101010101" pitchFamily="2" charset="-122"/>
              </a:rPr>
              <a:t>map</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a:t>
            </a:r>
            <a:r>
              <a:rPr lang="en-US" altLang="zh-CN" sz="3600" dirty="0" err="1">
                <a:solidFill>
                  <a:srgbClr val="00B0F0"/>
                </a:solidFill>
                <a:latin typeface="宋体" panose="02010600030101010101" pitchFamily="2" charset="-122"/>
                <a:ea typeface="宋体" panose="02010600030101010101" pitchFamily="2" charset="-122"/>
              </a:rPr>
              <a:t>int</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input().split()))</a:t>
            </a:r>
          </a:p>
          <a:p>
            <a:pPr marL="0" indent="0">
              <a:spcBef>
                <a:spcPts val="0"/>
              </a:spcBef>
              <a:buNone/>
            </a:pPr>
            <a:r>
              <a:rPr lang="en-US" altLang="zh-CN" sz="3600" dirty="0">
                <a:solidFill>
                  <a:srgbClr val="FFFFFF"/>
                </a:solidFill>
                <a:latin typeface="宋体" panose="02010600030101010101" pitchFamily="2" charset="-122"/>
                <a:ea typeface="宋体" panose="02010600030101010101" pitchFamily="2" charset="-122"/>
              </a:rPr>
              <a:t/>
            </a:r>
            <a:br>
              <a:rPr lang="en-US" altLang="zh-CN" sz="3600" dirty="0">
                <a:solidFill>
                  <a:srgbClr val="FFFFFF"/>
                </a:solidFill>
                <a:latin typeface="宋体" panose="02010600030101010101" pitchFamily="2" charset="-122"/>
                <a:ea typeface="宋体" panose="02010600030101010101" pitchFamily="2" charset="-122"/>
              </a:rPr>
            </a:br>
            <a:r>
              <a:rPr lang="en-US" altLang="zh-CN" sz="3600" dirty="0">
                <a:solidFill>
                  <a:srgbClr val="FFFFFF"/>
                </a:solidFill>
                <a:latin typeface="宋体" panose="02010600030101010101" pitchFamily="2" charset="-122"/>
                <a:ea typeface="宋体" panose="02010600030101010101" pitchFamily="2" charset="-122"/>
              </a:rPr>
              <a:t>s = [[0]*(m+1) </a:t>
            </a:r>
            <a:r>
              <a:rPr lang="en-US" altLang="zh-CN" sz="3600" dirty="0">
                <a:solidFill>
                  <a:srgbClr val="00B0F0"/>
                </a:solidFill>
                <a:latin typeface="宋体" panose="02010600030101010101" pitchFamily="2" charset="-122"/>
                <a:ea typeface="宋体" panose="02010600030101010101" pitchFamily="2" charset="-122"/>
              </a:rPr>
              <a:t>for</a:t>
            </a:r>
            <a:r>
              <a:rPr lang="en-US" altLang="zh-CN" sz="3600" dirty="0">
                <a:solidFill>
                  <a:srgbClr val="FFFFFF"/>
                </a:solidFill>
                <a:latin typeface="宋体" panose="02010600030101010101" pitchFamily="2" charset="-122"/>
                <a:ea typeface="宋体" panose="02010600030101010101" pitchFamily="2" charset="-122"/>
              </a:rPr>
              <a:t> </a:t>
            </a:r>
            <a:r>
              <a:rPr lang="en-US" altLang="zh-CN" sz="3600" dirty="0" err="1">
                <a:solidFill>
                  <a:srgbClr val="FFFFFF"/>
                </a:solidFill>
                <a:latin typeface="宋体" panose="02010600030101010101" pitchFamily="2" charset="-122"/>
                <a:ea typeface="宋体" panose="02010600030101010101" pitchFamily="2" charset="-122"/>
              </a:rPr>
              <a:t>i</a:t>
            </a:r>
            <a:r>
              <a:rPr lang="en-US" altLang="zh-CN" sz="3600" dirty="0">
                <a:solidFill>
                  <a:srgbClr val="FFFFFF"/>
                </a:solidFill>
                <a:latin typeface="宋体" panose="02010600030101010101" pitchFamily="2" charset="-122"/>
                <a:ea typeface="宋体" panose="02010600030101010101" pitchFamily="2" charset="-122"/>
              </a:rPr>
              <a:t> in range(n+1)]     </a:t>
            </a:r>
            <a:r>
              <a:rPr lang="en-US" altLang="zh-CN" sz="3600" dirty="0">
                <a:solidFill>
                  <a:srgbClr val="00B0F0"/>
                </a:solidFill>
                <a:latin typeface="宋体" panose="02010600030101010101" pitchFamily="2" charset="-122"/>
                <a:ea typeface="宋体" panose="02010600030101010101" pitchFamily="2" charset="-122"/>
              </a:rPr>
              <a:t>#</a:t>
            </a:r>
            <a:r>
              <a:rPr lang="zh-CN" altLang="en-US" sz="3600" dirty="0">
                <a:solidFill>
                  <a:srgbClr val="00B0F0"/>
                </a:solidFill>
                <a:latin typeface="宋体" panose="02010600030101010101" pitchFamily="2" charset="-122"/>
                <a:ea typeface="宋体" panose="02010600030101010101" pitchFamily="2" charset="-122"/>
              </a:rPr>
              <a:t>预计算前缀和</a:t>
            </a:r>
            <a:r>
              <a:rPr lang="en-US" altLang="zh-CN" sz="3600" dirty="0">
                <a:solidFill>
                  <a:srgbClr val="00B0F0"/>
                </a:solidFill>
                <a:latin typeface="宋体" panose="02010600030101010101" pitchFamily="2" charset="-122"/>
                <a:ea typeface="宋体" panose="02010600030101010101" pitchFamily="2" charset="-122"/>
              </a:rPr>
              <a:t>s[][]</a:t>
            </a:r>
          </a:p>
          <a:p>
            <a:pPr marL="0" indent="0">
              <a:spcBef>
                <a:spcPts val="0"/>
              </a:spcBef>
              <a:buNone/>
            </a:pPr>
            <a:r>
              <a:rPr lang="en-US" altLang="zh-CN" sz="3600" dirty="0">
                <a:solidFill>
                  <a:srgbClr val="00B0F0"/>
                </a:solidFill>
                <a:latin typeface="宋体" panose="02010600030101010101" pitchFamily="2" charset="-122"/>
                <a:ea typeface="宋体" panose="02010600030101010101" pitchFamily="2" charset="-122"/>
              </a:rPr>
              <a:t>for</a:t>
            </a:r>
            <a:r>
              <a:rPr lang="en-US" altLang="zh-CN" sz="3600" dirty="0">
                <a:solidFill>
                  <a:srgbClr val="FFFFFF"/>
                </a:solidFill>
                <a:latin typeface="宋体" panose="02010600030101010101" pitchFamily="2" charset="-122"/>
                <a:ea typeface="宋体" panose="02010600030101010101" pitchFamily="2" charset="-122"/>
              </a:rPr>
              <a:t> </a:t>
            </a:r>
            <a:r>
              <a:rPr lang="en-US" altLang="zh-CN" sz="3600" dirty="0" err="1">
                <a:solidFill>
                  <a:srgbClr val="FFFFFF"/>
                </a:solidFill>
                <a:latin typeface="宋体" panose="02010600030101010101" pitchFamily="2" charset="-122"/>
                <a:ea typeface="宋体" panose="02010600030101010101" pitchFamily="2" charset="-122"/>
              </a:rPr>
              <a:t>i</a:t>
            </a:r>
            <a:r>
              <a:rPr lang="en-US" altLang="zh-CN" sz="3600" dirty="0">
                <a:solidFill>
                  <a:srgbClr val="FFFFFF"/>
                </a:solidFill>
                <a:latin typeface="宋体" panose="02010600030101010101" pitchFamily="2" charset="-122"/>
                <a:ea typeface="宋体" panose="02010600030101010101" pitchFamily="2" charset="-122"/>
              </a:rPr>
              <a:t> </a:t>
            </a:r>
            <a:r>
              <a:rPr lang="en-US" altLang="zh-CN" sz="3600" dirty="0">
                <a:solidFill>
                  <a:srgbClr val="00B0F0"/>
                </a:solidFill>
                <a:latin typeface="宋体" panose="02010600030101010101" pitchFamily="2" charset="-122"/>
                <a:ea typeface="宋体" panose="02010600030101010101" pitchFamily="2" charset="-122"/>
              </a:rPr>
              <a:t>in</a:t>
            </a:r>
            <a:r>
              <a:rPr lang="en-US" altLang="zh-CN" sz="3600" dirty="0">
                <a:solidFill>
                  <a:srgbClr val="FFFFFF"/>
                </a:solidFill>
                <a:latin typeface="宋体" panose="02010600030101010101" pitchFamily="2" charset="-122"/>
                <a:ea typeface="宋体" panose="02010600030101010101" pitchFamily="2" charset="-122"/>
              </a:rPr>
              <a:t> range(1,n+1):</a:t>
            </a:r>
          </a:p>
          <a:p>
            <a:pPr marL="0" indent="0">
              <a:spcBef>
                <a:spcPts val="0"/>
              </a:spcBef>
              <a:buNone/>
            </a:pPr>
            <a:r>
              <a:rPr lang="en-US" altLang="zh-CN" sz="3600" dirty="0">
                <a:solidFill>
                  <a:srgbClr val="FFFFFF"/>
                </a:solidFill>
                <a:latin typeface="宋体" panose="02010600030101010101" pitchFamily="2" charset="-122"/>
                <a:ea typeface="宋体" panose="02010600030101010101" pitchFamily="2" charset="-122"/>
              </a:rPr>
              <a:t>    </a:t>
            </a:r>
            <a:r>
              <a:rPr lang="en-US" altLang="zh-CN" sz="3600" dirty="0">
                <a:solidFill>
                  <a:srgbClr val="00B0F0"/>
                </a:solidFill>
                <a:latin typeface="宋体" panose="02010600030101010101" pitchFamily="2" charset="-122"/>
                <a:ea typeface="宋体" panose="02010600030101010101" pitchFamily="2" charset="-122"/>
              </a:rPr>
              <a:t>for</a:t>
            </a:r>
            <a:r>
              <a:rPr lang="en-US" altLang="zh-CN" sz="3600" dirty="0">
                <a:solidFill>
                  <a:srgbClr val="FFFFFF"/>
                </a:solidFill>
                <a:latin typeface="宋体" panose="02010600030101010101" pitchFamily="2" charset="-122"/>
                <a:ea typeface="宋体" panose="02010600030101010101" pitchFamily="2" charset="-122"/>
              </a:rPr>
              <a:t> j </a:t>
            </a:r>
            <a:r>
              <a:rPr lang="en-US" altLang="zh-CN" sz="3600" dirty="0">
                <a:solidFill>
                  <a:srgbClr val="00B0F0"/>
                </a:solidFill>
                <a:latin typeface="宋体" panose="02010600030101010101" pitchFamily="2" charset="-122"/>
                <a:ea typeface="宋体" panose="02010600030101010101" pitchFamily="2" charset="-122"/>
              </a:rPr>
              <a:t>in</a:t>
            </a:r>
            <a:r>
              <a:rPr lang="en-US" altLang="zh-CN" sz="3600" dirty="0">
                <a:solidFill>
                  <a:srgbClr val="FFFFFF"/>
                </a:solidFill>
                <a:latin typeface="宋体" panose="02010600030101010101" pitchFamily="2" charset="-122"/>
                <a:ea typeface="宋体" panose="02010600030101010101" pitchFamily="2" charset="-122"/>
              </a:rPr>
              <a:t> range(1,m+1):</a:t>
            </a:r>
          </a:p>
          <a:p>
            <a:pPr marL="0" indent="0">
              <a:spcBef>
                <a:spcPts val="0"/>
              </a:spcBef>
              <a:buNone/>
            </a:pPr>
            <a:r>
              <a:rPr lang="en-US" altLang="zh-CN" sz="3600" dirty="0">
                <a:solidFill>
                  <a:srgbClr val="FFFFFF"/>
                </a:solidFill>
                <a:latin typeface="宋体" panose="02010600030101010101" pitchFamily="2" charset="-122"/>
                <a:ea typeface="宋体" panose="02010600030101010101" pitchFamily="2" charset="-122"/>
              </a:rPr>
              <a:t>        s[</a:t>
            </a:r>
            <a:r>
              <a:rPr lang="en-US" altLang="zh-CN" sz="3600" dirty="0" err="1">
                <a:solidFill>
                  <a:srgbClr val="FFFFFF"/>
                </a:solidFill>
                <a:latin typeface="宋体" panose="02010600030101010101" pitchFamily="2" charset="-122"/>
                <a:ea typeface="宋体" panose="02010600030101010101" pitchFamily="2" charset="-122"/>
              </a:rPr>
              <a:t>i</a:t>
            </a:r>
            <a:r>
              <a:rPr lang="en-US" altLang="zh-CN" sz="3600" dirty="0">
                <a:solidFill>
                  <a:srgbClr val="FFFFFF"/>
                </a:solidFill>
                <a:latin typeface="宋体" panose="02010600030101010101" pitchFamily="2" charset="-122"/>
                <a:ea typeface="宋体" panose="02010600030101010101" pitchFamily="2" charset="-122"/>
              </a:rPr>
              <a:t>][j] = s[i-1][j]+s[</a:t>
            </a:r>
            <a:r>
              <a:rPr lang="en-US" altLang="zh-CN" sz="3600" dirty="0" err="1">
                <a:solidFill>
                  <a:srgbClr val="FFFFFF"/>
                </a:solidFill>
                <a:latin typeface="宋体" panose="02010600030101010101" pitchFamily="2" charset="-122"/>
                <a:ea typeface="宋体" panose="02010600030101010101" pitchFamily="2" charset="-122"/>
              </a:rPr>
              <a:t>i</a:t>
            </a:r>
            <a:r>
              <a:rPr lang="en-US" altLang="zh-CN" sz="3600" dirty="0">
                <a:solidFill>
                  <a:srgbClr val="FFFFFF"/>
                </a:solidFill>
                <a:latin typeface="宋体" panose="02010600030101010101" pitchFamily="2" charset="-122"/>
                <a:ea typeface="宋体" panose="02010600030101010101" pitchFamily="2" charset="-122"/>
              </a:rPr>
              <a:t>][j-1]-s[i-1][j-1]+ a[</a:t>
            </a:r>
            <a:r>
              <a:rPr lang="en-US" altLang="zh-CN" sz="3600" dirty="0" err="1">
                <a:solidFill>
                  <a:srgbClr val="FFFFFF"/>
                </a:solidFill>
                <a:latin typeface="宋体" panose="02010600030101010101" pitchFamily="2" charset="-122"/>
                <a:ea typeface="宋体" panose="02010600030101010101" pitchFamily="2" charset="-122"/>
              </a:rPr>
              <a:t>i</a:t>
            </a:r>
            <a:r>
              <a:rPr lang="en-US" altLang="zh-CN" sz="3600" dirty="0">
                <a:solidFill>
                  <a:srgbClr val="FFFFFF"/>
                </a:solidFill>
                <a:latin typeface="宋体" panose="02010600030101010101" pitchFamily="2" charset="-122"/>
                <a:ea typeface="宋体" panose="02010600030101010101" pitchFamily="2" charset="-122"/>
              </a:rPr>
              <a:t>][j]</a:t>
            </a:r>
          </a:p>
          <a:p>
            <a:pPr marL="0" indent="0">
              <a:spcBef>
                <a:spcPts val="0"/>
              </a:spcBef>
              <a:buNone/>
            </a:pPr>
            <a:endParaRPr lang="en-US" altLang="zh-CN" sz="3600" dirty="0">
              <a:solidFill>
                <a:srgbClr val="FFFFFF"/>
              </a:solidFill>
              <a:latin typeface="宋体" panose="02010600030101010101" pitchFamily="2" charset="-122"/>
              <a:ea typeface="宋体" panose="02010600030101010101" pitchFamily="2" charset="-122"/>
            </a:endParaRPr>
          </a:p>
          <a:p>
            <a:pPr marL="0" indent="0">
              <a:spcBef>
                <a:spcPts val="0"/>
              </a:spcBef>
              <a:buNone/>
            </a:pPr>
            <a:r>
              <a:rPr lang="en-US" altLang="zh-CN" sz="3600" dirty="0" err="1">
                <a:solidFill>
                  <a:srgbClr val="FFFFFF"/>
                </a:solidFill>
                <a:latin typeface="宋体" panose="02010600030101010101" pitchFamily="2" charset="-122"/>
                <a:ea typeface="宋体" panose="02010600030101010101" pitchFamily="2" charset="-122"/>
              </a:rPr>
              <a:t>ans</a:t>
            </a:r>
            <a:r>
              <a:rPr lang="en-US" altLang="zh-CN" sz="3600" dirty="0">
                <a:solidFill>
                  <a:srgbClr val="FFFFFF"/>
                </a:solidFill>
                <a:latin typeface="宋体" panose="02010600030101010101" pitchFamily="2" charset="-122"/>
                <a:ea typeface="宋体" panose="02010600030101010101" pitchFamily="2" charset="-122"/>
              </a:rPr>
              <a:t> = 0</a:t>
            </a:r>
          </a:p>
          <a:p>
            <a:pPr marL="0" indent="0">
              <a:spcBef>
                <a:spcPts val="0"/>
              </a:spcBef>
              <a:buNone/>
            </a:pPr>
            <a:r>
              <a:rPr lang="en-US" altLang="zh-CN" sz="3600" dirty="0">
                <a:solidFill>
                  <a:srgbClr val="00B0F0"/>
                </a:solidFill>
                <a:latin typeface="宋体" panose="02010600030101010101" pitchFamily="2" charset="-122"/>
                <a:ea typeface="宋体" panose="02010600030101010101" pitchFamily="2" charset="-122"/>
              </a:rPr>
              <a:t>for</a:t>
            </a:r>
            <a:r>
              <a:rPr lang="en-US" altLang="zh-CN" sz="3600" dirty="0">
                <a:solidFill>
                  <a:srgbClr val="FFFFFF"/>
                </a:solidFill>
                <a:latin typeface="宋体" panose="02010600030101010101" pitchFamily="2" charset="-122"/>
                <a:ea typeface="宋体" panose="02010600030101010101" pitchFamily="2" charset="-122"/>
              </a:rPr>
              <a:t> i1 </a:t>
            </a:r>
            <a:r>
              <a:rPr lang="en-US" altLang="zh-CN" sz="3600" dirty="0">
                <a:solidFill>
                  <a:srgbClr val="00B0F0"/>
                </a:solidFill>
                <a:latin typeface="宋体" panose="02010600030101010101" pitchFamily="2" charset="-122"/>
                <a:ea typeface="宋体" panose="02010600030101010101" pitchFamily="2" charset="-122"/>
              </a:rPr>
              <a:t>in</a:t>
            </a:r>
            <a:r>
              <a:rPr lang="en-US" altLang="zh-CN" sz="3600" dirty="0">
                <a:solidFill>
                  <a:srgbClr val="FFFFFF"/>
                </a:solidFill>
                <a:latin typeface="宋体" panose="02010600030101010101" pitchFamily="2" charset="-122"/>
                <a:ea typeface="宋体" panose="02010600030101010101" pitchFamily="2" charset="-122"/>
              </a:rPr>
              <a:t> range(1,n+1):</a:t>
            </a:r>
          </a:p>
          <a:p>
            <a:pPr marL="0" indent="0">
              <a:spcBef>
                <a:spcPts val="0"/>
              </a:spcBef>
              <a:buNone/>
            </a:pPr>
            <a:r>
              <a:rPr lang="en-US" altLang="zh-CN" sz="3600" dirty="0">
                <a:solidFill>
                  <a:srgbClr val="FFFFFF"/>
                </a:solidFill>
                <a:latin typeface="宋体" panose="02010600030101010101" pitchFamily="2" charset="-122"/>
                <a:ea typeface="宋体" panose="02010600030101010101" pitchFamily="2" charset="-122"/>
              </a:rPr>
              <a:t>  </a:t>
            </a:r>
            <a:r>
              <a:rPr lang="en-US" altLang="zh-CN" sz="3600" dirty="0">
                <a:solidFill>
                  <a:srgbClr val="00B0F0"/>
                </a:solidFill>
                <a:latin typeface="宋体" panose="02010600030101010101" pitchFamily="2" charset="-122"/>
                <a:ea typeface="宋体" panose="02010600030101010101" pitchFamily="2" charset="-122"/>
              </a:rPr>
              <a:t>for</a:t>
            </a:r>
            <a:r>
              <a:rPr lang="en-US" altLang="zh-CN" sz="3600" dirty="0">
                <a:solidFill>
                  <a:srgbClr val="FFFFFF"/>
                </a:solidFill>
                <a:latin typeface="宋体" panose="02010600030101010101" pitchFamily="2" charset="-122"/>
                <a:ea typeface="宋体" panose="02010600030101010101" pitchFamily="2" charset="-122"/>
              </a:rPr>
              <a:t> i2 </a:t>
            </a:r>
            <a:r>
              <a:rPr lang="en-US" altLang="zh-CN" sz="3600" dirty="0">
                <a:solidFill>
                  <a:srgbClr val="00B0F0"/>
                </a:solidFill>
                <a:latin typeface="宋体" panose="02010600030101010101" pitchFamily="2" charset="-122"/>
                <a:ea typeface="宋体" panose="02010600030101010101" pitchFamily="2" charset="-122"/>
              </a:rPr>
              <a:t>in</a:t>
            </a:r>
            <a:r>
              <a:rPr lang="en-US" altLang="zh-CN" sz="3600" dirty="0">
                <a:solidFill>
                  <a:srgbClr val="FFFFFF"/>
                </a:solidFill>
                <a:latin typeface="宋体" panose="02010600030101010101" pitchFamily="2" charset="-122"/>
                <a:ea typeface="宋体" panose="02010600030101010101" pitchFamily="2" charset="-122"/>
              </a:rPr>
              <a:t> range(i1,n+1):</a:t>
            </a:r>
          </a:p>
          <a:p>
            <a:pPr marL="0" indent="0">
              <a:spcBef>
                <a:spcPts val="0"/>
              </a:spcBef>
              <a:buNone/>
            </a:pPr>
            <a:r>
              <a:rPr lang="en-US" altLang="zh-CN" sz="3600" dirty="0">
                <a:solidFill>
                  <a:srgbClr val="FFFFFF"/>
                </a:solidFill>
                <a:latin typeface="宋体" panose="02010600030101010101" pitchFamily="2" charset="-122"/>
                <a:ea typeface="宋体" panose="02010600030101010101" pitchFamily="2" charset="-122"/>
              </a:rPr>
              <a:t>    </a:t>
            </a:r>
            <a:r>
              <a:rPr lang="en-US" altLang="zh-CN" sz="3600" dirty="0">
                <a:solidFill>
                  <a:srgbClr val="00B0F0"/>
                </a:solidFill>
                <a:latin typeface="宋体" panose="02010600030101010101" pitchFamily="2" charset="-122"/>
                <a:ea typeface="宋体" panose="02010600030101010101" pitchFamily="2" charset="-122"/>
              </a:rPr>
              <a:t>for</a:t>
            </a:r>
            <a:r>
              <a:rPr lang="en-US" altLang="zh-CN" sz="3600" dirty="0">
                <a:solidFill>
                  <a:srgbClr val="FFFFFF"/>
                </a:solidFill>
                <a:latin typeface="宋体" panose="02010600030101010101" pitchFamily="2" charset="-122"/>
                <a:ea typeface="宋体" panose="02010600030101010101" pitchFamily="2" charset="-122"/>
              </a:rPr>
              <a:t> j1 </a:t>
            </a:r>
            <a:r>
              <a:rPr lang="en-US" altLang="zh-CN" sz="3600" dirty="0">
                <a:solidFill>
                  <a:srgbClr val="00B0F0"/>
                </a:solidFill>
                <a:latin typeface="宋体" panose="02010600030101010101" pitchFamily="2" charset="-122"/>
                <a:ea typeface="宋体" panose="02010600030101010101" pitchFamily="2" charset="-122"/>
              </a:rPr>
              <a:t>in</a:t>
            </a:r>
            <a:r>
              <a:rPr lang="en-US" altLang="zh-CN" sz="3600" dirty="0">
                <a:solidFill>
                  <a:srgbClr val="FFFFFF"/>
                </a:solidFill>
                <a:latin typeface="宋体" panose="02010600030101010101" pitchFamily="2" charset="-122"/>
                <a:ea typeface="宋体" panose="02010600030101010101" pitchFamily="2" charset="-122"/>
              </a:rPr>
              <a:t> range(1,m+1):</a:t>
            </a:r>
          </a:p>
          <a:p>
            <a:pPr marL="0" indent="0">
              <a:spcBef>
                <a:spcPts val="0"/>
              </a:spcBef>
              <a:buNone/>
            </a:pPr>
            <a:r>
              <a:rPr lang="en-US" altLang="zh-CN" sz="3600" dirty="0">
                <a:solidFill>
                  <a:srgbClr val="FFFFFF"/>
                </a:solidFill>
                <a:latin typeface="宋体" panose="02010600030101010101" pitchFamily="2" charset="-122"/>
                <a:ea typeface="宋体" panose="02010600030101010101" pitchFamily="2" charset="-122"/>
              </a:rPr>
              <a:t>      </a:t>
            </a:r>
            <a:r>
              <a:rPr lang="en-US" altLang="zh-CN" sz="3600" dirty="0">
                <a:solidFill>
                  <a:srgbClr val="00B0F0"/>
                </a:solidFill>
                <a:latin typeface="宋体" panose="02010600030101010101" pitchFamily="2" charset="-122"/>
                <a:ea typeface="宋体" panose="02010600030101010101" pitchFamily="2" charset="-122"/>
              </a:rPr>
              <a:t>for</a:t>
            </a:r>
            <a:r>
              <a:rPr lang="en-US" altLang="zh-CN" sz="3600" dirty="0">
                <a:solidFill>
                  <a:srgbClr val="FFFFFF"/>
                </a:solidFill>
                <a:latin typeface="宋体" panose="02010600030101010101" pitchFamily="2" charset="-122"/>
                <a:ea typeface="宋体" panose="02010600030101010101" pitchFamily="2" charset="-122"/>
              </a:rPr>
              <a:t> j2 </a:t>
            </a:r>
            <a:r>
              <a:rPr lang="en-US" altLang="zh-CN" sz="3600" dirty="0">
                <a:solidFill>
                  <a:srgbClr val="00B0F0"/>
                </a:solidFill>
                <a:latin typeface="宋体" panose="02010600030101010101" pitchFamily="2" charset="-122"/>
                <a:ea typeface="宋体" panose="02010600030101010101" pitchFamily="2" charset="-122"/>
              </a:rPr>
              <a:t>in</a:t>
            </a:r>
            <a:r>
              <a:rPr lang="en-US" altLang="zh-CN" sz="3600" dirty="0">
                <a:solidFill>
                  <a:srgbClr val="FFFFFF"/>
                </a:solidFill>
                <a:latin typeface="宋体" panose="02010600030101010101" pitchFamily="2" charset="-122"/>
                <a:ea typeface="宋体" panose="02010600030101010101" pitchFamily="2" charset="-122"/>
              </a:rPr>
              <a:t> range(j1,m+1):</a:t>
            </a:r>
          </a:p>
          <a:p>
            <a:pPr marL="0" indent="0">
              <a:spcBef>
                <a:spcPts val="0"/>
              </a:spcBef>
              <a:buNone/>
            </a:pPr>
            <a:r>
              <a:rPr lang="en-US" altLang="zh-CN" sz="3600" dirty="0">
                <a:solidFill>
                  <a:srgbClr val="FFFFFF"/>
                </a:solidFill>
                <a:latin typeface="宋体" panose="02010600030101010101" pitchFamily="2" charset="-122"/>
                <a:ea typeface="宋体" panose="02010600030101010101" pitchFamily="2" charset="-122"/>
              </a:rPr>
              <a:t>        </a:t>
            </a:r>
            <a:r>
              <a:rPr lang="en-US" altLang="zh-CN" sz="3600" dirty="0">
                <a:solidFill>
                  <a:srgbClr val="FF0000"/>
                </a:solidFill>
                <a:latin typeface="宋体" panose="02010600030101010101" pitchFamily="2" charset="-122"/>
                <a:ea typeface="宋体" panose="02010600030101010101" pitchFamily="2" charset="-122"/>
              </a:rPr>
              <a:t>sum = s[i2][j2]-s[i2][j1-1]-s[i1-1][j2]+s[i1-1][j1-1]</a:t>
            </a:r>
          </a:p>
          <a:p>
            <a:pPr marL="0" indent="0">
              <a:spcBef>
                <a:spcPts val="0"/>
              </a:spcBef>
              <a:buNone/>
            </a:pPr>
            <a:r>
              <a:rPr lang="en-US" altLang="zh-CN" sz="3600" dirty="0">
                <a:solidFill>
                  <a:srgbClr val="FFFFFF"/>
                </a:solidFill>
                <a:latin typeface="宋体" panose="02010600030101010101" pitchFamily="2" charset="-122"/>
                <a:ea typeface="宋体" panose="02010600030101010101" pitchFamily="2" charset="-122"/>
              </a:rPr>
              <a:t>        </a:t>
            </a:r>
            <a:r>
              <a:rPr lang="en-US" altLang="zh-CN" sz="3600" dirty="0">
                <a:solidFill>
                  <a:srgbClr val="00B0F0"/>
                </a:solidFill>
                <a:latin typeface="宋体" panose="02010600030101010101" pitchFamily="2" charset="-122"/>
                <a:ea typeface="宋体" panose="02010600030101010101" pitchFamily="2" charset="-122"/>
              </a:rPr>
              <a:t>if</a:t>
            </a:r>
            <a:r>
              <a:rPr lang="en-US" altLang="zh-CN" sz="3600" dirty="0">
                <a:solidFill>
                  <a:srgbClr val="FFFFFF"/>
                </a:solidFill>
                <a:latin typeface="宋体" panose="02010600030101010101" pitchFamily="2" charset="-122"/>
                <a:ea typeface="宋体" panose="02010600030101010101" pitchFamily="2" charset="-122"/>
              </a:rPr>
              <a:t> sum &lt;= k:   </a:t>
            </a:r>
            <a:r>
              <a:rPr lang="en-US" altLang="zh-CN" sz="3600" dirty="0" err="1">
                <a:solidFill>
                  <a:srgbClr val="FFFFFF"/>
                </a:solidFill>
                <a:latin typeface="宋体" panose="02010600030101010101" pitchFamily="2" charset="-122"/>
                <a:ea typeface="宋体" panose="02010600030101010101" pitchFamily="2" charset="-122"/>
              </a:rPr>
              <a:t>ans</a:t>
            </a:r>
            <a:r>
              <a:rPr lang="en-US" altLang="zh-CN" sz="3600" dirty="0">
                <a:solidFill>
                  <a:srgbClr val="FFFFFF"/>
                </a:solidFill>
                <a:latin typeface="宋体" panose="02010600030101010101" pitchFamily="2" charset="-122"/>
                <a:ea typeface="宋体" panose="02010600030101010101" pitchFamily="2" charset="-122"/>
              </a:rPr>
              <a:t> += 1            </a:t>
            </a:r>
          </a:p>
          <a:p>
            <a:pPr marL="0" indent="0">
              <a:spcBef>
                <a:spcPts val="0"/>
              </a:spcBef>
              <a:buNone/>
            </a:pPr>
            <a:r>
              <a:rPr lang="en-US" altLang="zh-CN" sz="3600" dirty="0">
                <a:solidFill>
                  <a:srgbClr val="FF0000"/>
                </a:solidFill>
                <a:latin typeface="宋体" panose="02010600030101010101" pitchFamily="2" charset="-122"/>
                <a:ea typeface="宋体" panose="02010600030101010101" pitchFamily="2" charset="-122"/>
              </a:rPr>
              <a:t>print</a:t>
            </a:r>
            <a:r>
              <a:rPr lang="en-US" altLang="zh-CN" sz="3600" dirty="0">
                <a:solidFill>
                  <a:srgbClr val="FFFFFF"/>
                </a:solidFill>
                <a:latin typeface="宋体" panose="02010600030101010101" pitchFamily="2" charset="-122"/>
                <a:ea typeface="宋体" panose="02010600030101010101" pitchFamily="2" charset="-122"/>
              </a:rPr>
              <a:t>(</a:t>
            </a:r>
            <a:r>
              <a:rPr lang="en-US" altLang="zh-CN" sz="3600" dirty="0" err="1">
                <a:solidFill>
                  <a:srgbClr val="FFFFFF"/>
                </a:solidFill>
                <a:latin typeface="宋体" panose="02010600030101010101" pitchFamily="2" charset="-122"/>
                <a:ea typeface="宋体" panose="02010600030101010101" pitchFamily="2" charset="-122"/>
              </a:rPr>
              <a:t>ans</a:t>
            </a:r>
            <a:r>
              <a:rPr lang="en-US" altLang="zh-CN" sz="3600" dirty="0">
                <a:solidFill>
                  <a:srgbClr val="FFFFFF"/>
                </a:solidFill>
                <a:latin typeface="宋体" panose="02010600030101010101" pitchFamily="2" charset="-122"/>
                <a:ea typeface="宋体" panose="02010600030101010101" pitchFamily="2" charset="-122"/>
              </a:rPr>
              <a:t>)</a:t>
            </a:r>
            <a:endParaRPr lang="zh-CN" altLang="en-US" sz="3600" dirty="0">
              <a:solidFill>
                <a:srgbClr val="FFFFFF"/>
              </a:solidFill>
              <a:latin typeface="宋体" panose="02010600030101010101" pitchFamily="2" charset="-122"/>
              <a:ea typeface="宋体" panose="02010600030101010101" pitchFamily="2" charset="-122"/>
            </a:endParaRPr>
          </a:p>
        </p:txBody>
      </p:sp>
      <p:sp>
        <p:nvSpPr>
          <p:cNvPr id="7" name="矩形: 圆角 2"/>
          <p:cNvSpPr/>
          <p:nvPr/>
        </p:nvSpPr>
        <p:spPr>
          <a:xfrm>
            <a:off x="-1" y="702121"/>
            <a:ext cx="24382413" cy="2524422"/>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sp>
        <p:nvSpPr>
          <p:cNvPr id="4" name="文本框 3"/>
          <p:cNvSpPr txBox="1"/>
          <p:nvPr/>
        </p:nvSpPr>
        <p:spPr>
          <a:xfrm>
            <a:off x="625978" y="1380488"/>
            <a:ext cx="8714808" cy="954045"/>
          </a:xfrm>
          <a:prstGeom prst="rect">
            <a:avLst/>
          </a:prstGeom>
          <a:noFill/>
        </p:spPr>
        <p:txBody>
          <a:bodyPr wrap="square">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5600" b="1" spc="600">
                <a:solidFill>
                  <a:schemeClr val="bg1"/>
                </a:solidFill>
                <a:latin typeface="Times New Roman" panose="02020603050405020304" pitchFamily="18" charset="0"/>
                <a:ea typeface="思源宋体 CN Heavy" panose="02020900000000000000" charset="-122"/>
                <a:cs typeface="Times New Roman" panose="02020603050405020304" pitchFamily="18" charset="0"/>
              </a:defRPr>
            </a:lvl1pPr>
          </a:lstStyle>
          <a:p>
            <a:r>
              <a:rPr sz="5599" dirty="0"/>
              <a:t>方法</a:t>
            </a:r>
            <a:r>
              <a:rPr lang="en-US" sz="5599" dirty="0"/>
              <a:t>2</a:t>
            </a:r>
            <a:r>
              <a:rPr sz="5599" dirty="0"/>
              <a:t>：</a:t>
            </a:r>
            <a:r>
              <a:rPr lang="zh-CN" altLang="en-US" sz="5599" dirty="0"/>
              <a:t>前缀和</a:t>
            </a:r>
            <a:r>
              <a:rPr sz="5599" dirty="0"/>
              <a:t>   </a:t>
            </a:r>
            <a:r>
              <a:rPr lang="en-US" sz="5599" dirty="0"/>
              <a:t>7</a:t>
            </a:r>
            <a:r>
              <a:rPr sz="5599" dirty="0"/>
              <a:t>0% </a:t>
            </a:r>
          </a:p>
        </p:txBody>
      </p:sp>
      <p:pic>
        <p:nvPicPr>
          <p:cNvPr id="9" name="图像" descr="图像"/>
          <p:cNvPicPr>
            <a:picLocks noChangeAspect="1"/>
          </p:cNvPicPr>
          <p:nvPr/>
        </p:nvPicPr>
        <p:blipFill>
          <a:blip r:embed="rId4"/>
          <a:stretch>
            <a:fillRect/>
          </a:stretch>
        </p:blipFill>
        <p:spPr>
          <a:xfrm>
            <a:off x="20623458" y="1303428"/>
            <a:ext cx="3541164" cy="575908"/>
          </a:xfrm>
          <a:prstGeom prst="rect">
            <a:avLst/>
          </a:prstGeom>
        </p:spPr>
      </p:pic>
    </p:spTree>
    <p:extLst>
      <p:ext uri="{BB962C8B-B14F-4D97-AF65-F5344CB8AC3E}">
        <p14:creationId xmlns:p14="http://schemas.microsoft.com/office/powerpoint/2010/main" val="1350655804"/>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right)">
                                      <p:cBhvr>
                                        <p:cTn id="7" dur="500"/>
                                        <p:tgtEl>
                                          <p:spTgt spid="2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5" grpId="0"/>
      <p:bldP spid="6" grpId="0"/>
      <p:bldP spid="6" grpId="1"/>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descr="7b0a202020202262756c6c6574223a20227b5c2263617465676f727949645c223a31303030352c5c2274656d706c61746549645c223a32303233313332387d220a7d0a"/>
          <p:cNvSpPr txBox="1"/>
          <p:nvPr/>
        </p:nvSpPr>
        <p:spPr>
          <a:xfrm>
            <a:off x="613410" y="3136265"/>
            <a:ext cx="23112730" cy="9125255"/>
          </a:xfrm>
          <a:prstGeom prst="rect">
            <a:avLst/>
          </a:prstGeom>
          <a:noFill/>
        </p:spPr>
        <p:txBody>
          <a:bodyPr wrap="square" rtlCol="0">
            <a:spAutoFit/>
          </a:bodyPr>
          <a:lstStyle/>
          <a:p>
            <a:pPr algn="l">
              <a:lnSpc>
                <a:spcPct val="150000"/>
              </a:lnSpc>
              <a:buBlip>
                <a:blip r:embed="rId4"/>
              </a:buBlip>
            </a:pPr>
            <a:r>
              <a:rPr lang="zh-CN" altLang="en-US" sz="4410" b="1" dirty="0">
                <a:solidFill>
                  <a:srgbClr val="000000"/>
                </a:solidFill>
                <a:latin typeface="Times New Roman" panose="02020603050405020304" charset="0"/>
                <a:ea typeface="思源宋体 CN" panose="02020400000000000000" charset="-122"/>
                <a:cs typeface="Times New Roman" panose="02020603050405020304" charset="0"/>
              </a:rPr>
              <a:t>O(1)  </a:t>
            </a:r>
            <a:r>
              <a:rPr lang="zh-CN" altLang="en-US" sz="4410" b="1" dirty="0" smtClean="0">
                <a:solidFill>
                  <a:srgbClr val="000000"/>
                </a:solidFill>
                <a:latin typeface="Times New Roman" panose="02020603050405020304" charset="0"/>
                <a:ea typeface="思源宋体 CN" panose="02020400000000000000" charset="-122"/>
                <a:cs typeface="Times New Roman" panose="02020603050405020304" charset="0"/>
              </a:rPr>
              <a:t>  计算时间</a:t>
            </a:r>
            <a:r>
              <a:rPr lang="zh-CN" altLang="en-US" sz="4410" b="1" dirty="0">
                <a:solidFill>
                  <a:srgbClr val="000000"/>
                </a:solidFill>
                <a:latin typeface="Times New Roman" panose="02020603050405020304" charset="0"/>
                <a:ea typeface="思源宋体 CN" panose="02020400000000000000" charset="-122"/>
                <a:cs typeface="Times New Roman" panose="02020603050405020304" charset="0"/>
              </a:rPr>
              <a:t>是一个常数，和问题的规模n无关</a:t>
            </a:r>
            <a:r>
              <a:rPr lang="zh-CN" altLang="en-US" sz="4410" b="1" dirty="0" smtClean="0">
                <a:solidFill>
                  <a:srgbClr val="000000"/>
                </a:solidFill>
                <a:latin typeface="Times New Roman" panose="02020603050405020304" charset="0"/>
                <a:ea typeface="思源宋体 CN" panose="02020400000000000000" charset="-122"/>
                <a:cs typeface="Times New Roman" panose="02020603050405020304" charset="0"/>
              </a:rPr>
              <a:t>。用</a:t>
            </a:r>
            <a:r>
              <a:rPr lang="zh-CN" altLang="en-US" sz="4410" b="1" dirty="0">
                <a:solidFill>
                  <a:srgbClr val="000000"/>
                </a:solidFill>
                <a:latin typeface="Times New Roman" panose="02020603050405020304" charset="0"/>
                <a:ea typeface="思源宋体 CN" panose="02020400000000000000" charset="-122"/>
                <a:cs typeface="Times New Roman" panose="02020603050405020304" charset="0"/>
              </a:rPr>
              <a:t>公式计算时，一次计算的复杂度就是O(1)，例如hash算法</a:t>
            </a:r>
            <a:r>
              <a:rPr lang="zh-CN" altLang="en-US" sz="4410" b="1" dirty="0" smtClean="0">
                <a:solidFill>
                  <a:srgbClr val="000000"/>
                </a:solidFill>
                <a:latin typeface="Times New Roman" panose="02020603050405020304" charset="0"/>
                <a:ea typeface="思源宋体 CN" panose="02020400000000000000" charset="-122"/>
                <a:cs typeface="Times New Roman" panose="02020603050405020304" charset="0"/>
              </a:rPr>
              <a:t>。在</a:t>
            </a:r>
            <a:r>
              <a:rPr lang="zh-CN" altLang="en-US" sz="4410" b="1" dirty="0">
                <a:solidFill>
                  <a:srgbClr val="000000"/>
                </a:solidFill>
                <a:latin typeface="Times New Roman" panose="02020603050405020304" charset="0"/>
                <a:ea typeface="思源宋体 CN" panose="02020400000000000000" charset="-122"/>
                <a:cs typeface="Times New Roman" panose="02020603050405020304" charset="0"/>
              </a:rPr>
              <a:t>矩阵A[M][N]中查找i行j列的元素，只需要一次访问A[i][j] </a:t>
            </a:r>
            <a:r>
              <a:rPr lang="zh-CN" altLang="en-US" sz="4410" b="1" dirty="0" smtClean="0">
                <a:solidFill>
                  <a:srgbClr val="000000"/>
                </a:solidFill>
                <a:latin typeface="Times New Roman" panose="02020603050405020304" charset="0"/>
                <a:ea typeface="思源宋体 CN" panose="02020400000000000000" charset="-122"/>
                <a:cs typeface="Times New Roman" panose="02020603050405020304" charset="0"/>
              </a:rPr>
              <a:t>。</a:t>
            </a:r>
            <a:endParaRPr lang="en-US" altLang="zh-CN" sz="4410" b="1" dirty="0" smtClean="0">
              <a:solidFill>
                <a:srgbClr val="000000"/>
              </a:solidFill>
              <a:latin typeface="Times New Roman" panose="02020603050405020304" charset="0"/>
              <a:ea typeface="思源宋体 CN" panose="02020400000000000000" charset="-122"/>
              <a:cs typeface="Times New Roman" panose="02020603050405020304" charset="0"/>
            </a:endParaRPr>
          </a:p>
          <a:p>
            <a:pPr algn="l">
              <a:lnSpc>
                <a:spcPct val="150000"/>
              </a:lnSpc>
              <a:buBlip>
                <a:blip r:embed="rId4"/>
              </a:buBlip>
            </a:pPr>
            <a:endParaRPr lang="zh-CN" altLang="en-US" sz="4410" b="1" dirty="0">
              <a:solidFill>
                <a:srgbClr val="000000"/>
              </a:solidFill>
              <a:latin typeface="Times New Roman" panose="02020603050405020304" charset="0"/>
              <a:ea typeface="思源宋体 CN" panose="02020400000000000000" charset="-122"/>
              <a:cs typeface="Times New Roman" panose="02020603050405020304" charset="0"/>
            </a:endParaRPr>
          </a:p>
          <a:p>
            <a:pPr algn="l">
              <a:lnSpc>
                <a:spcPct val="150000"/>
              </a:lnSpc>
              <a:buBlip>
                <a:blip r:embed="rId4"/>
              </a:buBlip>
            </a:pPr>
            <a:r>
              <a:rPr lang="zh-CN" altLang="en-US" sz="4410" b="1" dirty="0">
                <a:solidFill>
                  <a:srgbClr val="000000"/>
                </a:solidFill>
                <a:latin typeface="Times New Roman" panose="02020603050405020304" charset="0"/>
                <a:ea typeface="思源宋体 CN" panose="02020400000000000000" charset="-122"/>
                <a:cs typeface="Times New Roman" panose="02020603050405020304" charset="0"/>
              </a:rPr>
              <a:t>O(logn) </a:t>
            </a:r>
            <a:r>
              <a:rPr lang="zh-CN" altLang="en-US" sz="4410" b="1" dirty="0" smtClean="0">
                <a:solidFill>
                  <a:srgbClr val="000000"/>
                </a:solidFill>
                <a:latin typeface="Times New Roman" panose="02020603050405020304" charset="0"/>
                <a:ea typeface="思源宋体 CN" panose="02020400000000000000" charset="-122"/>
                <a:cs typeface="Times New Roman" panose="02020603050405020304" charset="0"/>
              </a:rPr>
              <a:t>  计算时间</a:t>
            </a:r>
            <a:r>
              <a:rPr lang="zh-CN" altLang="en-US" sz="4410" b="1" dirty="0">
                <a:solidFill>
                  <a:srgbClr val="000000"/>
                </a:solidFill>
                <a:latin typeface="Times New Roman" panose="02020603050405020304" charset="0"/>
                <a:ea typeface="思源宋体 CN" panose="02020400000000000000" charset="-122"/>
                <a:cs typeface="Times New Roman" panose="02020603050405020304" charset="0"/>
              </a:rPr>
              <a:t>是对数</a:t>
            </a:r>
            <a:r>
              <a:rPr lang="zh-CN" altLang="en-US" sz="4410" b="1" dirty="0" smtClean="0">
                <a:solidFill>
                  <a:srgbClr val="000000"/>
                </a:solidFill>
                <a:latin typeface="Times New Roman" panose="02020603050405020304" charset="0"/>
                <a:ea typeface="思源宋体 CN" panose="02020400000000000000" charset="-122"/>
                <a:cs typeface="Times New Roman" panose="02020603050405020304" charset="0"/>
              </a:rPr>
              <a:t>。通常</a:t>
            </a:r>
            <a:r>
              <a:rPr lang="zh-CN" altLang="en-US" sz="4410" b="1" dirty="0">
                <a:solidFill>
                  <a:srgbClr val="000000"/>
                </a:solidFill>
                <a:latin typeface="Times New Roman" panose="02020603050405020304" charset="0"/>
                <a:ea typeface="思源宋体 CN" panose="02020400000000000000" charset="-122"/>
                <a:cs typeface="Times New Roman" panose="02020603050405020304" charset="0"/>
              </a:rPr>
              <a:t>是以2为底的对数，每一步计算后，问题的规模减小一倍。例如在一个长度为n的有序数列中查找某个数，用折半查找的方法，只需要logn次就能找到</a:t>
            </a:r>
            <a:r>
              <a:rPr lang="zh-CN" altLang="en-US" sz="4410" b="1" dirty="0" smtClean="0">
                <a:solidFill>
                  <a:srgbClr val="000000"/>
                </a:solidFill>
                <a:latin typeface="Times New Roman" panose="02020603050405020304" charset="0"/>
                <a:ea typeface="思源宋体 CN" panose="02020400000000000000" charset="-122"/>
                <a:cs typeface="Times New Roman" panose="02020603050405020304" charset="0"/>
              </a:rPr>
              <a:t>。</a:t>
            </a:r>
            <a:endParaRPr lang="en-US" altLang="zh-CN" sz="4410" b="1" dirty="0" smtClean="0">
              <a:solidFill>
                <a:srgbClr val="000000"/>
              </a:solidFill>
              <a:latin typeface="Times New Roman" panose="02020603050405020304" charset="0"/>
              <a:ea typeface="思源宋体 CN" panose="02020400000000000000" charset="-122"/>
              <a:cs typeface="Times New Roman" panose="02020603050405020304" charset="0"/>
            </a:endParaRPr>
          </a:p>
          <a:p>
            <a:pPr algn="l">
              <a:lnSpc>
                <a:spcPct val="150000"/>
              </a:lnSpc>
              <a:buBlip>
                <a:blip r:embed="rId4"/>
              </a:buBlip>
            </a:pPr>
            <a:endParaRPr lang="zh-CN" altLang="en-US" sz="4410" b="1" dirty="0">
              <a:solidFill>
                <a:srgbClr val="000000"/>
              </a:solidFill>
              <a:latin typeface="Times New Roman" panose="02020603050405020304" charset="0"/>
              <a:ea typeface="思源宋体 CN" panose="02020400000000000000" charset="-122"/>
              <a:cs typeface="Times New Roman" panose="02020603050405020304" charset="0"/>
            </a:endParaRPr>
          </a:p>
          <a:p>
            <a:pPr algn="l">
              <a:lnSpc>
                <a:spcPct val="150000"/>
              </a:lnSpc>
              <a:buBlip>
                <a:blip r:embed="rId4"/>
              </a:buBlip>
            </a:pPr>
            <a:r>
              <a:rPr lang="zh-CN" altLang="en-US" sz="4410" b="1" dirty="0">
                <a:solidFill>
                  <a:srgbClr val="000000"/>
                </a:solidFill>
                <a:latin typeface="Times New Roman" panose="02020603050405020304" charset="0"/>
                <a:ea typeface="思源宋体 CN" panose="02020400000000000000" charset="-122"/>
                <a:cs typeface="Times New Roman" panose="02020603050405020304" charset="0"/>
              </a:rPr>
              <a:t>O(n) </a:t>
            </a:r>
            <a:r>
              <a:rPr lang="zh-CN" altLang="en-US" sz="4410" b="1" dirty="0" smtClean="0">
                <a:solidFill>
                  <a:srgbClr val="000000"/>
                </a:solidFill>
                <a:latin typeface="Times New Roman" panose="02020603050405020304" charset="0"/>
                <a:ea typeface="思源宋体 CN" panose="02020400000000000000" charset="-122"/>
                <a:cs typeface="Times New Roman" panose="02020603050405020304" charset="0"/>
              </a:rPr>
              <a:t>  计算时间</a:t>
            </a:r>
            <a:r>
              <a:rPr lang="zh-CN" altLang="en-US" sz="4410" b="1" dirty="0">
                <a:solidFill>
                  <a:srgbClr val="000000"/>
                </a:solidFill>
                <a:latin typeface="Times New Roman" panose="02020603050405020304" charset="0"/>
                <a:ea typeface="思源宋体 CN" panose="02020400000000000000" charset="-122"/>
                <a:cs typeface="Times New Roman" panose="02020603050405020304" charset="0"/>
              </a:rPr>
              <a:t>随规模n线性增长</a:t>
            </a:r>
            <a:r>
              <a:rPr lang="zh-CN" altLang="en-US" sz="4410" b="1" dirty="0" smtClean="0">
                <a:solidFill>
                  <a:srgbClr val="000000"/>
                </a:solidFill>
                <a:latin typeface="Times New Roman" panose="02020603050405020304" charset="0"/>
                <a:ea typeface="思源宋体 CN" panose="02020400000000000000" charset="-122"/>
                <a:cs typeface="Times New Roman" panose="02020603050405020304" charset="0"/>
              </a:rPr>
              <a:t>。在</a:t>
            </a:r>
            <a:r>
              <a:rPr lang="zh-CN" altLang="en-US" sz="4410" b="1" dirty="0">
                <a:solidFill>
                  <a:srgbClr val="000000"/>
                </a:solidFill>
                <a:latin typeface="Times New Roman" panose="02020603050405020304" charset="0"/>
                <a:ea typeface="思源宋体 CN" panose="02020400000000000000" charset="-122"/>
                <a:cs typeface="Times New Roman" panose="02020603050405020304" charset="0"/>
              </a:rPr>
              <a:t>很多情况下，这是算法能达到的最优复杂度，因为对输入的n个数，程序一般需要处理所有的数，即计算n次。例如查找一个无序数列中的某个数，可能需要检查所有的数。</a:t>
            </a:r>
          </a:p>
        </p:txBody>
      </p:sp>
      <p:grpSp>
        <p:nvGrpSpPr>
          <p:cNvPr id="7" name="组合 6"/>
          <p:cNvGrpSpPr/>
          <p:nvPr/>
        </p:nvGrpSpPr>
        <p:grpSpPr>
          <a:xfrm>
            <a:off x="201" y="700"/>
            <a:ext cx="24382400" cy="2748900"/>
            <a:chOff x="1784" y="1"/>
            <a:chExt cx="34832" cy="3927"/>
          </a:xfrm>
        </p:grpSpPr>
        <p:sp>
          <p:nvSpPr>
            <p:cNvPr id="69" name="矩形: 圆角 2"/>
            <p:cNvSpPr/>
            <p:nvPr userDrawn="1"/>
          </p:nvSpPr>
          <p:spPr>
            <a:xfrm>
              <a:off x="1784" y="1"/>
              <a:ext cx="34832" cy="3927"/>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sz="5290" dirty="0"/>
            </a:p>
          </p:txBody>
        </p:sp>
        <p:pic>
          <p:nvPicPr>
            <p:cNvPr id="5" name="图像" descr="图像"/>
            <p:cNvPicPr>
              <a:picLocks noChangeAspect="1"/>
            </p:cNvPicPr>
            <p:nvPr/>
          </p:nvPicPr>
          <p:blipFill>
            <a:blip r:embed="rId5"/>
            <a:stretch>
              <a:fillRect/>
            </a:stretch>
          </p:blipFill>
          <p:spPr>
            <a:xfrm>
              <a:off x="30280" y="907"/>
              <a:ext cx="5577" cy="907"/>
            </a:xfrm>
            <a:prstGeom prst="rect">
              <a:avLst/>
            </a:prstGeom>
          </p:spPr>
        </p:pic>
        <p:sp>
          <p:nvSpPr>
            <p:cNvPr id="11" name="文本框 10"/>
            <p:cNvSpPr txBox="1"/>
            <p:nvPr/>
          </p:nvSpPr>
          <p:spPr>
            <a:xfrm>
              <a:off x="2827" y="1215"/>
              <a:ext cx="13506" cy="1953"/>
            </a:xfrm>
            <a:prstGeom prst="rect">
              <a:avLst/>
            </a:prstGeom>
            <a:noFill/>
          </p:spPr>
          <p:txBody>
            <a:bodyPr wrap="square">
              <a:spAutoFit/>
            </a:bodyPr>
            <a:lstStyle/>
            <a:p>
              <a:pPr algn="l">
                <a:lnSpc>
                  <a:spcPct val="150000"/>
                </a:lnSpc>
              </a:pPr>
              <a:r>
                <a:rPr lang="zh-CN" altLang="en-US" sz="6175" b="1" spc="600" dirty="0" smtClean="0">
                  <a:solidFill>
                    <a:schemeClr val="bg1"/>
                  </a:solidFill>
                  <a:latin typeface="思源宋体 CN Heavy" panose="02020900000000000000" charset="-122"/>
                  <a:ea typeface="思源宋体 CN Heavy" panose="02020900000000000000" charset="-122"/>
                  <a:sym typeface="+mn-ea"/>
                </a:rPr>
                <a:t>算法的评估</a:t>
              </a:r>
            </a:p>
          </p:txBody>
        </p:sp>
      </p:grpSp>
    </p:spTree>
    <p:custDataLst>
      <p:tags r:id="rId1"/>
    </p:custData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像" descr="图像"/>
          <p:cNvPicPr>
            <a:picLocks noChangeAspect="1"/>
          </p:cNvPicPr>
          <p:nvPr/>
        </p:nvPicPr>
        <p:blipFill>
          <a:blip r:embed="rId3">
            <a:alphaModFix amt="20000"/>
            <a:duotone>
              <a:prstClr val="black"/>
              <a:schemeClr val="accent1">
                <a:tint val="45000"/>
                <a:satMod val="400000"/>
              </a:schemeClr>
            </a:duotone>
          </a:blip>
          <a:srcRect/>
          <a:stretch>
            <a:fillRect/>
          </a:stretch>
        </p:blipFill>
        <p:spPr>
          <a:xfrm>
            <a:off x="969582" y="7314581"/>
            <a:ext cx="11791817" cy="7102013"/>
          </a:xfrm>
          <a:prstGeom prst="rect">
            <a:avLst/>
          </a:prstGeom>
          <a:ln w="12700" cap="flat">
            <a:noFill/>
            <a:miter lim="400000"/>
            <a:headEnd/>
            <a:tailEnd/>
          </a:ln>
          <a:effectLst/>
        </p:spPr>
      </p:pic>
      <p:sp>
        <p:nvSpPr>
          <p:cNvPr id="47" name="矩形 46"/>
          <p:cNvSpPr/>
          <p:nvPr/>
        </p:nvSpPr>
        <p:spPr>
          <a:xfrm>
            <a:off x="12762034" y="616403"/>
            <a:ext cx="11596250" cy="13865592"/>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8" name="图像" descr="图像"/>
          <p:cNvPicPr>
            <a:picLocks noChangeAspect="1"/>
          </p:cNvPicPr>
          <p:nvPr/>
        </p:nvPicPr>
        <p:blipFill>
          <a:blip r:embed="rId4"/>
          <a:stretch>
            <a:fillRect/>
          </a:stretch>
        </p:blipFill>
        <p:spPr>
          <a:xfrm>
            <a:off x="20471068" y="1151038"/>
            <a:ext cx="3541164" cy="575908"/>
          </a:xfrm>
          <a:prstGeom prst="rect">
            <a:avLst/>
          </a:prstGeom>
        </p:spPr>
      </p:pic>
      <p:pic>
        <p:nvPicPr>
          <p:cNvPr id="7" name="图片 6"/>
          <p:cNvPicPr>
            <a:picLocks noChangeAspect="1"/>
          </p:cNvPicPr>
          <p:nvPr/>
        </p:nvPicPr>
        <p:blipFill>
          <a:blip r:embed="rId5"/>
          <a:stretch>
            <a:fillRect/>
          </a:stretch>
        </p:blipFill>
        <p:spPr>
          <a:xfrm>
            <a:off x="1017839" y="5329700"/>
            <a:ext cx="10052665" cy="6292440"/>
          </a:xfrm>
          <a:prstGeom prst="rect">
            <a:avLst/>
          </a:prstGeom>
        </p:spPr>
      </p:pic>
      <p:sp>
        <p:nvSpPr>
          <p:cNvPr id="10" name="文本框 9"/>
          <p:cNvSpPr txBox="1"/>
          <p:nvPr/>
        </p:nvSpPr>
        <p:spPr>
          <a:xfrm>
            <a:off x="13579860" y="3446413"/>
            <a:ext cx="10432371" cy="5262636"/>
          </a:xfrm>
          <a:prstGeom prst="rect">
            <a:avLst/>
          </a:prstGeom>
          <a:noFill/>
        </p:spPr>
        <p:txBody>
          <a:bodyPr wrap="square" rtlCol="0">
            <a:spAutoFit/>
          </a:bodyPr>
          <a:lstStyle/>
          <a:p>
            <a:pPr algn="l">
              <a:lnSpc>
                <a:spcPct val="210000"/>
              </a:lnSpc>
            </a:pPr>
            <a:r>
              <a:rPr sz="4000" b="1" kern="100">
                <a:solidFill>
                  <a:srgbClr val="2E7EF0"/>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sz="4000" b="1" kern="100">
                <a:solidFill>
                  <a:srgbClr val="2E7EF0"/>
                </a:solidFill>
                <a:latin typeface="Times New Roman" panose="02020603050405020304" pitchFamily="18" charset="0"/>
                <a:ea typeface="宋体" panose="02010600030101010101" pitchFamily="2" charset="-122"/>
                <a:cs typeface="Times New Roman" panose="02020603050405020304" pitchFamily="18" charset="0"/>
                <a:sym typeface="+mn-ea"/>
              </a:rPr>
              <a:t>思路</a:t>
            </a:r>
            <a:r>
              <a:rPr sz="4000" b="1" kern="100">
                <a:solidFill>
                  <a:srgbClr val="2E7EF0"/>
                </a:solidFill>
                <a:latin typeface="Times New Roman" panose="02020603050405020304" pitchFamily="18" charset="0"/>
                <a:ea typeface="宋体" panose="02010600030101010101" pitchFamily="2" charset="-122"/>
                <a:cs typeface="Times New Roman" panose="02020603050405020304" pitchFamily="18" charset="0"/>
                <a:sym typeface="+mn-ea"/>
              </a:rPr>
              <a:t>】</a:t>
            </a:r>
            <a:endParaRPr sz="4000" b="1" kern="10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algn="l">
              <a:lnSpc>
                <a:spcPct val="210000"/>
              </a:lnSpc>
            </a:pPr>
            <a:r>
              <a:rPr sz="4000" b="1" kern="10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lang="en-US" sz="4000" b="1" kern="10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sz="4000" kern="10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本题统计二维子矩阵和≤k的数量，而</a:t>
            </a:r>
          </a:p>
          <a:p>
            <a:pPr algn="l">
              <a:lnSpc>
                <a:spcPct val="210000"/>
              </a:lnSpc>
            </a:pPr>
            <a:r>
              <a:rPr sz="4000" kern="10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lang="en-US" sz="4000" kern="10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sz="4000" kern="10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不用具体指出是哪些子矩阵，可以用</a:t>
            </a:r>
          </a:p>
          <a:p>
            <a:pPr algn="l">
              <a:lnSpc>
                <a:spcPct val="210000"/>
              </a:lnSpc>
            </a:pPr>
            <a:r>
              <a:rPr sz="4000" kern="10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lang="en-US" sz="4000" kern="10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sz="4000" kern="10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尺取法优化。</a:t>
            </a:r>
          </a:p>
        </p:txBody>
      </p:sp>
      <p:sp>
        <p:nvSpPr>
          <p:cNvPr id="9" name="矩形: 圆角 2"/>
          <p:cNvSpPr/>
          <p:nvPr/>
        </p:nvSpPr>
        <p:spPr>
          <a:xfrm>
            <a:off x="-1" y="674818"/>
            <a:ext cx="24382413" cy="2524422"/>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11" name="图像" descr="图像"/>
          <p:cNvPicPr>
            <a:picLocks noChangeAspect="1"/>
          </p:cNvPicPr>
          <p:nvPr/>
        </p:nvPicPr>
        <p:blipFill>
          <a:blip r:embed="rId4"/>
          <a:stretch>
            <a:fillRect/>
          </a:stretch>
        </p:blipFill>
        <p:spPr>
          <a:xfrm>
            <a:off x="20623458" y="1303428"/>
            <a:ext cx="3541164" cy="575908"/>
          </a:xfrm>
          <a:prstGeom prst="rect">
            <a:avLst/>
          </a:prstGeom>
        </p:spPr>
      </p:pic>
      <p:sp>
        <p:nvSpPr>
          <p:cNvPr id="23" name="文本框 22"/>
          <p:cNvSpPr txBox="1"/>
          <p:nvPr/>
        </p:nvSpPr>
        <p:spPr>
          <a:xfrm>
            <a:off x="923548" y="1427138"/>
            <a:ext cx="13318893" cy="954045"/>
          </a:xfrm>
          <a:prstGeom prst="rect">
            <a:avLst/>
          </a:prstGeom>
          <a:noFill/>
        </p:spPr>
        <p:txBody>
          <a:bodyPr wrap="square">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5600" b="1" spc="600">
                <a:solidFill>
                  <a:schemeClr val="bg1"/>
                </a:solidFill>
                <a:latin typeface="Times New Roman" panose="02020603050405020304" pitchFamily="18" charset="0"/>
                <a:ea typeface="思源宋体 CN Heavy" panose="02020900000000000000" charset="-122"/>
                <a:cs typeface="Times New Roman" panose="02020603050405020304" pitchFamily="18" charset="0"/>
              </a:defRPr>
            </a:lvl1pPr>
          </a:lstStyle>
          <a:p>
            <a:r>
              <a:rPr sz="5599" dirty="0"/>
              <a:t>方法3：前缀和+尺取法  100% </a:t>
            </a:r>
          </a:p>
        </p:txBody>
      </p:sp>
    </p:spTree>
    <p:extLst>
      <p:ext uri="{BB962C8B-B14F-4D97-AF65-F5344CB8AC3E}">
        <p14:creationId xmlns:p14="http://schemas.microsoft.com/office/powerpoint/2010/main" val="2055884089"/>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3"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12805846" y="553902"/>
            <a:ext cx="11596250" cy="13865592"/>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文本框 15"/>
          <p:cNvSpPr txBox="1"/>
          <p:nvPr/>
        </p:nvSpPr>
        <p:spPr>
          <a:xfrm>
            <a:off x="13831939" y="4723675"/>
            <a:ext cx="8057625" cy="757081"/>
          </a:xfrm>
          <a:prstGeom prst="rect">
            <a:avLst/>
          </a:prstGeom>
          <a:noFill/>
        </p:spPr>
        <p:txBody>
          <a:bodyPr wrap="square">
            <a:spAutoFit/>
          </a:bodyPr>
          <a:lstStyle/>
          <a:p>
            <a:pPr algn="just" defTabSz="914309" hangingPunct="1">
              <a:lnSpc>
                <a:spcPct val="120000"/>
              </a:lnSpc>
              <a:defRPr/>
            </a:pPr>
            <a:r>
              <a:rPr lang="en-US" altLang="zh-CN" sz="36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用2重for循环遍历j1和j2，复杂度O(n²)。</a:t>
            </a:r>
          </a:p>
        </p:txBody>
      </p:sp>
      <p:sp>
        <p:nvSpPr>
          <p:cNvPr id="25" name="文本框 24"/>
          <p:cNvSpPr txBox="1"/>
          <p:nvPr/>
        </p:nvSpPr>
        <p:spPr>
          <a:xfrm>
            <a:off x="13781143" y="7354943"/>
            <a:ext cx="8753540" cy="3414808"/>
          </a:xfrm>
          <a:prstGeom prst="rect">
            <a:avLst/>
          </a:prstGeom>
          <a:noFill/>
        </p:spPr>
        <p:txBody>
          <a:bodyPr wrap="square">
            <a:spAutoFit/>
          </a:bodyPr>
          <a:lstStyle/>
          <a:p>
            <a:pPr algn="just" defTabSz="914309" hangingPunct="1">
              <a:lnSpc>
                <a:spcPct val="150000"/>
              </a:lnSpc>
              <a:defRPr/>
            </a:pPr>
            <a:r>
              <a:rPr lang="en-US" altLang="zh-CN" sz="36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若s[j2] - s[j1] ≤ k，那么在子区间[j1, j2]上，有j2 - j1+1个子区间满足≤ k。</a:t>
            </a:r>
          </a:p>
          <a:p>
            <a:pPr algn="just" defTabSz="914309" hangingPunct="1">
              <a:lnSpc>
                <a:spcPct val="150000"/>
              </a:lnSpc>
              <a:defRPr/>
            </a:pPr>
            <a:r>
              <a:rPr lang="en-US" altLang="zh-CN" sz="36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用同向扫描的尺取法，用滑动窗口[j1, j2]遍历，复杂度降为O(n)。</a:t>
            </a:r>
          </a:p>
        </p:txBody>
      </p:sp>
      <p:sp>
        <p:nvSpPr>
          <p:cNvPr id="28" name="文本框 27"/>
          <p:cNvSpPr txBox="1"/>
          <p:nvPr/>
        </p:nvSpPr>
        <p:spPr>
          <a:xfrm>
            <a:off x="13831939" y="11656153"/>
            <a:ext cx="9130071" cy="2584282"/>
          </a:xfrm>
          <a:prstGeom prst="rect">
            <a:avLst/>
          </a:prstGeom>
          <a:noFill/>
        </p:spPr>
        <p:txBody>
          <a:bodyPr wrap="square">
            <a:spAutoFit/>
          </a:bodyPr>
          <a:lstStyle/>
          <a:p>
            <a:pPr algn="just" defTabSz="914309" hangingPunct="1">
              <a:lnSpc>
                <a:spcPct val="150000"/>
              </a:lnSpc>
              <a:defRPr/>
            </a:pPr>
            <a:endParaRPr lang="en-US" altLang="zh-CN" sz="36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just" defTabSz="914309" hangingPunct="1">
              <a:lnSpc>
                <a:spcPct val="150000"/>
              </a:lnSpc>
              <a:defRPr/>
            </a:pPr>
            <a:r>
              <a:rPr lang="en-US" altLang="zh-CN" sz="36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矩阵的</a:t>
            </a:r>
            <a:r>
              <a:rPr lang="en-US" altLang="zh-CN" sz="3600" kern="1200" dirty="0">
                <a:solidFill>
                  <a:srgbClr val="2E7EEE"/>
                </a:solidFill>
                <a:latin typeface="Times New Roman" panose="02020603050405020304" pitchFamily="18" charset="0"/>
                <a:ea typeface="宋体" panose="02010600030101010101" pitchFamily="2" charset="-122"/>
                <a:cs typeface="Times New Roman" panose="02020603050405020304" pitchFamily="18" charset="0"/>
              </a:rPr>
              <a:t>行子区间和</a:t>
            </a:r>
            <a:r>
              <a:rPr lang="en-US" altLang="zh-CN" sz="36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仍用2重暴力遍历</a:t>
            </a:r>
          </a:p>
          <a:p>
            <a:pPr algn="just" defTabSz="914309" hangingPunct="1">
              <a:lnSpc>
                <a:spcPct val="150000"/>
              </a:lnSpc>
              <a:defRPr/>
            </a:pPr>
            <a:r>
              <a:rPr lang="en-US" altLang="zh-CN" sz="36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只把</a:t>
            </a:r>
            <a:r>
              <a:rPr lang="en-US" altLang="zh-CN" sz="3600" kern="1200" dirty="0">
                <a:solidFill>
                  <a:srgbClr val="2E7EEE"/>
                </a:solidFill>
                <a:latin typeface="Times New Roman" panose="02020603050405020304" pitchFamily="18" charset="0"/>
                <a:ea typeface="宋体" panose="02010600030101010101" pitchFamily="2" charset="-122"/>
                <a:cs typeface="Times New Roman" panose="02020603050405020304" pitchFamily="18" charset="0"/>
              </a:rPr>
              <a:t>列区间和</a:t>
            </a:r>
            <a:r>
              <a:rPr lang="en-US" altLang="zh-CN" sz="36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用尺取法优化</a:t>
            </a:r>
          </a:p>
        </p:txBody>
      </p:sp>
      <p:sp>
        <p:nvSpPr>
          <p:cNvPr id="15" name="文本框 14"/>
          <p:cNvSpPr txBox="1"/>
          <p:nvPr/>
        </p:nvSpPr>
        <p:spPr>
          <a:xfrm>
            <a:off x="1028633" y="4389327"/>
            <a:ext cx="10700958" cy="2183623"/>
          </a:xfrm>
          <a:prstGeom prst="rect">
            <a:avLst/>
          </a:prstGeom>
          <a:noFill/>
        </p:spPr>
        <p:txBody>
          <a:bodyPr wrap="square" rtlCol="0">
            <a:spAutoFit/>
          </a:bodyPr>
          <a:lstStyle/>
          <a:p>
            <a:pPr algn="l">
              <a:lnSpc>
                <a:spcPct val="170000"/>
              </a:lnSpc>
            </a:pPr>
            <a:r>
              <a:rPr lang="zh-CN" altLang="en-US"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以一维区间和为例，查询有多少子区间[j1, j2]的区间和s[j2] - s[j1] ≤ k。</a:t>
            </a:r>
          </a:p>
        </p:txBody>
      </p:sp>
      <p:grpSp>
        <p:nvGrpSpPr>
          <p:cNvPr id="17" name="组合 16"/>
          <p:cNvGrpSpPr/>
          <p:nvPr/>
        </p:nvGrpSpPr>
        <p:grpSpPr>
          <a:xfrm>
            <a:off x="1310554" y="7632060"/>
            <a:ext cx="9007524" cy="1603906"/>
            <a:chOff x="2064" y="10914"/>
            <a:chExt cx="14186" cy="2526"/>
          </a:xfrm>
        </p:grpSpPr>
        <p:grpSp>
          <p:nvGrpSpPr>
            <p:cNvPr id="14" name="组合 13"/>
            <p:cNvGrpSpPr/>
            <p:nvPr/>
          </p:nvGrpSpPr>
          <p:grpSpPr>
            <a:xfrm>
              <a:off x="2064" y="13116"/>
              <a:ext cx="14186" cy="324"/>
              <a:chOff x="2064" y="13116"/>
              <a:chExt cx="14186" cy="324"/>
            </a:xfrm>
          </p:grpSpPr>
          <p:cxnSp>
            <p:nvCxnSpPr>
              <p:cNvPr id="37" name="直接箭头连接符 36"/>
              <p:cNvCxnSpPr/>
              <p:nvPr/>
            </p:nvCxnSpPr>
            <p:spPr>
              <a:xfrm>
                <a:off x="2064" y="13243"/>
                <a:ext cx="14187" cy="53"/>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pic>
            <p:nvPicPr>
              <p:cNvPr id="39" name="图片 38" descr="303b32313537333934323bb5e3"/>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259" y="13142"/>
                <a:ext cx="299" cy="299"/>
              </a:xfrm>
              <a:prstGeom prst="rect">
                <a:avLst/>
              </a:prstGeom>
            </p:spPr>
          </p:pic>
          <p:pic>
            <p:nvPicPr>
              <p:cNvPr id="40" name="图片 39" descr="303b32313537333934323bb5e3"/>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1109" y="13116"/>
                <a:ext cx="299" cy="299"/>
              </a:xfrm>
              <a:prstGeom prst="rect">
                <a:avLst/>
              </a:prstGeom>
            </p:spPr>
          </p:pic>
        </p:grpSp>
        <p:sp>
          <p:nvSpPr>
            <p:cNvPr id="41" name="文本框 40"/>
            <p:cNvSpPr txBox="1"/>
            <p:nvPr/>
          </p:nvSpPr>
          <p:spPr>
            <a:xfrm>
              <a:off x="5023" y="10914"/>
              <a:ext cx="3116" cy="1791"/>
            </a:xfrm>
            <a:prstGeom prst="rect">
              <a:avLst/>
            </a:prstGeom>
            <a:noFill/>
          </p:spPr>
          <p:txBody>
            <a:bodyPr wrap="square" rtlCol="0">
              <a:spAutoFit/>
            </a:bodyPr>
            <a:lstStyle/>
            <a:p>
              <a:pPr algn="l">
                <a:lnSpc>
                  <a:spcPct val="170000"/>
                </a:lnSpc>
              </a:pPr>
              <a:r>
                <a:rPr lang="en-US" altLang="zh-CN"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j1</a:t>
              </a:r>
            </a:p>
          </p:txBody>
        </p:sp>
        <p:sp>
          <p:nvSpPr>
            <p:cNvPr id="42" name="文本框 41"/>
            <p:cNvSpPr txBox="1"/>
            <p:nvPr/>
          </p:nvSpPr>
          <p:spPr>
            <a:xfrm>
              <a:off x="10806" y="10915"/>
              <a:ext cx="3116" cy="1791"/>
            </a:xfrm>
            <a:prstGeom prst="rect">
              <a:avLst/>
            </a:prstGeom>
            <a:noFill/>
          </p:spPr>
          <p:txBody>
            <a:bodyPr wrap="square" rtlCol="0">
              <a:spAutoFit/>
            </a:bodyPr>
            <a:lstStyle/>
            <a:p>
              <a:pPr algn="l">
                <a:lnSpc>
                  <a:spcPct val="170000"/>
                </a:lnSpc>
              </a:pPr>
              <a:r>
                <a:rPr lang="en-US" altLang="zh-CN"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j2</a:t>
              </a:r>
            </a:p>
          </p:txBody>
        </p:sp>
      </p:grpSp>
      <p:grpSp>
        <p:nvGrpSpPr>
          <p:cNvPr id="9" name="组合 8"/>
          <p:cNvGrpSpPr/>
          <p:nvPr/>
        </p:nvGrpSpPr>
        <p:grpSpPr>
          <a:xfrm>
            <a:off x="13769078" y="3351529"/>
            <a:ext cx="6862633" cy="1003235"/>
            <a:chOff x="22168" y="3429"/>
            <a:chExt cx="10808" cy="1580"/>
          </a:xfrm>
        </p:grpSpPr>
        <p:sp>
          <p:nvSpPr>
            <p:cNvPr id="3" name="圆角矩形 2"/>
            <p:cNvSpPr/>
            <p:nvPr/>
          </p:nvSpPr>
          <p:spPr>
            <a:xfrm>
              <a:off x="22168" y="3543"/>
              <a:ext cx="4426" cy="1466"/>
            </a:xfrm>
            <a:prstGeom prst="roundRect">
              <a:avLst>
                <a:gd name="adj" fmla="val 50000"/>
              </a:avLst>
            </a:prstGeom>
            <a:solidFill>
              <a:srgbClr val="0D5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9" hangingPunct="1">
                <a:defRPr/>
              </a:pPr>
              <a:endParaRPr lang="zh-CN" altLang="en-US" sz="1800" kern="1200">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文本框 21"/>
            <p:cNvSpPr txBox="1"/>
            <p:nvPr/>
          </p:nvSpPr>
          <p:spPr>
            <a:xfrm>
              <a:off x="22680" y="3429"/>
              <a:ext cx="10296" cy="1539"/>
            </a:xfrm>
            <a:prstGeom prst="rect">
              <a:avLst/>
            </a:prstGeom>
            <a:noFill/>
          </p:spPr>
          <p:txBody>
            <a:bodyPr wrap="square">
              <a:spAutoFit/>
            </a:bodyPr>
            <a:lstStyle/>
            <a:p>
              <a:pPr algn="l" defTabSz="914309" hangingPunct="1">
                <a:lnSpc>
                  <a:spcPct val="120000"/>
                </a:lnSpc>
                <a:defRPr/>
              </a:pPr>
              <a:r>
                <a:rPr lang="zh-CN" altLang="en-US" sz="4800" b="1" kern="12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暴力法</a:t>
              </a:r>
            </a:p>
          </p:txBody>
        </p:sp>
      </p:grpSp>
      <p:grpSp>
        <p:nvGrpSpPr>
          <p:cNvPr id="12" name="组合 11"/>
          <p:cNvGrpSpPr/>
          <p:nvPr/>
        </p:nvGrpSpPr>
        <p:grpSpPr>
          <a:xfrm>
            <a:off x="13837019" y="6212018"/>
            <a:ext cx="6611825" cy="1022918"/>
            <a:chOff x="22275" y="7934"/>
            <a:chExt cx="10461" cy="1611"/>
          </a:xfrm>
        </p:grpSpPr>
        <p:sp>
          <p:nvSpPr>
            <p:cNvPr id="4" name="圆角矩形 3"/>
            <p:cNvSpPr/>
            <p:nvPr/>
          </p:nvSpPr>
          <p:spPr>
            <a:xfrm>
              <a:off x="22275" y="8079"/>
              <a:ext cx="10461" cy="1466"/>
            </a:xfrm>
            <a:prstGeom prst="roundRect">
              <a:avLst>
                <a:gd name="adj" fmla="val 50000"/>
              </a:avLst>
            </a:prstGeom>
            <a:solidFill>
              <a:srgbClr val="E14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9" hangingPunct="1">
                <a:defRPr/>
              </a:pPr>
              <a:endParaRPr lang="zh-CN" altLang="en-US" sz="1800" kern="1200">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文本框 25"/>
            <p:cNvSpPr txBox="1"/>
            <p:nvPr/>
          </p:nvSpPr>
          <p:spPr>
            <a:xfrm>
              <a:off x="22832" y="7934"/>
              <a:ext cx="9408" cy="1541"/>
            </a:xfrm>
            <a:prstGeom prst="rect">
              <a:avLst/>
            </a:prstGeom>
            <a:noFill/>
          </p:spPr>
          <p:txBody>
            <a:bodyPr wrap="square">
              <a:spAutoFit/>
            </a:bodyPr>
            <a:lstStyle/>
            <a:p>
              <a:pPr algn="l" defTabSz="914309" hangingPunct="1">
                <a:lnSpc>
                  <a:spcPct val="120000"/>
                </a:lnSpc>
                <a:defRPr/>
              </a:pPr>
              <a:r>
                <a:rPr lang="zh-CN" altLang="en-US" sz="4800" b="1" kern="12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尺取法求一维区间和</a:t>
              </a:r>
            </a:p>
          </p:txBody>
        </p:sp>
      </p:grpSp>
      <p:grpSp>
        <p:nvGrpSpPr>
          <p:cNvPr id="13" name="组合 12"/>
          <p:cNvGrpSpPr/>
          <p:nvPr/>
        </p:nvGrpSpPr>
        <p:grpSpPr>
          <a:xfrm>
            <a:off x="13828130" y="11256764"/>
            <a:ext cx="6900096" cy="1014664"/>
            <a:chOff x="22261" y="15540"/>
            <a:chExt cx="10867" cy="1598"/>
          </a:xfrm>
        </p:grpSpPr>
        <p:sp>
          <p:nvSpPr>
            <p:cNvPr id="5" name="圆角矩形 4"/>
            <p:cNvSpPr/>
            <p:nvPr/>
          </p:nvSpPr>
          <p:spPr>
            <a:xfrm>
              <a:off x="22261" y="15672"/>
              <a:ext cx="9803" cy="1466"/>
            </a:xfrm>
            <a:prstGeom prst="roundRect">
              <a:avLst>
                <a:gd name="adj" fmla="val 50000"/>
              </a:avLst>
            </a:prstGeom>
            <a:solidFill>
              <a:srgbClr val="E14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9" hangingPunct="1">
                <a:defRPr/>
              </a:pPr>
              <a:endParaRPr lang="zh-CN" altLang="en-US" sz="1800" kern="1200">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9" name="文本框 28"/>
            <p:cNvSpPr txBox="1"/>
            <p:nvPr/>
          </p:nvSpPr>
          <p:spPr>
            <a:xfrm>
              <a:off x="22832" y="15540"/>
              <a:ext cx="10296" cy="1539"/>
            </a:xfrm>
            <a:prstGeom prst="rect">
              <a:avLst/>
            </a:prstGeom>
            <a:noFill/>
          </p:spPr>
          <p:txBody>
            <a:bodyPr wrap="square">
              <a:spAutoFit/>
            </a:bodyPr>
            <a:lstStyle/>
            <a:p>
              <a:pPr algn="l" defTabSz="914309" hangingPunct="1">
                <a:lnSpc>
                  <a:spcPct val="120000"/>
                </a:lnSpc>
                <a:defRPr/>
              </a:pPr>
              <a:r>
                <a:rPr lang="zh-CN" altLang="en-US" sz="4800" b="1" kern="12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尺取法求二维区间和</a:t>
              </a:r>
            </a:p>
          </p:txBody>
        </p:sp>
      </p:grpSp>
      <p:pic>
        <p:nvPicPr>
          <p:cNvPr id="6" name="图像" descr="图像"/>
          <p:cNvPicPr>
            <a:picLocks noChangeAspect="1"/>
          </p:cNvPicPr>
          <p:nvPr/>
        </p:nvPicPr>
        <p:blipFill>
          <a:blip r:embed="rId5">
            <a:alphaModFix amt="20000"/>
            <a:duotone>
              <a:prstClr val="black"/>
              <a:schemeClr val="accent1">
                <a:tint val="45000"/>
                <a:satMod val="400000"/>
              </a:schemeClr>
            </a:duotone>
          </a:blip>
          <a:srcRect/>
          <a:stretch>
            <a:fillRect/>
          </a:stretch>
        </p:blipFill>
        <p:spPr>
          <a:xfrm>
            <a:off x="969582" y="7314581"/>
            <a:ext cx="11791817" cy="7102013"/>
          </a:xfrm>
          <a:prstGeom prst="rect">
            <a:avLst/>
          </a:prstGeom>
          <a:ln w="12700" cap="flat">
            <a:noFill/>
            <a:miter lim="400000"/>
            <a:headEnd/>
            <a:tailEnd/>
          </a:ln>
          <a:effectLst/>
        </p:spPr>
      </p:pic>
      <p:sp>
        <p:nvSpPr>
          <p:cNvPr id="2" name="矩形: 圆角 2"/>
          <p:cNvSpPr/>
          <p:nvPr/>
        </p:nvSpPr>
        <p:spPr>
          <a:xfrm>
            <a:off x="-1" y="674818"/>
            <a:ext cx="24382413" cy="2524422"/>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11" name="图像" descr="图像"/>
          <p:cNvPicPr>
            <a:picLocks noChangeAspect="1"/>
          </p:cNvPicPr>
          <p:nvPr/>
        </p:nvPicPr>
        <p:blipFill>
          <a:blip r:embed="rId6"/>
          <a:stretch>
            <a:fillRect/>
          </a:stretch>
        </p:blipFill>
        <p:spPr>
          <a:xfrm>
            <a:off x="20623458" y="1303428"/>
            <a:ext cx="3541164" cy="575908"/>
          </a:xfrm>
          <a:prstGeom prst="rect">
            <a:avLst/>
          </a:prstGeom>
        </p:spPr>
      </p:pic>
      <p:sp>
        <p:nvSpPr>
          <p:cNvPr id="23" name="文本框 22"/>
          <p:cNvSpPr txBox="1"/>
          <p:nvPr/>
        </p:nvSpPr>
        <p:spPr>
          <a:xfrm>
            <a:off x="923548" y="1427138"/>
            <a:ext cx="13318893" cy="953073"/>
          </a:xfrm>
          <a:prstGeom prst="rect">
            <a:avLst/>
          </a:prstGeom>
          <a:noFill/>
        </p:spPr>
        <p:txBody>
          <a:bodyPr wrap="square">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5600" b="1" spc="600">
                <a:solidFill>
                  <a:schemeClr val="bg1"/>
                </a:solidFill>
                <a:latin typeface="Times New Roman" panose="02020603050405020304" pitchFamily="18" charset="0"/>
                <a:ea typeface="思源宋体 CN Heavy" panose="02020900000000000000" charset="-122"/>
                <a:cs typeface="Times New Roman" panose="02020603050405020304" pitchFamily="18" charset="0"/>
              </a:defRPr>
            </a:lvl1pPr>
          </a:lstStyle>
          <a:p>
            <a:endParaRPr sz="5599" dirty="0"/>
          </a:p>
        </p:txBody>
      </p:sp>
    </p:spTree>
    <p:extLst>
      <p:ext uri="{BB962C8B-B14F-4D97-AF65-F5344CB8AC3E}">
        <p14:creationId xmlns:p14="http://schemas.microsoft.com/office/powerpoint/2010/main" val="368261218"/>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additive="base">
                                        <p:cTn id="41" dur="500" fill="hold"/>
                                        <p:tgtEl>
                                          <p:spTgt spid="28"/>
                                        </p:tgtEl>
                                        <p:attrNameLst>
                                          <p:attrName>ppt_x</p:attrName>
                                        </p:attrNameLst>
                                      </p:cBhvr>
                                      <p:tavLst>
                                        <p:tav tm="0">
                                          <p:val>
                                            <p:strVal val="#ppt_x"/>
                                          </p:val>
                                        </p:tav>
                                        <p:tav tm="100000">
                                          <p:val>
                                            <p:strVal val="#ppt_x"/>
                                          </p:val>
                                        </p:tav>
                                      </p:tavLst>
                                    </p:anim>
                                    <p:anim calcmode="lin" valueType="num">
                                      <p:cBhvr additive="base">
                                        <p:cTn id="4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5" grpId="0"/>
      <p:bldP spid="25" grpId="1"/>
      <p:bldP spid="28" grpId="0"/>
      <p:bldP spid="28" grpId="1"/>
      <p:bldP spid="15" grpId="0"/>
      <p:bldP spid="15" grpId="1"/>
      <p:bldP spid="23"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12805846" y="553902"/>
            <a:ext cx="11596250" cy="13865592"/>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2" name="图像" descr="图像"/>
          <p:cNvPicPr>
            <a:picLocks noChangeAspect="1"/>
          </p:cNvPicPr>
          <p:nvPr/>
        </p:nvPicPr>
        <p:blipFill>
          <a:blip r:embed="rId2">
            <a:alphaModFix amt="20000"/>
            <a:duotone>
              <a:prstClr val="black"/>
              <a:schemeClr val="accent1">
                <a:tint val="45000"/>
                <a:satMod val="400000"/>
              </a:schemeClr>
            </a:duotone>
          </a:blip>
          <a:srcRect/>
          <a:stretch>
            <a:fillRect/>
          </a:stretch>
        </p:blipFill>
        <p:spPr>
          <a:xfrm>
            <a:off x="-49527" y="6912017"/>
            <a:ext cx="12446460" cy="7496322"/>
          </a:xfrm>
          <a:prstGeom prst="rect">
            <a:avLst/>
          </a:prstGeom>
          <a:ln w="12700" cap="flat">
            <a:noFill/>
            <a:miter lim="400000"/>
            <a:headEnd/>
            <a:tailEnd/>
          </a:ln>
          <a:effectLst/>
        </p:spPr>
      </p:pic>
      <p:sp>
        <p:nvSpPr>
          <p:cNvPr id="15" name="文本框 14"/>
          <p:cNvSpPr txBox="1"/>
          <p:nvPr/>
        </p:nvSpPr>
        <p:spPr>
          <a:xfrm>
            <a:off x="822906" y="4163282"/>
            <a:ext cx="8870878" cy="2061969"/>
          </a:xfrm>
          <a:prstGeom prst="rect">
            <a:avLst/>
          </a:prstGeom>
          <a:noFill/>
        </p:spPr>
        <p:txBody>
          <a:bodyPr wrap="square" rtlCol="0">
            <a:spAutoFit/>
          </a:bodyPr>
          <a:lstStyle/>
          <a:p>
            <a:pPr algn="l">
              <a:lnSpc>
                <a:spcPct val="160000"/>
              </a:lnSpc>
            </a:pPr>
            <a:r>
              <a:rPr lang="zh-CN" alt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第</a:t>
            </a:r>
            <a:r>
              <a:rPr lang="en-US" altLang="zh-CN"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9</a:t>
            </a:r>
            <a:r>
              <a:rPr lang="zh-CN" alt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行，求第</a:t>
            </a:r>
            <a:r>
              <a:rPr lang="en-US" altLang="zh-CN"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j</a:t>
            </a:r>
            <a:r>
              <a:rPr lang="zh-CN" alt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列上，第</a:t>
            </a:r>
            <a:r>
              <a:rPr lang="en-US" altLang="zh-CN"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1</a:t>
            </a:r>
            <a:r>
              <a:rPr lang="zh-CN" alt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行到第</a:t>
            </a:r>
            <a:r>
              <a:rPr lang="en-US" altLang="zh-CN" sz="4000" kern="1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i</a:t>
            </a:r>
            <a:r>
              <a:rPr lang="zh-CN" alt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行数字的前缀和。</a:t>
            </a:r>
          </a:p>
        </p:txBody>
      </p:sp>
      <p:sp>
        <p:nvSpPr>
          <p:cNvPr id="2" name="矩形 1"/>
          <p:cNvSpPr/>
          <p:nvPr/>
        </p:nvSpPr>
        <p:spPr>
          <a:xfrm>
            <a:off x="11714987" y="3615947"/>
            <a:ext cx="12322008" cy="10496502"/>
          </a:xfrm>
          <a:prstGeom prst="rect">
            <a:avLst/>
          </a:prstGeom>
          <a:gradFill>
            <a:gsLst>
              <a:gs pos="3000">
                <a:srgbClr val="C2DDFF"/>
              </a:gs>
              <a:gs pos="100000">
                <a:srgbClr val="1775E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0" name="图像" descr="图像"/>
          <p:cNvPicPr>
            <a:picLocks noGrp="1" noChangeAspect="1"/>
          </p:cNvPicPr>
          <p:nvPr/>
        </p:nvPicPr>
        <p:blipFill>
          <a:blip r:embed="rId3">
            <a:biLevel thresh="25000"/>
          </a:blip>
          <a:stretch>
            <a:fillRect/>
          </a:stretch>
        </p:blipFill>
        <p:spPr>
          <a:xfrm>
            <a:off x="599401" y="1511694"/>
            <a:ext cx="4115802" cy="669881"/>
          </a:xfrm>
          <a:prstGeom prst="rect">
            <a:avLst/>
          </a:prstGeom>
        </p:spPr>
      </p:pic>
      <p:sp>
        <p:nvSpPr>
          <p:cNvPr id="9" name="正文内容"/>
          <p:cNvSpPr txBox="1"/>
          <p:nvPr/>
        </p:nvSpPr>
        <p:spPr>
          <a:xfrm>
            <a:off x="11953097" y="3786732"/>
            <a:ext cx="11895950" cy="10116181"/>
          </a:xfrm>
          <a:prstGeom prst="rect">
            <a:avLst/>
          </a:prstGeom>
          <a:solidFill>
            <a:srgbClr val="000000"/>
          </a:solidFill>
        </p:spPr>
        <p:txBody>
          <a:bodyPr>
            <a:noAutofit/>
          </a:bodyPr>
          <a:lst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n, m, k = </a:t>
            </a:r>
            <a:r>
              <a:rPr lang="en-US" altLang="zh-CN" sz="3600" dirty="0">
                <a:solidFill>
                  <a:srgbClr val="C00000"/>
                </a:solidFill>
                <a:latin typeface="宋体" panose="02010600030101010101" pitchFamily="2" charset="-122"/>
                <a:ea typeface="宋体" panose="02010600030101010101" pitchFamily="2" charset="-122"/>
              </a:rPr>
              <a:t>map</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a:t>
            </a:r>
            <a:r>
              <a:rPr lang="en-US" altLang="zh-CN" sz="3600" dirty="0" err="1">
                <a:solidFill>
                  <a:srgbClr val="00B0F0"/>
                </a:solidFill>
                <a:latin typeface="宋体" panose="02010600030101010101" pitchFamily="2" charset="-122"/>
                <a:ea typeface="宋体" panose="02010600030101010101" pitchFamily="2" charset="-122"/>
              </a:rPr>
              <a:t>int</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input().split())</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a = [[0] </a:t>
            </a:r>
            <a:r>
              <a:rPr lang="en-US" altLang="zh-CN" sz="3600" dirty="0">
                <a:solidFill>
                  <a:srgbClr val="00B0F0"/>
                </a:solidFill>
                <a:latin typeface="宋体" panose="02010600030101010101" pitchFamily="2" charset="-122"/>
                <a:ea typeface="宋体" panose="02010600030101010101" pitchFamily="2" charset="-122"/>
              </a:rPr>
              <a:t>for</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a:solidFill>
                  <a:srgbClr val="00B0F0"/>
                </a:solidFill>
                <a:latin typeface="宋体" panose="02010600030101010101" pitchFamily="2" charset="-122"/>
                <a:ea typeface="宋体" panose="02010600030101010101" pitchFamily="2" charset="-122"/>
              </a:rPr>
              <a:t>in</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range(n)]</a:t>
            </a:r>
          </a:p>
          <a:p>
            <a:pPr marL="0" indent="0">
              <a:spcBef>
                <a:spcPts val="0"/>
              </a:spcBef>
              <a:buNone/>
            </a:pP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a.</a:t>
            </a:r>
            <a:r>
              <a:rPr lang="en-US" altLang="zh-CN" sz="3600" dirty="0" err="1">
                <a:solidFill>
                  <a:srgbClr val="C00000"/>
                </a:solidFill>
                <a:latin typeface="宋体" panose="02010600030101010101" pitchFamily="2" charset="-122"/>
                <a:ea typeface="宋体" panose="02010600030101010101" pitchFamily="2" charset="-122"/>
              </a:rPr>
              <a:t>insert</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(0,[0]*(m+1))</a:t>
            </a:r>
          </a:p>
          <a:p>
            <a:pPr marL="0" indent="0">
              <a:spcBef>
                <a:spcPts val="0"/>
              </a:spcBef>
              <a:buNone/>
            </a:pPr>
            <a:r>
              <a:rPr lang="en-US" altLang="zh-CN" sz="3600" dirty="0">
                <a:solidFill>
                  <a:srgbClr val="00B0F0"/>
                </a:solidFill>
                <a:latin typeface="宋体" panose="02010600030101010101" pitchFamily="2" charset="-122"/>
                <a:ea typeface="宋体" panose="02010600030101010101" pitchFamily="2" charset="-122"/>
              </a:rPr>
              <a:t>for</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a:solidFill>
                  <a:srgbClr val="00B0F0"/>
                </a:solidFill>
                <a:latin typeface="宋体" panose="02010600030101010101" pitchFamily="2" charset="-122"/>
                <a:ea typeface="宋体" panose="02010600030101010101" pitchFamily="2" charset="-122"/>
              </a:rPr>
              <a:t>in</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range(1,n+1):      </a:t>
            </a:r>
            <a:r>
              <a:rPr lang="en-US" altLang="zh-CN" sz="3600" dirty="0">
                <a:solidFill>
                  <a:srgbClr val="00B0F0"/>
                </a:solidFill>
                <a:latin typeface="宋体" panose="02010600030101010101" pitchFamily="2" charset="-122"/>
                <a:ea typeface="宋体" panose="02010600030101010101" pitchFamily="2" charset="-122"/>
              </a:rPr>
              <a:t>#</a:t>
            </a:r>
            <a:r>
              <a:rPr lang="zh-CN" altLang="en-US" sz="3600" dirty="0">
                <a:solidFill>
                  <a:srgbClr val="00B0F0"/>
                </a:solidFill>
                <a:latin typeface="宋体" panose="02010600030101010101" pitchFamily="2" charset="-122"/>
                <a:ea typeface="宋体" panose="02010600030101010101" pitchFamily="2" charset="-122"/>
              </a:rPr>
              <a:t>从</a:t>
            </a:r>
            <a:r>
              <a:rPr lang="en-US" altLang="zh-CN" sz="3600" dirty="0">
                <a:solidFill>
                  <a:srgbClr val="00B0F0"/>
                </a:solidFill>
                <a:latin typeface="宋体" panose="02010600030101010101" pitchFamily="2" charset="-122"/>
                <a:ea typeface="宋体" panose="02010600030101010101" pitchFamily="2" charset="-122"/>
              </a:rPr>
              <a:t>a[1][1]</a:t>
            </a:r>
            <a:r>
              <a:rPr lang="zh-CN" altLang="en-US" sz="3600" dirty="0">
                <a:solidFill>
                  <a:srgbClr val="00B0F0"/>
                </a:solidFill>
                <a:latin typeface="宋体" panose="02010600030101010101" pitchFamily="2" charset="-122"/>
                <a:ea typeface="宋体" panose="02010600030101010101" pitchFamily="2" charset="-122"/>
              </a:rPr>
              <a:t>开始，读矩阵</a:t>
            </a:r>
          </a:p>
          <a:p>
            <a:pPr marL="0" indent="0">
              <a:spcBef>
                <a:spcPts val="0"/>
              </a:spcBef>
              <a:buNone/>
            </a:pPr>
            <a:r>
              <a:rPr lang="zh-CN" altLang="en-US"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a[</a:t>
            </a: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].extend(</a:t>
            </a:r>
            <a:r>
              <a:rPr lang="en-US" altLang="zh-CN" sz="3600" dirty="0">
                <a:solidFill>
                  <a:srgbClr val="C00000"/>
                </a:solidFill>
                <a:latin typeface="宋体" panose="02010600030101010101" pitchFamily="2" charset="-122"/>
                <a:ea typeface="宋体" panose="02010600030101010101" pitchFamily="2" charset="-122"/>
              </a:rPr>
              <a:t>map</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a:t>
            </a:r>
            <a:r>
              <a:rPr lang="en-US" altLang="zh-CN" sz="3600" dirty="0" err="1">
                <a:solidFill>
                  <a:srgbClr val="00B0F0"/>
                </a:solidFill>
                <a:latin typeface="宋体" panose="02010600030101010101" pitchFamily="2" charset="-122"/>
                <a:ea typeface="宋体" panose="02010600030101010101" pitchFamily="2" charset="-122"/>
              </a:rPr>
              <a:t>int</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input().split()))</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s = [[0]*(m+1) for </a:t>
            </a: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in range(n+1)]</a:t>
            </a:r>
          </a:p>
          <a:p>
            <a:pPr marL="0" indent="0">
              <a:spcBef>
                <a:spcPts val="0"/>
              </a:spcBef>
              <a:buNone/>
            </a:pPr>
            <a:r>
              <a:rPr lang="en-US" altLang="zh-CN" sz="3600" dirty="0">
                <a:solidFill>
                  <a:srgbClr val="00B0F0"/>
                </a:solidFill>
                <a:latin typeface="宋体" panose="02010600030101010101" pitchFamily="2" charset="-122"/>
                <a:ea typeface="宋体" panose="02010600030101010101" pitchFamily="2" charset="-122"/>
              </a:rPr>
              <a:t>for</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a:solidFill>
                  <a:srgbClr val="00B0F0"/>
                </a:solidFill>
                <a:latin typeface="宋体" panose="02010600030101010101" pitchFamily="2" charset="-122"/>
                <a:ea typeface="宋体" panose="02010600030101010101" pitchFamily="2" charset="-122"/>
              </a:rPr>
              <a:t>in</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range(1,n+1):</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a:solidFill>
                  <a:srgbClr val="00B0F0"/>
                </a:solidFill>
                <a:latin typeface="宋体" panose="02010600030101010101" pitchFamily="2" charset="-122"/>
                <a:ea typeface="宋体" panose="02010600030101010101" pitchFamily="2" charset="-122"/>
              </a:rPr>
              <a:t>for</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j </a:t>
            </a:r>
            <a:r>
              <a:rPr lang="en-US" altLang="zh-CN" sz="3600" dirty="0">
                <a:solidFill>
                  <a:srgbClr val="00B0F0"/>
                </a:solidFill>
                <a:latin typeface="宋体" panose="02010600030101010101" pitchFamily="2" charset="-122"/>
                <a:ea typeface="宋体" panose="02010600030101010101" pitchFamily="2" charset="-122"/>
              </a:rPr>
              <a:t>in</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range(1,m+1):</a:t>
            </a:r>
          </a:p>
          <a:p>
            <a:pPr marL="0" indent="0">
              <a:spcBef>
                <a:spcPts val="0"/>
              </a:spcBef>
              <a:buNone/>
            </a:pPr>
            <a:r>
              <a:rPr lang="en-US" altLang="zh-CN" sz="3600" dirty="0">
                <a:solidFill>
                  <a:srgbClr val="FF0000"/>
                </a:solidFill>
                <a:latin typeface="宋体" panose="02010600030101010101" pitchFamily="2" charset="-122"/>
                <a:ea typeface="宋体" panose="02010600030101010101" pitchFamily="2" charset="-122"/>
              </a:rPr>
              <a:t>        s[</a:t>
            </a:r>
            <a:r>
              <a:rPr lang="en-US" altLang="zh-CN" sz="3600" dirty="0" err="1">
                <a:solidFill>
                  <a:srgbClr val="FF0000"/>
                </a:solidFill>
                <a:latin typeface="宋体" panose="02010600030101010101" pitchFamily="2" charset="-122"/>
                <a:ea typeface="宋体" panose="02010600030101010101" pitchFamily="2" charset="-122"/>
              </a:rPr>
              <a:t>i</a:t>
            </a:r>
            <a:r>
              <a:rPr lang="en-US" altLang="zh-CN" sz="3600" dirty="0">
                <a:solidFill>
                  <a:srgbClr val="FF0000"/>
                </a:solidFill>
                <a:latin typeface="宋体" panose="02010600030101010101" pitchFamily="2" charset="-122"/>
                <a:ea typeface="宋体" panose="02010600030101010101" pitchFamily="2" charset="-122"/>
              </a:rPr>
              <a:t>][j] = s[i-1][j] + a[</a:t>
            </a:r>
            <a:r>
              <a:rPr lang="en-US" altLang="zh-CN" sz="3600" dirty="0" err="1">
                <a:solidFill>
                  <a:srgbClr val="FF0000"/>
                </a:solidFill>
                <a:latin typeface="宋体" panose="02010600030101010101" pitchFamily="2" charset="-122"/>
                <a:ea typeface="宋体" panose="02010600030101010101" pitchFamily="2" charset="-122"/>
              </a:rPr>
              <a:t>i</a:t>
            </a:r>
            <a:r>
              <a:rPr lang="en-US" altLang="zh-CN" sz="3600" dirty="0">
                <a:solidFill>
                  <a:srgbClr val="FF0000"/>
                </a:solidFill>
                <a:latin typeface="宋体" panose="02010600030101010101" pitchFamily="2" charset="-122"/>
                <a:ea typeface="宋体" panose="02010600030101010101" pitchFamily="2" charset="-122"/>
              </a:rPr>
              <a:t>][j]     </a:t>
            </a:r>
            <a:r>
              <a:rPr lang="en-US" altLang="zh-CN" sz="3600" dirty="0">
                <a:solidFill>
                  <a:srgbClr val="0070C0"/>
                </a:solidFill>
                <a:latin typeface="宋体" panose="02010600030101010101" pitchFamily="2" charset="-122"/>
                <a:ea typeface="宋体" panose="02010600030101010101" pitchFamily="2" charset="-122"/>
              </a:rPr>
              <a:t>#</a:t>
            </a:r>
            <a:r>
              <a:rPr lang="zh-CN" altLang="en-US" sz="3600" dirty="0">
                <a:solidFill>
                  <a:srgbClr val="0070C0"/>
                </a:solidFill>
                <a:latin typeface="宋体" panose="02010600030101010101" pitchFamily="2" charset="-122"/>
                <a:ea typeface="宋体" panose="02010600030101010101" pitchFamily="2" charset="-122"/>
              </a:rPr>
              <a:t>第</a:t>
            </a:r>
            <a:r>
              <a:rPr lang="en-US" altLang="zh-CN" sz="3600" dirty="0">
                <a:solidFill>
                  <a:srgbClr val="0070C0"/>
                </a:solidFill>
                <a:latin typeface="宋体" panose="02010600030101010101" pitchFamily="2" charset="-122"/>
                <a:ea typeface="宋体" panose="02010600030101010101" pitchFamily="2" charset="-122"/>
              </a:rPr>
              <a:t>9</a:t>
            </a:r>
            <a:r>
              <a:rPr lang="zh-CN" altLang="en-US" sz="3600" dirty="0">
                <a:solidFill>
                  <a:srgbClr val="0070C0"/>
                </a:solidFill>
                <a:latin typeface="宋体" panose="02010600030101010101" pitchFamily="2" charset="-122"/>
                <a:ea typeface="宋体" panose="02010600030101010101" pitchFamily="2" charset="-122"/>
              </a:rPr>
              <a:t>行</a:t>
            </a:r>
            <a:endParaRPr lang="en-US" altLang="zh-CN" sz="3600" dirty="0">
              <a:solidFill>
                <a:srgbClr val="0070C0"/>
              </a:solidFill>
              <a:latin typeface="宋体" panose="02010600030101010101" pitchFamily="2" charset="-122"/>
              <a:ea typeface="宋体" panose="02010600030101010101" pitchFamily="2" charset="-122"/>
            </a:endParaRPr>
          </a:p>
          <a:p>
            <a:pPr marL="0" indent="0">
              <a:spcBef>
                <a:spcPts val="0"/>
              </a:spcBef>
              <a:buNone/>
            </a:pP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ans</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 0</a:t>
            </a:r>
          </a:p>
          <a:p>
            <a:pPr marL="0" indent="0">
              <a:spcBef>
                <a:spcPts val="0"/>
              </a:spcBef>
              <a:buNone/>
            </a:pPr>
            <a:r>
              <a:rPr lang="en-US" altLang="zh-CN" sz="3600" dirty="0">
                <a:solidFill>
                  <a:srgbClr val="00B0F0"/>
                </a:solidFill>
                <a:latin typeface="宋体" panose="02010600030101010101" pitchFamily="2" charset="-122"/>
                <a:ea typeface="宋体" panose="02010600030101010101" pitchFamily="2" charset="-122"/>
              </a:rPr>
              <a:t>for</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i1 </a:t>
            </a:r>
            <a:r>
              <a:rPr lang="en-US" altLang="zh-CN" sz="3600" dirty="0">
                <a:solidFill>
                  <a:srgbClr val="00B0F0"/>
                </a:solidFill>
                <a:latin typeface="宋体" panose="02010600030101010101" pitchFamily="2" charset="-122"/>
                <a:ea typeface="宋体" panose="02010600030101010101" pitchFamily="2" charset="-122"/>
              </a:rPr>
              <a:t>in</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range(1,n+1):</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a:solidFill>
                  <a:srgbClr val="00B0F0"/>
                </a:solidFill>
                <a:latin typeface="宋体" panose="02010600030101010101" pitchFamily="2" charset="-122"/>
                <a:ea typeface="宋体" panose="02010600030101010101" pitchFamily="2" charset="-122"/>
              </a:rPr>
              <a:t>for</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i2 </a:t>
            </a:r>
            <a:r>
              <a:rPr lang="en-US" altLang="zh-CN" sz="3600" dirty="0">
                <a:solidFill>
                  <a:srgbClr val="00B0F0"/>
                </a:solidFill>
                <a:latin typeface="宋体" panose="02010600030101010101" pitchFamily="2" charset="-122"/>
                <a:ea typeface="宋体" panose="02010600030101010101" pitchFamily="2" charset="-122"/>
              </a:rPr>
              <a:t>in</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range(i1,n+1):</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j1=1; z=0</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a:solidFill>
                  <a:srgbClr val="00B0F0"/>
                </a:solidFill>
                <a:latin typeface="宋体" panose="02010600030101010101" pitchFamily="2" charset="-122"/>
                <a:ea typeface="宋体" panose="02010600030101010101" pitchFamily="2" charset="-122"/>
              </a:rPr>
              <a:t>for</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j2 </a:t>
            </a:r>
            <a:r>
              <a:rPr lang="en-US" altLang="zh-CN" sz="3600" dirty="0">
                <a:solidFill>
                  <a:srgbClr val="00B0F0"/>
                </a:solidFill>
                <a:latin typeface="宋体" panose="02010600030101010101" pitchFamily="2" charset="-122"/>
                <a:ea typeface="宋体" panose="02010600030101010101" pitchFamily="2" charset="-122"/>
              </a:rPr>
              <a:t>in</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range(1,m+1):</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z += s[i2][j2]-s[i1-1][j2]  </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while z&gt;k:                     </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z -= s[i2][j1]-s[i1-1][j1]</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j1 += 1             </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ans</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 j2-j1+1            </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print(</a:t>
            </a: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ans</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a:t>
            </a:r>
          </a:p>
        </p:txBody>
      </p:sp>
      <p:sp>
        <p:nvSpPr>
          <p:cNvPr id="3" name="矩形: 圆角 2"/>
          <p:cNvSpPr/>
          <p:nvPr/>
        </p:nvSpPr>
        <p:spPr>
          <a:xfrm>
            <a:off x="-1" y="674818"/>
            <a:ext cx="24382413" cy="2524422"/>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11" name="图像" descr="图像"/>
          <p:cNvPicPr>
            <a:picLocks noChangeAspect="1"/>
          </p:cNvPicPr>
          <p:nvPr/>
        </p:nvPicPr>
        <p:blipFill>
          <a:blip r:embed="rId3"/>
          <a:stretch>
            <a:fillRect/>
          </a:stretch>
        </p:blipFill>
        <p:spPr>
          <a:xfrm>
            <a:off x="20623458" y="1303428"/>
            <a:ext cx="3541164" cy="575908"/>
          </a:xfrm>
          <a:prstGeom prst="rect">
            <a:avLst/>
          </a:prstGeom>
        </p:spPr>
      </p:pic>
      <p:sp>
        <p:nvSpPr>
          <p:cNvPr id="6" name="矩形: 圆角 2"/>
          <p:cNvSpPr/>
          <p:nvPr/>
        </p:nvSpPr>
        <p:spPr>
          <a:xfrm>
            <a:off x="-14605" y="674818"/>
            <a:ext cx="24382413" cy="2524422"/>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7" name="图像" descr="图像"/>
          <p:cNvPicPr>
            <a:picLocks noChangeAspect="1"/>
          </p:cNvPicPr>
          <p:nvPr/>
        </p:nvPicPr>
        <p:blipFill>
          <a:blip r:embed="rId3"/>
          <a:stretch>
            <a:fillRect/>
          </a:stretch>
        </p:blipFill>
        <p:spPr>
          <a:xfrm>
            <a:off x="20608854" y="1303428"/>
            <a:ext cx="3541164" cy="575908"/>
          </a:xfrm>
          <a:prstGeom prst="rect">
            <a:avLst/>
          </a:prstGeom>
        </p:spPr>
      </p:pic>
    </p:spTree>
    <p:extLst>
      <p:ext uri="{BB962C8B-B14F-4D97-AF65-F5344CB8AC3E}">
        <p14:creationId xmlns:p14="http://schemas.microsoft.com/office/powerpoint/2010/main" val="1873057748"/>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图像" descr="图像"/>
          <p:cNvPicPr>
            <a:picLocks noChangeAspect="1"/>
          </p:cNvPicPr>
          <p:nvPr/>
        </p:nvPicPr>
        <p:blipFill>
          <a:blip r:embed="rId2">
            <a:alphaModFix amt="20000"/>
            <a:duotone>
              <a:prstClr val="black"/>
              <a:schemeClr val="accent1">
                <a:tint val="45000"/>
                <a:satMod val="400000"/>
              </a:schemeClr>
            </a:duotone>
          </a:blip>
          <a:srcRect/>
          <a:stretch>
            <a:fillRect/>
          </a:stretch>
        </p:blipFill>
        <p:spPr>
          <a:xfrm>
            <a:off x="-49527" y="6912017"/>
            <a:ext cx="12446460" cy="7496322"/>
          </a:xfrm>
          <a:prstGeom prst="rect">
            <a:avLst/>
          </a:prstGeom>
          <a:ln w="12700" cap="flat">
            <a:noFill/>
            <a:miter lim="400000"/>
            <a:headEnd/>
            <a:tailEnd/>
          </a:ln>
          <a:effectLst/>
        </p:spPr>
      </p:pic>
      <p:sp>
        <p:nvSpPr>
          <p:cNvPr id="15" name="文本框 14"/>
          <p:cNvSpPr txBox="1"/>
          <p:nvPr/>
        </p:nvSpPr>
        <p:spPr>
          <a:xfrm>
            <a:off x="897831" y="3881994"/>
            <a:ext cx="7300755" cy="2061076"/>
          </a:xfrm>
          <a:prstGeom prst="rect">
            <a:avLst/>
          </a:prstGeom>
          <a:noFill/>
        </p:spPr>
        <p:txBody>
          <a:bodyPr wrap="square" rtlCol="0">
            <a:spAutoFit/>
          </a:bodyPr>
          <a:lstStyle/>
          <a:p>
            <a:pPr algn="l">
              <a:lnSpc>
                <a:spcPct val="160000"/>
              </a:lnSpc>
            </a:pPr>
            <a:r>
              <a:rPr lang="zh-CN" altLang="en-US" sz="4000" kern="100" dirty="0">
                <a:solidFill>
                  <a:schemeClr val="bg1">
                    <a:lumMod val="75000"/>
                  </a:schemeClr>
                </a:solidFill>
                <a:latin typeface="Times New Roman" panose="02020603050405020304" pitchFamily="18" charset="0"/>
                <a:ea typeface="思源宋体 CN" panose="02020400000000000000" charset="-122"/>
                <a:cs typeface="Times New Roman" panose="02020603050405020304" pitchFamily="18" charset="0"/>
                <a:sym typeface="+mn-ea"/>
              </a:rPr>
              <a:t>第</a:t>
            </a:r>
            <a:r>
              <a:rPr lang="en-US" altLang="zh-CN" sz="4000" kern="100" dirty="0">
                <a:solidFill>
                  <a:schemeClr val="bg1">
                    <a:lumMod val="75000"/>
                  </a:schemeClr>
                </a:solidFill>
                <a:latin typeface="Times New Roman" panose="02020603050405020304" pitchFamily="18" charset="0"/>
                <a:ea typeface="思源宋体 CN" panose="02020400000000000000" charset="-122"/>
                <a:cs typeface="Times New Roman" panose="02020603050405020304" pitchFamily="18" charset="0"/>
                <a:sym typeface="+mn-ea"/>
              </a:rPr>
              <a:t>9</a:t>
            </a:r>
            <a:r>
              <a:rPr lang="zh-CN" altLang="en-US" sz="4000" kern="100" dirty="0">
                <a:solidFill>
                  <a:schemeClr val="bg1">
                    <a:lumMod val="75000"/>
                  </a:schemeClr>
                </a:solidFill>
                <a:latin typeface="Times New Roman" panose="02020603050405020304" pitchFamily="18" charset="0"/>
                <a:ea typeface="思源宋体 CN" panose="02020400000000000000" charset="-122"/>
                <a:cs typeface="Times New Roman" panose="02020603050405020304" pitchFamily="18" charset="0"/>
                <a:sym typeface="+mn-ea"/>
              </a:rPr>
              <a:t>行求第</a:t>
            </a:r>
            <a:r>
              <a:rPr lang="en-US" altLang="zh-CN" sz="4000" kern="100" dirty="0">
                <a:solidFill>
                  <a:schemeClr val="bg1">
                    <a:lumMod val="75000"/>
                  </a:schemeClr>
                </a:solidFill>
                <a:latin typeface="Times New Roman" panose="02020603050405020304" pitchFamily="18" charset="0"/>
                <a:ea typeface="思源宋体 CN" panose="02020400000000000000" charset="-122"/>
                <a:cs typeface="Times New Roman" panose="02020603050405020304" pitchFamily="18" charset="0"/>
                <a:sym typeface="+mn-ea"/>
              </a:rPr>
              <a:t>j</a:t>
            </a:r>
            <a:r>
              <a:rPr lang="zh-CN" altLang="en-US" sz="4000" kern="100" dirty="0">
                <a:solidFill>
                  <a:schemeClr val="bg1">
                    <a:lumMod val="75000"/>
                  </a:schemeClr>
                </a:solidFill>
                <a:latin typeface="Times New Roman" panose="02020603050405020304" pitchFamily="18" charset="0"/>
                <a:ea typeface="思源宋体 CN" panose="02020400000000000000" charset="-122"/>
                <a:cs typeface="Times New Roman" panose="02020603050405020304" pitchFamily="18" charset="0"/>
                <a:sym typeface="+mn-ea"/>
              </a:rPr>
              <a:t>列上，第</a:t>
            </a:r>
            <a:r>
              <a:rPr lang="en-US" altLang="zh-CN" sz="4000" kern="100" dirty="0">
                <a:solidFill>
                  <a:schemeClr val="bg1">
                    <a:lumMod val="75000"/>
                  </a:schemeClr>
                </a:solidFill>
                <a:latin typeface="Times New Roman" panose="02020603050405020304" pitchFamily="18" charset="0"/>
                <a:ea typeface="思源宋体 CN" panose="02020400000000000000" charset="-122"/>
                <a:cs typeface="Times New Roman" panose="02020603050405020304" pitchFamily="18" charset="0"/>
                <a:sym typeface="+mn-ea"/>
              </a:rPr>
              <a:t>1</a:t>
            </a:r>
            <a:r>
              <a:rPr lang="zh-CN" altLang="en-US" sz="4000" kern="100" dirty="0">
                <a:solidFill>
                  <a:schemeClr val="bg1">
                    <a:lumMod val="75000"/>
                  </a:schemeClr>
                </a:solidFill>
                <a:latin typeface="Times New Roman" panose="02020603050405020304" pitchFamily="18" charset="0"/>
                <a:ea typeface="思源宋体 CN" panose="02020400000000000000" charset="-122"/>
                <a:cs typeface="Times New Roman" panose="02020603050405020304" pitchFamily="18" charset="0"/>
                <a:sym typeface="+mn-ea"/>
              </a:rPr>
              <a:t>行到第</a:t>
            </a:r>
            <a:r>
              <a:rPr lang="en-US" altLang="zh-CN" sz="4000" kern="100" dirty="0" err="1">
                <a:solidFill>
                  <a:schemeClr val="bg1">
                    <a:lumMod val="75000"/>
                  </a:schemeClr>
                </a:solidFill>
                <a:latin typeface="Times New Roman" panose="02020603050405020304" pitchFamily="18" charset="0"/>
                <a:ea typeface="思源宋体 CN" panose="02020400000000000000" charset="-122"/>
                <a:cs typeface="Times New Roman" panose="02020603050405020304" pitchFamily="18" charset="0"/>
                <a:sym typeface="+mn-ea"/>
              </a:rPr>
              <a:t>i</a:t>
            </a:r>
            <a:r>
              <a:rPr lang="zh-CN" altLang="en-US" sz="4000" kern="100" dirty="0">
                <a:solidFill>
                  <a:schemeClr val="bg1">
                    <a:lumMod val="75000"/>
                  </a:schemeClr>
                </a:solidFill>
                <a:latin typeface="Times New Roman" panose="02020603050405020304" pitchFamily="18" charset="0"/>
                <a:ea typeface="思源宋体 CN" panose="02020400000000000000" charset="-122"/>
                <a:cs typeface="Times New Roman" panose="02020603050405020304" pitchFamily="18" charset="0"/>
                <a:sym typeface="+mn-ea"/>
              </a:rPr>
              <a:t>行上数字的前缀和。</a:t>
            </a:r>
          </a:p>
        </p:txBody>
      </p:sp>
      <p:sp>
        <p:nvSpPr>
          <p:cNvPr id="2" name="矩形 1"/>
          <p:cNvSpPr/>
          <p:nvPr/>
        </p:nvSpPr>
        <p:spPr>
          <a:xfrm>
            <a:off x="10975895" y="3615947"/>
            <a:ext cx="12737271" cy="10467928"/>
          </a:xfrm>
          <a:prstGeom prst="rect">
            <a:avLst/>
          </a:prstGeom>
          <a:gradFill>
            <a:gsLst>
              <a:gs pos="3000">
                <a:srgbClr val="C2DDFF"/>
              </a:gs>
              <a:gs pos="100000">
                <a:srgbClr val="1775E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0" name="图像" descr="图像"/>
          <p:cNvPicPr>
            <a:picLocks noGrp="1" noChangeAspect="1"/>
          </p:cNvPicPr>
          <p:nvPr/>
        </p:nvPicPr>
        <p:blipFill>
          <a:blip r:embed="rId3">
            <a:biLevel thresh="25000"/>
          </a:blip>
          <a:stretch>
            <a:fillRect/>
          </a:stretch>
        </p:blipFill>
        <p:spPr>
          <a:xfrm>
            <a:off x="599401" y="1511694"/>
            <a:ext cx="4115802" cy="669881"/>
          </a:xfrm>
          <a:prstGeom prst="rect">
            <a:avLst/>
          </a:prstGeom>
        </p:spPr>
      </p:pic>
      <p:sp>
        <p:nvSpPr>
          <p:cNvPr id="5" name="文本框 4"/>
          <p:cNvSpPr txBox="1"/>
          <p:nvPr/>
        </p:nvSpPr>
        <p:spPr>
          <a:xfrm>
            <a:off x="862273" y="6149432"/>
            <a:ext cx="7300755" cy="1076255"/>
          </a:xfrm>
          <a:prstGeom prst="rect">
            <a:avLst/>
          </a:prstGeom>
          <a:noFill/>
        </p:spPr>
        <p:txBody>
          <a:bodyPr wrap="square" rtlCol="0">
            <a:spAutoFit/>
          </a:bodyPr>
          <a:lstStyle/>
          <a:p>
            <a:pPr algn="l">
              <a:lnSpc>
                <a:spcPct val="160000"/>
              </a:lnSpc>
            </a:pPr>
            <a:r>
              <a:rPr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第12、13行用2重暴力遍历行。</a:t>
            </a:r>
          </a:p>
        </p:txBody>
      </p:sp>
      <p:sp>
        <p:nvSpPr>
          <p:cNvPr id="9" name="正文内容"/>
          <p:cNvSpPr txBox="1"/>
          <p:nvPr/>
        </p:nvSpPr>
        <p:spPr>
          <a:xfrm>
            <a:off x="11148921" y="3738801"/>
            <a:ext cx="12391218" cy="10094266"/>
          </a:xfrm>
          <a:prstGeom prst="rect">
            <a:avLst/>
          </a:prstGeom>
          <a:solidFill>
            <a:srgbClr val="000000"/>
          </a:solidFill>
        </p:spPr>
        <p:txBody>
          <a:bodyPr>
            <a:noAutofit/>
          </a:bodyPr>
          <a:lst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n, m, k = </a:t>
            </a:r>
            <a:r>
              <a:rPr lang="en-US" altLang="zh-CN" sz="3600" dirty="0">
                <a:solidFill>
                  <a:srgbClr val="C00000"/>
                </a:solidFill>
                <a:latin typeface="宋体" panose="02010600030101010101" pitchFamily="2" charset="-122"/>
                <a:ea typeface="宋体" panose="02010600030101010101" pitchFamily="2" charset="-122"/>
              </a:rPr>
              <a:t>map</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a:t>
            </a:r>
            <a:r>
              <a:rPr lang="en-US" altLang="zh-CN" sz="3600" dirty="0" err="1">
                <a:solidFill>
                  <a:srgbClr val="00B0F0"/>
                </a:solidFill>
                <a:latin typeface="宋体" panose="02010600030101010101" pitchFamily="2" charset="-122"/>
                <a:ea typeface="宋体" panose="02010600030101010101" pitchFamily="2" charset="-122"/>
              </a:rPr>
              <a:t>int</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input().split())</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a = [[0] </a:t>
            </a:r>
            <a:r>
              <a:rPr lang="en-US" altLang="zh-CN" sz="3600" dirty="0">
                <a:solidFill>
                  <a:srgbClr val="00B0F0"/>
                </a:solidFill>
                <a:latin typeface="宋体" panose="02010600030101010101" pitchFamily="2" charset="-122"/>
                <a:ea typeface="宋体" panose="02010600030101010101" pitchFamily="2" charset="-122"/>
              </a:rPr>
              <a:t>for</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a:solidFill>
                  <a:srgbClr val="00B0F0"/>
                </a:solidFill>
                <a:latin typeface="宋体" panose="02010600030101010101" pitchFamily="2" charset="-122"/>
                <a:ea typeface="宋体" panose="02010600030101010101" pitchFamily="2" charset="-122"/>
              </a:rPr>
              <a:t>in</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range(n)]</a:t>
            </a:r>
          </a:p>
          <a:p>
            <a:pPr marL="0" indent="0">
              <a:spcBef>
                <a:spcPts val="0"/>
              </a:spcBef>
              <a:buNone/>
            </a:pP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a.</a:t>
            </a:r>
            <a:r>
              <a:rPr lang="en-US" altLang="zh-CN" sz="3600" dirty="0" err="1">
                <a:solidFill>
                  <a:srgbClr val="C00000"/>
                </a:solidFill>
                <a:latin typeface="宋体" panose="02010600030101010101" pitchFamily="2" charset="-122"/>
                <a:ea typeface="宋体" panose="02010600030101010101" pitchFamily="2" charset="-122"/>
              </a:rPr>
              <a:t>insert</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(0,[0]*(m+1))</a:t>
            </a:r>
          </a:p>
          <a:p>
            <a:pPr marL="0" indent="0">
              <a:spcBef>
                <a:spcPts val="0"/>
              </a:spcBef>
              <a:buNone/>
            </a:pPr>
            <a:r>
              <a:rPr lang="en-US" altLang="zh-CN" sz="3600" dirty="0">
                <a:solidFill>
                  <a:srgbClr val="00B0F0"/>
                </a:solidFill>
                <a:latin typeface="宋体" panose="02010600030101010101" pitchFamily="2" charset="-122"/>
                <a:ea typeface="宋体" panose="02010600030101010101" pitchFamily="2" charset="-122"/>
              </a:rPr>
              <a:t>for</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a:solidFill>
                  <a:srgbClr val="00B0F0"/>
                </a:solidFill>
                <a:latin typeface="宋体" panose="02010600030101010101" pitchFamily="2" charset="-122"/>
                <a:ea typeface="宋体" panose="02010600030101010101" pitchFamily="2" charset="-122"/>
              </a:rPr>
              <a:t>in</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range(1,n+1):        </a:t>
            </a:r>
            <a:r>
              <a:rPr lang="en-US" altLang="zh-CN" sz="3600" dirty="0">
                <a:solidFill>
                  <a:srgbClr val="00B0F0"/>
                </a:solidFill>
                <a:latin typeface="宋体" panose="02010600030101010101" pitchFamily="2" charset="-122"/>
                <a:ea typeface="宋体" panose="02010600030101010101" pitchFamily="2" charset="-122"/>
              </a:rPr>
              <a:t>#</a:t>
            </a:r>
            <a:r>
              <a:rPr lang="zh-CN" altLang="en-US" sz="3600" dirty="0">
                <a:solidFill>
                  <a:srgbClr val="00B0F0"/>
                </a:solidFill>
                <a:latin typeface="宋体" panose="02010600030101010101" pitchFamily="2" charset="-122"/>
                <a:ea typeface="宋体" panose="02010600030101010101" pitchFamily="2" charset="-122"/>
              </a:rPr>
              <a:t>从</a:t>
            </a:r>
            <a:r>
              <a:rPr lang="en-US" altLang="zh-CN" sz="3600" dirty="0">
                <a:solidFill>
                  <a:srgbClr val="00B0F0"/>
                </a:solidFill>
                <a:latin typeface="宋体" panose="02010600030101010101" pitchFamily="2" charset="-122"/>
                <a:ea typeface="宋体" panose="02010600030101010101" pitchFamily="2" charset="-122"/>
              </a:rPr>
              <a:t>a[1][1]</a:t>
            </a:r>
            <a:r>
              <a:rPr lang="zh-CN" altLang="en-US" sz="3600" dirty="0">
                <a:solidFill>
                  <a:srgbClr val="00B0F0"/>
                </a:solidFill>
                <a:latin typeface="宋体" panose="02010600030101010101" pitchFamily="2" charset="-122"/>
                <a:ea typeface="宋体" panose="02010600030101010101" pitchFamily="2" charset="-122"/>
              </a:rPr>
              <a:t>开始，读矩阵</a:t>
            </a:r>
          </a:p>
          <a:p>
            <a:pPr marL="0" indent="0">
              <a:spcBef>
                <a:spcPts val="0"/>
              </a:spcBef>
              <a:buNone/>
            </a:pPr>
            <a:r>
              <a:rPr lang="zh-CN" altLang="en-US"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a[</a:t>
            </a: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].extend(</a:t>
            </a:r>
            <a:r>
              <a:rPr lang="en-US" altLang="zh-CN" sz="3600" dirty="0">
                <a:solidFill>
                  <a:srgbClr val="C00000"/>
                </a:solidFill>
                <a:latin typeface="宋体" panose="02010600030101010101" pitchFamily="2" charset="-122"/>
                <a:ea typeface="宋体" panose="02010600030101010101" pitchFamily="2" charset="-122"/>
              </a:rPr>
              <a:t>map</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a:t>
            </a:r>
            <a:r>
              <a:rPr lang="en-US" altLang="zh-CN" sz="3600" dirty="0" err="1">
                <a:solidFill>
                  <a:srgbClr val="00B0F0"/>
                </a:solidFill>
                <a:latin typeface="宋体" panose="02010600030101010101" pitchFamily="2" charset="-122"/>
                <a:ea typeface="宋体" panose="02010600030101010101" pitchFamily="2" charset="-122"/>
              </a:rPr>
              <a:t>int</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input().split()))</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s = [[0]*(m+1) for </a:t>
            </a: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in range(n+1)]</a:t>
            </a:r>
          </a:p>
          <a:p>
            <a:pPr marL="0" indent="0">
              <a:spcBef>
                <a:spcPts val="0"/>
              </a:spcBef>
              <a:buNone/>
            </a:pPr>
            <a:r>
              <a:rPr lang="en-US" altLang="zh-CN" sz="3600" dirty="0">
                <a:solidFill>
                  <a:srgbClr val="00B0F0"/>
                </a:solidFill>
                <a:latin typeface="宋体" panose="02010600030101010101" pitchFamily="2" charset="-122"/>
                <a:ea typeface="宋体" panose="02010600030101010101" pitchFamily="2" charset="-122"/>
              </a:rPr>
              <a:t>for</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a:solidFill>
                  <a:srgbClr val="00B0F0"/>
                </a:solidFill>
                <a:latin typeface="宋体" panose="02010600030101010101" pitchFamily="2" charset="-122"/>
                <a:ea typeface="宋体" panose="02010600030101010101" pitchFamily="2" charset="-122"/>
              </a:rPr>
              <a:t>in</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range(1,n+1):</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a:solidFill>
                  <a:srgbClr val="00B0F0"/>
                </a:solidFill>
                <a:latin typeface="宋体" panose="02010600030101010101" pitchFamily="2" charset="-122"/>
                <a:ea typeface="宋体" panose="02010600030101010101" pitchFamily="2" charset="-122"/>
              </a:rPr>
              <a:t>for</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j </a:t>
            </a:r>
            <a:r>
              <a:rPr lang="en-US" altLang="zh-CN" sz="3600" dirty="0">
                <a:solidFill>
                  <a:srgbClr val="00B0F0"/>
                </a:solidFill>
                <a:latin typeface="宋体" panose="02010600030101010101" pitchFamily="2" charset="-122"/>
                <a:ea typeface="宋体" panose="02010600030101010101" pitchFamily="2" charset="-122"/>
              </a:rPr>
              <a:t>in</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range(1,m+1):</a:t>
            </a:r>
          </a:p>
          <a:p>
            <a:pPr marL="0" indent="0">
              <a:spcBef>
                <a:spcPts val="0"/>
              </a:spcBef>
              <a:buNone/>
            </a:pPr>
            <a:r>
              <a:rPr lang="en-US" altLang="zh-CN" sz="3600" dirty="0">
                <a:solidFill>
                  <a:srgbClr val="FF0000"/>
                </a:solidFill>
                <a:latin typeface="宋体" panose="02010600030101010101" pitchFamily="2" charset="-122"/>
                <a:ea typeface="宋体" panose="02010600030101010101" pitchFamily="2" charset="-122"/>
              </a:rPr>
              <a:t>        </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s[</a:t>
            </a: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][j] = s[i-1][j] + a[</a:t>
            </a: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][j]</a:t>
            </a:r>
          </a:p>
          <a:p>
            <a:pPr marL="0" indent="0">
              <a:spcBef>
                <a:spcPts val="0"/>
              </a:spcBef>
              <a:buNone/>
            </a:pP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ans</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 0</a:t>
            </a:r>
          </a:p>
          <a:p>
            <a:pPr marL="0" indent="0">
              <a:spcBef>
                <a:spcPts val="0"/>
              </a:spcBef>
              <a:buNone/>
            </a:pPr>
            <a:r>
              <a:rPr lang="en-US" altLang="zh-CN" sz="3600" dirty="0">
                <a:solidFill>
                  <a:srgbClr val="FF0000"/>
                </a:solidFill>
                <a:latin typeface="宋体" panose="02010600030101010101" pitchFamily="2" charset="-122"/>
                <a:ea typeface="宋体" panose="02010600030101010101" pitchFamily="2" charset="-122"/>
              </a:rPr>
              <a:t>for i1 in range(1,n+1):             </a:t>
            </a:r>
            <a:r>
              <a:rPr lang="en-US" altLang="zh-CN" sz="3600" dirty="0">
                <a:solidFill>
                  <a:srgbClr val="0070C0"/>
                </a:solidFill>
                <a:latin typeface="宋体" panose="02010600030101010101" pitchFamily="2" charset="-122"/>
                <a:ea typeface="宋体" panose="02010600030101010101" pitchFamily="2" charset="-122"/>
              </a:rPr>
              <a:t>#</a:t>
            </a:r>
            <a:r>
              <a:rPr lang="zh-CN" altLang="en-US" sz="3600" dirty="0">
                <a:solidFill>
                  <a:srgbClr val="0070C0"/>
                </a:solidFill>
                <a:latin typeface="宋体" panose="02010600030101010101" pitchFamily="2" charset="-122"/>
                <a:ea typeface="宋体" panose="02010600030101010101" pitchFamily="2" charset="-122"/>
              </a:rPr>
              <a:t>第</a:t>
            </a:r>
            <a:r>
              <a:rPr lang="en-US" altLang="zh-CN" sz="3600" dirty="0">
                <a:solidFill>
                  <a:srgbClr val="0070C0"/>
                </a:solidFill>
                <a:latin typeface="宋体" panose="02010600030101010101" pitchFamily="2" charset="-122"/>
                <a:ea typeface="宋体" panose="02010600030101010101" pitchFamily="2" charset="-122"/>
              </a:rPr>
              <a:t>12</a:t>
            </a:r>
            <a:r>
              <a:rPr lang="zh-CN" altLang="en-US" sz="3600" dirty="0">
                <a:solidFill>
                  <a:srgbClr val="0070C0"/>
                </a:solidFill>
                <a:latin typeface="宋体" panose="02010600030101010101" pitchFamily="2" charset="-122"/>
                <a:ea typeface="宋体" panose="02010600030101010101" pitchFamily="2" charset="-122"/>
              </a:rPr>
              <a:t>行</a:t>
            </a:r>
            <a:r>
              <a:rPr lang="en-US" altLang="zh-CN" sz="3600" dirty="0">
                <a:solidFill>
                  <a:srgbClr val="0070C0"/>
                </a:solidFill>
                <a:latin typeface="宋体" panose="02010600030101010101" pitchFamily="2" charset="-122"/>
                <a:ea typeface="宋体" panose="02010600030101010101" pitchFamily="2" charset="-122"/>
              </a:rPr>
              <a:t> </a:t>
            </a:r>
            <a:endParaRPr lang="en-US" altLang="zh-CN" sz="3600" dirty="0">
              <a:solidFill>
                <a:srgbClr val="FF0000"/>
              </a:solidFill>
              <a:latin typeface="宋体" panose="02010600030101010101" pitchFamily="2" charset="-122"/>
              <a:ea typeface="宋体" panose="02010600030101010101" pitchFamily="2" charset="-122"/>
            </a:endParaRPr>
          </a:p>
          <a:p>
            <a:pPr marL="0" indent="0">
              <a:spcBef>
                <a:spcPts val="0"/>
              </a:spcBef>
              <a:buNone/>
            </a:pPr>
            <a:r>
              <a:rPr lang="en-US" altLang="zh-CN" sz="3600" dirty="0">
                <a:solidFill>
                  <a:srgbClr val="FF0000"/>
                </a:solidFill>
                <a:latin typeface="宋体" panose="02010600030101010101" pitchFamily="2" charset="-122"/>
                <a:ea typeface="宋体" panose="02010600030101010101" pitchFamily="2" charset="-122"/>
              </a:rPr>
              <a:t>    for i2 in range(i1,n+1):</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j1=1; z=0</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a:solidFill>
                  <a:srgbClr val="00B0F0"/>
                </a:solidFill>
                <a:latin typeface="宋体" panose="02010600030101010101" pitchFamily="2" charset="-122"/>
                <a:ea typeface="宋体" panose="02010600030101010101" pitchFamily="2" charset="-122"/>
              </a:rPr>
              <a:t>for</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j2 </a:t>
            </a:r>
            <a:r>
              <a:rPr lang="en-US" altLang="zh-CN" sz="3600" dirty="0">
                <a:solidFill>
                  <a:srgbClr val="00B0F0"/>
                </a:solidFill>
                <a:latin typeface="宋体" panose="02010600030101010101" pitchFamily="2" charset="-122"/>
                <a:ea typeface="宋体" panose="02010600030101010101" pitchFamily="2" charset="-122"/>
              </a:rPr>
              <a:t>in</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range(1,m+1):</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z += s[i2][j2]-s[i1-1][j2]  </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while z&gt;k:                     </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z -= s[i2][j1]-s[i1-1][j1]</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j1 += 1             </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ans</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 j2-j1+1            </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print(</a:t>
            </a: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ans</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a:t>
            </a:r>
          </a:p>
        </p:txBody>
      </p:sp>
      <p:sp>
        <p:nvSpPr>
          <p:cNvPr id="7" name="矩形: 圆角 2"/>
          <p:cNvSpPr/>
          <p:nvPr/>
        </p:nvSpPr>
        <p:spPr>
          <a:xfrm>
            <a:off x="-14605" y="674818"/>
            <a:ext cx="24382413" cy="2524422"/>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8" name="图像" descr="图像"/>
          <p:cNvPicPr>
            <a:picLocks noChangeAspect="1"/>
          </p:cNvPicPr>
          <p:nvPr/>
        </p:nvPicPr>
        <p:blipFill>
          <a:blip r:embed="rId3"/>
          <a:stretch>
            <a:fillRect/>
          </a:stretch>
        </p:blipFill>
        <p:spPr>
          <a:xfrm>
            <a:off x="20608854" y="1303428"/>
            <a:ext cx="3541164" cy="575908"/>
          </a:xfrm>
          <a:prstGeom prst="rect">
            <a:avLst/>
          </a:prstGeom>
        </p:spPr>
      </p:pic>
    </p:spTree>
    <p:extLst>
      <p:ext uri="{BB962C8B-B14F-4D97-AF65-F5344CB8AC3E}">
        <p14:creationId xmlns:p14="http://schemas.microsoft.com/office/powerpoint/2010/main" val="2466126094"/>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5"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图像" descr="图像"/>
          <p:cNvPicPr>
            <a:picLocks noChangeAspect="1"/>
          </p:cNvPicPr>
          <p:nvPr/>
        </p:nvPicPr>
        <p:blipFill>
          <a:blip r:embed="rId2">
            <a:alphaModFix amt="20000"/>
            <a:duotone>
              <a:prstClr val="black"/>
              <a:schemeClr val="accent1">
                <a:tint val="45000"/>
                <a:satMod val="400000"/>
              </a:schemeClr>
            </a:duotone>
          </a:blip>
          <a:srcRect/>
          <a:stretch>
            <a:fillRect/>
          </a:stretch>
        </p:blipFill>
        <p:spPr>
          <a:xfrm>
            <a:off x="-49527" y="6912017"/>
            <a:ext cx="12446460" cy="7496322"/>
          </a:xfrm>
          <a:prstGeom prst="rect">
            <a:avLst/>
          </a:prstGeom>
          <a:ln w="12700" cap="flat">
            <a:noFill/>
            <a:miter lim="400000"/>
            <a:headEnd/>
            <a:tailEnd/>
          </a:ln>
          <a:effectLst/>
        </p:spPr>
      </p:pic>
      <p:sp>
        <p:nvSpPr>
          <p:cNvPr id="15" name="文本框 14"/>
          <p:cNvSpPr txBox="1"/>
          <p:nvPr/>
        </p:nvSpPr>
        <p:spPr>
          <a:xfrm>
            <a:off x="1102287" y="3867391"/>
            <a:ext cx="8544639" cy="2061969"/>
          </a:xfrm>
          <a:prstGeom prst="rect">
            <a:avLst/>
          </a:prstGeom>
          <a:noFill/>
        </p:spPr>
        <p:txBody>
          <a:bodyPr wrap="square" rtlCol="0">
            <a:spAutoFit/>
          </a:bodyPr>
          <a:lstStyle/>
          <a:p>
            <a:pPr algn="l">
              <a:lnSpc>
                <a:spcPct val="160000"/>
              </a:lnSpc>
            </a:pPr>
            <a:r>
              <a:rPr lang="zh-CN" altLang="en-US" sz="4000" kern="100" dirty="0">
                <a:solidFill>
                  <a:schemeClr val="bg1">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第</a:t>
            </a:r>
            <a:r>
              <a:rPr lang="en-US" altLang="zh-CN" sz="4000" kern="100" dirty="0">
                <a:solidFill>
                  <a:schemeClr val="bg1">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9</a:t>
            </a:r>
            <a:r>
              <a:rPr lang="zh-CN" altLang="en-US" sz="4000" kern="100" dirty="0">
                <a:solidFill>
                  <a:schemeClr val="bg1">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行求第</a:t>
            </a:r>
            <a:r>
              <a:rPr lang="en-US" altLang="zh-CN" sz="4000" kern="100" dirty="0">
                <a:solidFill>
                  <a:schemeClr val="bg1">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j</a:t>
            </a:r>
            <a:r>
              <a:rPr lang="zh-CN" altLang="en-US" sz="4000" kern="100" dirty="0">
                <a:solidFill>
                  <a:schemeClr val="bg1">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列上，第</a:t>
            </a:r>
            <a:r>
              <a:rPr lang="en-US" altLang="zh-CN" sz="4000" kern="100" dirty="0">
                <a:solidFill>
                  <a:schemeClr val="bg1">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1</a:t>
            </a:r>
            <a:r>
              <a:rPr lang="zh-CN" altLang="en-US" sz="4000" kern="100" dirty="0">
                <a:solidFill>
                  <a:schemeClr val="bg1">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行到第</a:t>
            </a:r>
            <a:r>
              <a:rPr lang="en-US" altLang="zh-CN" sz="4000" kern="100" dirty="0" err="1">
                <a:solidFill>
                  <a:schemeClr val="bg1">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i</a:t>
            </a:r>
            <a:r>
              <a:rPr lang="zh-CN" altLang="en-US" sz="4000" kern="100" dirty="0">
                <a:solidFill>
                  <a:schemeClr val="bg1">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行数字的前缀和。</a:t>
            </a:r>
          </a:p>
        </p:txBody>
      </p:sp>
      <p:sp>
        <p:nvSpPr>
          <p:cNvPr id="2" name="矩形 1"/>
          <p:cNvSpPr/>
          <p:nvPr/>
        </p:nvSpPr>
        <p:spPr>
          <a:xfrm>
            <a:off x="10975895" y="3615947"/>
            <a:ext cx="12737271" cy="10515550"/>
          </a:xfrm>
          <a:prstGeom prst="rect">
            <a:avLst/>
          </a:prstGeom>
          <a:gradFill>
            <a:gsLst>
              <a:gs pos="3000">
                <a:srgbClr val="C2DDFF"/>
              </a:gs>
              <a:gs pos="100000">
                <a:srgbClr val="1775E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0" name="图像" descr="图像"/>
          <p:cNvPicPr>
            <a:picLocks noGrp="1" noChangeAspect="1"/>
          </p:cNvPicPr>
          <p:nvPr/>
        </p:nvPicPr>
        <p:blipFill>
          <a:blip r:embed="rId3">
            <a:biLevel thresh="25000"/>
          </a:blip>
          <a:stretch>
            <a:fillRect/>
          </a:stretch>
        </p:blipFill>
        <p:spPr>
          <a:xfrm>
            <a:off x="599401" y="1511694"/>
            <a:ext cx="4115802" cy="669881"/>
          </a:xfrm>
          <a:prstGeom prst="rect">
            <a:avLst/>
          </a:prstGeom>
        </p:spPr>
      </p:pic>
      <p:sp>
        <p:nvSpPr>
          <p:cNvPr id="5" name="文本框 4"/>
          <p:cNvSpPr txBox="1"/>
          <p:nvPr/>
        </p:nvSpPr>
        <p:spPr>
          <a:xfrm>
            <a:off x="1066730" y="6134828"/>
            <a:ext cx="7300755" cy="1077148"/>
          </a:xfrm>
          <a:prstGeom prst="rect">
            <a:avLst/>
          </a:prstGeom>
          <a:noFill/>
        </p:spPr>
        <p:txBody>
          <a:bodyPr wrap="square" rtlCol="0">
            <a:spAutoFit/>
          </a:bodyPr>
          <a:lstStyle/>
          <a:p>
            <a:pPr algn="l">
              <a:lnSpc>
                <a:spcPct val="160000"/>
              </a:lnSpc>
            </a:pPr>
            <a:r>
              <a:rPr sz="4000" kern="100">
                <a:solidFill>
                  <a:schemeClr val="bg1">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第12、13行用2重暴力遍历行。</a:t>
            </a:r>
          </a:p>
        </p:txBody>
      </p:sp>
      <p:sp>
        <p:nvSpPr>
          <p:cNvPr id="3" name="文本框 2"/>
          <p:cNvSpPr txBox="1"/>
          <p:nvPr/>
        </p:nvSpPr>
        <p:spPr>
          <a:xfrm>
            <a:off x="1052126" y="7425064"/>
            <a:ext cx="8594800" cy="2061076"/>
          </a:xfrm>
          <a:prstGeom prst="rect">
            <a:avLst/>
          </a:prstGeom>
          <a:noFill/>
        </p:spPr>
        <p:txBody>
          <a:bodyPr wrap="square" rtlCol="0">
            <a:spAutoFit/>
          </a:bodyPr>
          <a:lstStyle/>
          <a:p>
            <a:pPr algn="l">
              <a:lnSpc>
                <a:spcPct val="160000"/>
              </a:lnSpc>
            </a:pPr>
            <a:r>
              <a:rPr sz="40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第14行：尺取法，滑动窗口[j1, j2]。移动指针j2</a:t>
            </a:r>
          </a:p>
        </p:txBody>
      </p:sp>
      <p:cxnSp>
        <p:nvCxnSpPr>
          <p:cNvPr id="6" name="直接箭头连接符 5"/>
          <p:cNvCxnSpPr/>
          <p:nvPr/>
        </p:nvCxnSpPr>
        <p:spPr>
          <a:xfrm>
            <a:off x="1102288" y="10982737"/>
            <a:ext cx="7917300" cy="45717"/>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pic>
        <p:nvPicPr>
          <p:cNvPr id="8" name="图片 7" descr="303b32313537333934323bb5e3"/>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130981" y="10918607"/>
            <a:ext cx="189853" cy="189853"/>
          </a:xfrm>
          <a:prstGeom prst="rect">
            <a:avLst/>
          </a:prstGeom>
        </p:spPr>
      </p:pic>
      <p:pic>
        <p:nvPicPr>
          <p:cNvPr id="9" name="图片 8" descr="303b32313537333934323bb5e3"/>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845489" y="10902098"/>
            <a:ext cx="189853" cy="189853"/>
          </a:xfrm>
          <a:prstGeom prst="rect">
            <a:avLst/>
          </a:prstGeom>
        </p:spPr>
      </p:pic>
      <p:sp>
        <p:nvSpPr>
          <p:cNvPr id="41" name="文本框 40"/>
          <p:cNvSpPr txBox="1"/>
          <p:nvPr/>
        </p:nvSpPr>
        <p:spPr>
          <a:xfrm>
            <a:off x="2981131" y="9503919"/>
            <a:ext cx="1978531" cy="1137211"/>
          </a:xfrm>
          <a:prstGeom prst="rect">
            <a:avLst/>
          </a:prstGeom>
          <a:noFill/>
        </p:spPr>
        <p:txBody>
          <a:bodyPr wrap="square" rtlCol="0">
            <a:spAutoFit/>
          </a:bodyPr>
          <a:lstStyle/>
          <a:p>
            <a:pPr algn="l">
              <a:lnSpc>
                <a:spcPct val="170000"/>
              </a:lnSpc>
            </a:pPr>
            <a:r>
              <a:rPr lang="en-US" altLang="zh-CN"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j1</a:t>
            </a:r>
          </a:p>
        </p:txBody>
      </p:sp>
      <p:sp>
        <p:nvSpPr>
          <p:cNvPr id="42" name="文本框 41"/>
          <p:cNvSpPr txBox="1"/>
          <p:nvPr/>
        </p:nvSpPr>
        <p:spPr>
          <a:xfrm>
            <a:off x="6653097" y="9504554"/>
            <a:ext cx="1978531" cy="1137211"/>
          </a:xfrm>
          <a:prstGeom prst="rect">
            <a:avLst/>
          </a:prstGeom>
          <a:noFill/>
        </p:spPr>
        <p:txBody>
          <a:bodyPr wrap="square" rtlCol="0">
            <a:spAutoFit/>
          </a:bodyPr>
          <a:lstStyle/>
          <a:p>
            <a:pPr algn="l">
              <a:lnSpc>
                <a:spcPct val="170000"/>
              </a:lnSpc>
            </a:pPr>
            <a:r>
              <a:rPr lang="en-US" altLang="zh-CN"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j2</a:t>
            </a:r>
          </a:p>
        </p:txBody>
      </p:sp>
      <p:sp>
        <p:nvSpPr>
          <p:cNvPr id="16" name="正文内容"/>
          <p:cNvSpPr txBox="1"/>
          <p:nvPr/>
        </p:nvSpPr>
        <p:spPr>
          <a:xfrm>
            <a:off x="11204481" y="3822116"/>
            <a:ext cx="12330262" cy="10166516"/>
          </a:xfrm>
          <a:prstGeom prst="rect">
            <a:avLst/>
          </a:prstGeom>
          <a:solidFill>
            <a:srgbClr val="000000"/>
          </a:solidFill>
        </p:spPr>
        <p:txBody>
          <a:bodyPr>
            <a:noAutofit/>
          </a:bodyPr>
          <a:lst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n, m, k = </a:t>
            </a:r>
            <a:r>
              <a:rPr lang="en-US" altLang="zh-CN" sz="3600" dirty="0">
                <a:solidFill>
                  <a:srgbClr val="C00000"/>
                </a:solidFill>
                <a:latin typeface="宋体" panose="02010600030101010101" pitchFamily="2" charset="-122"/>
                <a:ea typeface="宋体" panose="02010600030101010101" pitchFamily="2" charset="-122"/>
              </a:rPr>
              <a:t>map</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a:t>
            </a:r>
            <a:r>
              <a:rPr lang="en-US" altLang="zh-CN" sz="3600" dirty="0" err="1">
                <a:solidFill>
                  <a:srgbClr val="00B0F0"/>
                </a:solidFill>
                <a:latin typeface="宋体" panose="02010600030101010101" pitchFamily="2" charset="-122"/>
                <a:ea typeface="宋体" panose="02010600030101010101" pitchFamily="2" charset="-122"/>
              </a:rPr>
              <a:t>int</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input().split())</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a = [[0] </a:t>
            </a:r>
            <a:r>
              <a:rPr lang="en-US" altLang="zh-CN" sz="3600" dirty="0">
                <a:solidFill>
                  <a:srgbClr val="00B0F0"/>
                </a:solidFill>
                <a:latin typeface="宋体" panose="02010600030101010101" pitchFamily="2" charset="-122"/>
                <a:ea typeface="宋体" panose="02010600030101010101" pitchFamily="2" charset="-122"/>
              </a:rPr>
              <a:t>for</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a:solidFill>
                  <a:srgbClr val="00B0F0"/>
                </a:solidFill>
                <a:latin typeface="宋体" panose="02010600030101010101" pitchFamily="2" charset="-122"/>
                <a:ea typeface="宋体" panose="02010600030101010101" pitchFamily="2" charset="-122"/>
              </a:rPr>
              <a:t>in</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range(n)]</a:t>
            </a:r>
          </a:p>
          <a:p>
            <a:pPr marL="0" indent="0">
              <a:spcBef>
                <a:spcPts val="0"/>
              </a:spcBef>
              <a:buNone/>
            </a:pP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a.</a:t>
            </a:r>
            <a:r>
              <a:rPr lang="en-US" altLang="zh-CN" sz="3600" dirty="0" err="1">
                <a:solidFill>
                  <a:srgbClr val="C00000"/>
                </a:solidFill>
                <a:latin typeface="宋体" panose="02010600030101010101" pitchFamily="2" charset="-122"/>
                <a:ea typeface="宋体" panose="02010600030101010101" pitchFamily="2" charset="-122"/>
              </a:rPr>
              <a:t>insert</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(0,[0]*(m+1))</a:t>
            </a:r>
          </a:p>
          <a:p>
            <a:pPr marL="0" indent="0">
              <a:spcBef>
                <a:spcPts val="0"/>
              </a:spcBef>
              <a:buNone/>
            </a:pPr>
            <a:r>
              <a:rPr lang="en-US" altLang="zh-CN" sz="3600" dirty="0">
                <a:solidFill>
                  <a:srgbClr val="00B0F0"/>
                </a:solidFill>
                <a:latin typeface="宋体" panose="02010600030101010101" pitchFamily="2" charset="-122"/>
                <a:ea typeface="宋体" panose="02010600030101010101" pitchFamily="2" charset="-122"/>
              </a:rPr>
              <a:t>for</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a:solidFill>
                  <a:srgbClr val="00B0F0"/>
                </a:solidFill>
                <a:latin typeface="宋体" panose="02010600030101010101" pitchFamily="2" charset="-122"/>
                <a:ea typeface="宋体" panose="02010600030101010101" pitchFamily="2" charset="-122"/>
              </a:rPr>
              <a:t>in</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range(1,n+1):    </a:t>
            </a:r>
            <a:r>
              <a:rPr lang="en-US" altLang="zh-CN" sz="3600" dirty="0">
                <a:solidFill>
                  <a:srgbClr val="00B0F0"/>
                </a:solidFill>
                <a:latin typeface="宋体" panose="02010600030101010101" pitchFamily="2" charset="-122"/>
                <a:ea typeface="宋体" panose="02010600030101010101" pitchFamily="2" charset="-122"/>
              </a:rPr>
              <a:t>#</a:t>
            </a:r>
            <a:r>
              <a:rPr lang="zh-CN" altLang="en-US" sz="3600" dirty="0">
                <a:solidFill>
                  <a:srgbClr val="00B0F0"/>
                </a:solidFill>
                <a:latin typeface="宋体" panose="02010600030101010101" pitchFamily="2" charset="-122"/>
                <a:ea typeface="宋体" panose="02010600030101010101" pitchFamily="2" charset="-122"/>
              </a:rPr>
              <a:t>从</a:t>
            </a:r>
            <a:r>
              <a:rPr lang="en-US" altLang="zh-CN" sz="3600" dirty="0">
                <a:solidFill>
                  <a:srgbClr val="00B0F0"/>
                </a:solidFill>
                <a:latin typeface="宋体" panose="02010600030101010101" pitchFamily="2" charset="-122"/>
                <a:ea typeface="宋体" panose="02010600030101010101" pitchFamily="2" charset="-122"/>
              </a:rPr>
              <a:t>a[1][1]</a:t>
            </a:r>
            <a:r>
              <a:rPr lang="zh-CN" altLang="en-US" sz="3600" dirty="0">
                <a:solidFill>
                  <a:srgbClr val="00B0F0"/>
                </a:solidFill>
                <a:latin typeface="宋体" panose="02010600030101010101" pitchFamily="2" charset="-122"/>
                <a:ea typeface="宋体" panose="02010600030101010101" pitchFamily="2" charset="-122"/>
              </a:rPr>
              <a:t>开始，读矩阵</a:t>
            </a:r>
          </a:p>
          <a:p>
            <a:pPr marL="0" indent="0">
              <a:spcBef>
                <a:spcPts val="0"/>
              </a:spcBef>
              <a:buNone/>
            </a:pPr>
            <a:r>
              <a:rPr lang="zh-CN" altLang="en-US"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a[</a:t>
            </a: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].extend(</a:t>
            </a:r>
            <a:r>
              <a:rPr lang="en-US" altLang="zh-CN" sz="3600" dirty="0">
                <a:solidFill>
                  <a:srgbClr val="C00000"/>
                </a:solidFill>
                <a:latin typeface="宋体" panose="02010600030101010101" pitchFamily="2" charset="-122"/>
                <a:ea typeface="宋体" panose="02010600030101010101" pitchFamily="2" charset="-122"/>
              </a:rPr>
              <a:t>map</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a:t>
            </a:r>
            <a:r>
              <a:rPr lang="en-US" altLang="zh-CN" sz="3600" dirty="0" err="1">
                <a:solidFill>
                  <a:srgbClr val="00B0F0"/>
                </a:solidFill>
                <a:latin typeface="宋体" panose="02010600030101010101" pitchFamily="2" charset="-122"/>
                <a:ea typeface="宋体" panose="02010600030101010101" pitchFamily="2" charset="-122"/>
              </a:rPr>
              <a:t>int</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input().split()))</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s = [[0]*(m+1) for </a:t>
            </a: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in range(n+1)]</a:t>
            </a:r>
          </a:p>
          <a:p>
            <a:pPr marL="0" indent="0">
              <a:spcBef>
                <a:spcPts val="0"/>
              </a:spcBef>
              <a:buNone/>
            </a:pPr>
            <a:r>
              <a:rPr lang="en-US" altLang="zh-CN" sz="3600" dirty="0">
                <a:solidFill>
                  <a:srgbClr val="00B0F0"/>
                </a:solidFill>
                <a:latin typeface="宋体" panose="02010600030101010101" pitchFamily="2" charset="-122"/>
                <a:ea typeface="宋体" panose="02010600030101010101" pitchFamily="2" charset="-122"/>
              </a:rPr>
              <a:t>for</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a:solidFill>
                  <a:srgbClr val="00B0F0"/>
                </a:solidFill>
                <a:latin typeface="宋体" panose="02010600030101010101" pitchFamily="2" charset="-122"/>
                <a:ea typeface="宋体" panose="02010600030101010101" pitchFamily="2" charset="-122"/>
              </a:rPr>
              <a:t>in</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range(1,n+1):</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a:solidFill>
                  <a:srgbClr val="00B0F0"/>
                </a:solidFill>
                <a:latin typeface="宋体" panose="02010600030101010101" pitchFamily="2" charset="-122"/>
                <a:ea typeface="宋体" panose="02010600030101010101" pitchFamily="2" charset="-122"/>
              </a:rPr>
              <a:t>for</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j </a:t>
            </a:r>
            <a:r>
              <a:rPr lang="en-US" altLang="zh-CN" sz="3600" dirty="0">
                <a:solidFill>
                  <a:srgbClr val="00B0F0"/>
                </a:solidFill>
                <a:latin typeface="宋体" panose="02010600030101010101" pitchFamily="2" charset="-122"/>
                <a:ea typeface="宋体" panose="02010600030101010101" pitchFamily="2" charset="-122"/>
              </a:rPr>
              <a:t>in</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range(1,m+1):</a:t>
            </a:r>
          </a:p>
          <a:p>
            <a:pPr marL="0" indent="0">
              <a:spcBef>
                <a:spcPts val="0"/>
              </a:spcBef>
              <a:buNone/>
            </a:pPr>
            <a:r>
              <a:rPr lang="en-US" altLang="zh-CN" sz="3600" dirty="0">
                <a:solidFill>
                  <a:srgbClr val="FF0000"/>
                </a:solidFill>
                <a:latin typeface="宋体" panose="02010600030101010101" pitchFamily="2" charset="-122"/>
                <a:ea typeface="宋体" panose="02010600030101010101" pitchFamily="2" charset="-122"/>
              </a:rPr>
              <a:t>        </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s[</a:t>
            </a: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][j] = s[i-1][j] + a[</a:t>
            </a: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][j]</a:t>
            </a:r>
          </a:p>
          <a:p>
            <a:pPr marL="0" indent="0">
              <a:spcBef>
                <a:spcPts val="0"/>
              </a:spcBef>
              <a:buNone/>
            </a:pP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ans</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 0</a:t>
            </a:r>
          </a:p>
          <a:p>
            <a:pPr marL="0" indent="0">
              <a:spcBef>
                <a:spcPts val="0"/>
              </a:spcBef>
              <a:buNone/>
            </a:pPr>
            <a:r>
              <a:rPr lang="en-US" altLang="zh-CN" sz="3600" dirty="0">
                <a:solidFill>
                  <a:srgbClr val="00B0F0"/>
                </a:solidFill>
                <a:latin typeface="宋体" panose="02010600030101010101" pitchFamily="2" charset="-122"/>
                <a:ea typeface="宋体" panose="02010600030101010101" pitchFamily="2" charset="-122"/>
              </a:rPr>
              <a:t>for</a:t>
            </a:r>
            <a:r>
              <a:rPr lang="en-US" altLang="zh-CN" sz="3600" dirty="0">
                <a:solidFill>
                  <a:srgbClr val="FFFFFF"/>
                </a:solidFill>
                <a:latin typeface="宋体" panose="02010600030101010101" pitchFamily="2" charset="-122"/>
                <a:ea typeface="宋体" panose="02010600030101010101" pitchFamily="2" charset="-122"/>
              </a:rPr>
              <a:t> i1 </a:t>
            </a:r>
            <a:r>
              <a:rPr lang="en-US" altLang="zh-CN" sz="3600" dirty="0">
                <a:solidFill>
                  <a:srgbClr val="00B0F0"/>
                </a:solidFill>
                <a:latin typeface="宋体" panose="02010600030101010101" pitchFamily="2" charset="-122"/>
                <a:ea typeface="宋体" panose="02010600030101010101" pitchFamily="2" charset="-122"/>
              </a:rPr>
              <a:t>in</a:t>
            </a:r>
            <a:r>
              <a:rPr lang="en-US" altLang="zh-CN" sz="3600" dirty="0">
                <a:solidFill>
                  <a:srgbClr val="FFFFFF"/>
                </a:solidFill>
                <a:latin typeface="宋体" panose="02010600030101010101" pitchFamily="2" charset="-122"/>
                <a:ea typeface="宋体" panose="02010600030101010101" pitchFamily="2" charset="-122"/>
              </a:rPr>
              <a:t> range(1,n+1):</a:t>
            </a:r>
          </a:p>
          <a:p>
            <a:pPr marL="0" indent="0">
              <a:spcBef>
                <a:spcPts val="0"/>
              </a:spcBef>
              <a:buNone/>
            </a:pPr>
            <a:r>
              <a:rPr lang="en-US" altLang="zh-CN" sz="3600" dirty="0">
                <a:solidFill>
                  <a:srgbClr val="FFFFFF"/>
                </a:solidFill>
                <a:latin typeface="宋体" panose="02010600030101010101" pitchFamily="2" charset="-122"/>
                <a:ea typeface="宋体" panose="02010600030101010101" pitchFamily="2" charset="-122"/>
              </a:rPr>
              <a:t>    </a:t>
            </a:r>
            <a:r>
              <a:rPr lang="en-US" altLang="zh-CN" sz="3600" dirty="0">
                <a:solidFill>
                  <a:srgbClr val="00B0F0"/>
                </a:solidFill>
                <a:latin typeface="宋体" panose="02010600030101010101" pitchFamily="2" charset="-122"/>
                <a:ea typeface="宋体" panose="02010600030101010101" pitchFamily="2" charset="-122"/>
              </a:rPr>
              <a:t>for</a:t>
            </a:r>
            <a:r>
              <a:rPr lang="en-US" altLang="zh-CN" sz="3600" dirty="0">
                <a:solidFill>
                  <a:srgbClr val="FFFFFF"/>
                </a:solidFill>
                <a:latin typeface="宋体" panose="02010600030101010101" pitchFamily="2" charset="-122"/>
                <a:ea typeface="宋体" panose="02010600030101010101" pitchFamily="2" charset="-122"/>
              </a:rPr>
              <a:t> i2 </a:t>
            </a:r>
            <a:r>
              <a:rPr lang="en-US" altLang="zh-CN" sz="3600" dirty="0">
                <a:solidFill>
                  <a:srgbClr val="00B0F0"/>
                </a:solidFill>
                <a:latin typeface="宋体" panose="02010600030101010101" pitchFamily="2" charset="-122"/>
                <a:ea typeface="宋体" panose="02010600030101010101" pitchFamily="2" charset="-122"/>
              </a:rPr>
              <a:t>in</a:t>
            </a:r>
            <a:r>
              <a:rPr lang="en-US" altLang="zh-CN" sz="3600" dirty="0">
                <a:solidFill>
                  <a:srgbClr val="FFFFFF"/>
                </a:solidFill>
                <a:latin typeface="宋体" panose="02010600030101010101" pitchFamily="2" charset="-122"/>
                <a:ea typeface="宋体" panose="02010600030101010101" pitchFamily="2" charset="-122"/>
              </a:rPr>
              <a:t> range(i1,n+1):</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j1=1; z=0</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a:solidFill>
                  <a:srgbClr val="FF0000"/>
                </a:solidFill>
                <a:latin typeface="宋体" panose="02010600030101010101" pitchFamily="2" charset="-122"/>
                <a:ea typeface="宋体" panose="02010600030101010101" pitchFamily="2" charset="-122"/>
              </a:rPr>
              <a:t>for j2 in range(1,m+1):        </a:t>
            </a:r>
            <a:r>
              <a:rPr lang="en-US" altLang="zh-CN" sz="3600" dirty="0">
                <a:solidFill>
                  <a:srgbClr val="0070C0"/>
                </a:solidFill>
                <a:latin typeface="宋体" panose="02010600030101010101" pitchFamily="2" charset="-122"/>
                <a:ea typeface="宋体" panose="02010600030101010101" pitchFamily="2" charset="-122"/>
              </a:rPr>
              <a:t>#</a:t>
            </a:r>
            <a:r>
              <a:rPr lang="zh-CN" altLang="en-US" sz="3600" dirty="0">
                <a:solidFill>
                  <a:srgbClr val="0070C0"/>
                </a:solidFill>
                <a:latin typeface="宋体" panose="02010600030101010101" pitchFamily="2" charset="-122"/>
                <a:ea typeface="宋体" panose="02010600030101010101" pitchFamily="2" charset="-122"/>
              </a:rPr>
              <a:t>第</a:t>
            </a:r>
            <a:r>
              <a:rPr lang="en-US" altLang="zh-CN" sz="3600" dirty="0">
                <a:solidFill>
                  <a:srgbClr val="0070C0"/>
                </a:solidFill>
                <a:latin typeface="宋体" panose="02010600030101010101" pitchFamily="2" charset="-122"/>
                <a:ea typeface="宋体" panose="02010600030101010101" pitchFamily="2" charset="-122"/>
              </a:rPr>
              <a:t>14</a:t>
            </a:r>
            <a:r>
              <a:rPr lang="zh-CN" altLang="en-US" sz="3600" dirty="0">
                <a:solidFill>
                  <a:srgbClr val="0070C0"/>
                </a:solidFill>
                <a:latin typeface="宋体" panose="02010600030101010101" pitchFamily="2" charset="-122"/>
                <a:ea typeface="宋体" panose="02010600030101010101" pitchFamily="2" charset="-122"/>
              </a:rPr>
              <a:t>行</a:t>
            </a:r>
            <a:r>
              <a:rPr lang="en-US" altLang="zh-CN" sz="3600" dirty="0">
                <a:solidFill>
                  <a:srgbClr val="0070C0"/>
                </a:solidFill>
                <a:latin typeface="宋体" panose="02010600030101010101" pitchFamily="2" charset="-122"/>
                <a:ea typeface="宋体" panose="02010600030101010101" pitchFamily="2" charset="-122"/>
              </a:rPr>
              <a:t> </a:t>
            </a:r>
            <a:endParaRPr lang="en-US" altLang="zh-CN" sz="3600" dirty="0">
              <a:solidFill>
                <a:srgbClr val="FF0000"/>
              </a:solidFill>
              <a:latin typeface="宋体" panose="02010600030101010101" pitchFamily="2" charset="-122"/>
              <a:ea typeface="宋体" panose="02010600030101010101" pitchFamily="2" charset="-122"/>
            </a:endParaRP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z += s[i2][j2]-s[i1-1][j2]  </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while z&gt;k:                     </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z -= s[i2][j1]-s[i1-1][j1]</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j1 += 1             </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ans</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 j2-j1+1            </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print(</a:t>
            </a: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ans</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a:t>
            </a:r>
          </a:p>
        </p:txBody>
      </p:sp>
      <p:sp>
        <p:nvSpPr>
          <p:cNvPr id="4" name="矩形: 圆角 2"/>
          <p:cNvSpPr/>
          <p:nvPr/>
        </p:nvSpPr>
        <p:spPr>
          <a:xfrm>
            <a:off x="-14605" y="674818"/>
            <a:ext cx="24382413" cy="2524422"/>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7" name="图像" descr="图像"/>
          <p:cNvPicPr>
            <a:picLocks noChangeAspect="1"/>
          </p:cNvPicPr>
          <p:nvPr/>
        </p:nvPicPr>
        <p:blipFill>
          <a:blip r:embed="rId3"/>
          <a:stretch>
            <a:fillRect/>
          </a:stretch>
        </p:blipFill>
        <p:spPr>
          <a:xfrm>
            <a:off x="20608854" y="1303428"/>
            <a:ext cx="3541164" cy="575908"/>
          </a:xfrm>
          <a:prstGeom prst="rect">
            <a:avLst/>
          </a:prstGeom>
        </p:spPr>
      </p:pic>
    </p:spTree>
    <p:extLst>
      <p:ext uri="{BB962C8B-B14F-4D97-AF65-F5344CB8AC3E}">
        <p14:creationId xmlns:p14="http://schemas.microsoft.com/office/powerpoint/2010/main" val="920136866"/>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down)">
                                      <p:cBhvr>
                                        <p:cTn id="16" dur="500"/>
                                        <p:tgtEl>
                                          <p:spTgt spid="41"/>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down)">
                                      <p:cBhvr>
                                        <p:cTn id="1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5" grpId="0"/>
      <p:bldP spid="3" grpId="0"/>
      <p:bldP spid="41" grpId="0"/>
      <p:bldP spid="42"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图像" descr="图像"/>
          <p:cNvPicPr>
            <a:picLocks noChangeAspect="1"/>
          </p:cNvPicPr>
          <p:nvPr/>
        </p:nvPicPr>
        <p:blipFill>
          <a:blip r:embed="rId2">
            <a:alphaModFix amt="20000"/>
            <a:duotone>
              <a:prstClr val="black"/>
              <a:schemeClr val="accent1">
                <a:tint val="45000"/>
                <a:satMod val="400000"/>
              </a:schemeClr>
            </a:duotone>
          </a:blip>
          <a:srcRect/>
          <a:stretch>
            <a:fillRect/>
          </a:stretch>
        </p:blipFill>
        <p:spPr>
          <a:xfrm>
            <a:off x="-49527" y="6912017"/>
            <a:ext cx="12446460" cy="7496322"/>
          </a:xfrm>
          <a:prstGeom prst="rect">
            <a:avLst/>
          </a:prstGeom>
          <a:ln w="12700" cap="flat">
            <a:noFill/>
            <a:miter lim="400000"/>
            <a:headEnd/>
            <a:tailEnd/>
          </a:ln>
          <a:effectLst/>
        </p:spPr>
      </p:pic>
      <p:sp>
        <p:nvSpPr>
          <p:cNvPr id="15" name="文本框 14"/>
          <p:cNvSpPr txBox="1"/>
          <p:nvPr/>
        </p:nvSpPr>
        <p:spPr>
          <a:xfrm>
            <a:off x="897831" y="3896599"/>
            <a:ext cx="8716060" cy="2061969"/>
          </a:xfrm>
          <a:prstGeom prst="rect">
            <a:avLst/>
          </a:prstGeom>
          <a:noFill/>
        </p:spPr>
        <p:txBody>
          <a:bodyPr wrap="square" rtlCol="0">
            <a:spAutoFit/>
          </a:bodyPr>
          <a:lstStyle/>
          <a:p>
            <a:pPr algn="l">
              <a:lnSpc>
                <a:spcPct val="160000"/>
              </a:lnSpc>
            </a:pPr>
            <a:r>
              <a:rPr lang="zh-CN" altLang="en-US" sz="4000" kern="100" dirty="0">
                <a:solidFill>
                  <a:schemeClr val="bg1">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第</a:t>
            </a:r>
            <a:r>
              <a:rPr lang="en-US" altLang="zh-CN" sz="4000" kern="100" dirty="0">
                <a:solidFill>
                  <a:schemeClr val="bg1">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9</a:t>
            </a:r>
            <a:r>
              <a:rPr lang="zh-CN" altLang="en-US" sz="4000" kern="100" dirty="0">
                <a:solidFill>
                  <a:schemeClr val="bg1">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行求第</a:t>
            </a:r>
            <a:r>
              <a:rPr lang="en-US" altLang="zh-CN" sz="4000" kern="100" dirty="0">
                <a:solidFill>
                  <a:schemeClr val="bg1">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j</a:t>
            </a:r>
            <a:r>
              <a:rPr lang="zh-CN" altLang="en-US" sz="4000" kern="100" dirty="0">
                <a:solidFill>
                  <a:schemeClr val="bg1">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列上，第</a:t>
            </a:r>
            <a:r>
              <a:rPr lang="en-US" altLang="zh-CN" sz="4000" kern="100" dirty="0">
                <a:solidFill>
                  <a:schemeClr val="bg1">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1</a:t>
            </a:r>
            <a:r>
              <a:rPr lang="zh-CN" altLang="en-US" sz="4000" kern="100" dirty="0">
                <a:solidFill>
                  <a:schemeClr val="bg1">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行到第</a:t>
            </a:r>
            <a:r>
              <a:rPr lang="en-US" altLang="zh-CN" sz="4000" kern="100" dirty="0" err="1">
                <a:solidFill>
                  <a:schemeClr val="bg1">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i</a:t>
            </a:r>
            <a:r>
              <a:rPr lang="zh-CN" altLang="en-US" sz="4000" kern="100" dirty="0">
                <a:solidFill>
                  <a:schemeClr val="bg1">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行数字的前缀和。</a:t>
            </a:r>
          </a:p>
        </p:txBody>
      </p:sp>
      <p:sp>
        <p:nvSpPr>
          <p:cNvPr id="2" name="矩形 1"/>
          <p:cNvSpPr/>
          <p:nvPr/>
        </p:nvSpPr>
        <p:spPr>
          <a:xfrm>
            <a:off x="10975894" y="3615947"/>
            <a:ext cx="12844579" cy="10486977"/>
          </a:xfrm>
          <a:prstGeom prst="rect">
            <a:avLst/>
          </a:prstGeom>
          <a:gradFill>
            <a:gsLst>
              <a:gs pos="3000">
                <a:srgbClr val="C2DDFF"/>
              </a:gs>
              <a:gs pos="100000">
                <a:srgbClr val="1775E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0" name="图像" descr="图像"/>
          <p:cNvPicPr>
            <a:picLocks noGrp="1" noChangeAspect="1"/>
          </p:cNvPicPr>
          <p:nvPr/>
        </p:nvPicPr>
        <p:blipFill>
          <a:blip r:embed="rId3">
            <a:biLevel thresh="25000"/>
          </a:blip>
          <a:stretch>
            <a:fillRect/>
          </a:stretch>
        </p:blipFill>
        <p:spPr>
          <a:xfrm>
            <a:off x="599401" y="1511694"/>
            <a:ext cx="4115802" cy="669881"/>
          </a:xfrm>
          <a:prstGeom prst="rect">
            <a:avLst/>
          </a:prstGeom>
        </p:spPr>
      </p:pic>
      <p:sp>
        <p:nvSpPr>
          <p:cNvPr id="5" name="文本框 4"/>
          <p:cNvSpPr txBox="1"/>
          <p:nvPr/>
        </p:nvSpPr>
        <p:spPr>
          <a:xfrm>
            <a:off x="862273" y="6164036"/>
            <a:ext cx="7300755" cy="1076255"/>
          </a:xfrm>
          <a:prstGeom prst="rect">
            <a:avLst/>
          </a:prstGeom>
          <a:noFill/>
        </p:spPr>
        <p:txBody>
          <a:bodyPr wrap="square" rtlCol="0">
            <a:spAutoFit/>
          </a:bodyPr>
          <a:lstStyle/>
          <a:p>
            <a:pPr algn="l">
              <a:lnSpc>
                <a:spcPct val="160000"/>
              </a:lnSpc>
            </a:pPr>
            <a:r>
              <a:rPr sz="4000" kern="100" dirty="0">
                <a:solidFill>
                  <a:schemeClr val="bg1">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第12、13行用2重暴力遍历行。</a:t>
            </a:r>
          </a:p>
        </p:txBody>
      </p:sp>
      <p:sp>
        <p:nvSpPr>
          <p:cNvPr id="3" name="文本框 2"/>
          <p:cNvSpPr txBox="1"/>
          <p:nvPr/>
        </p:nvSpPr>
        <p:spPr>
          <a:xfrm>
            <a:off x="847670" y="7454272"/>
            <a:ext cx="8594800" cy="2061076"/>
          </a:xfrm>
          <a:prstGeom prst="rect">
            <a:avLst/>
          </a:prstGeom>
          <a:noFill/>
        </p:spPr>
        <p:txBody>
          <a:bodyPr wrap="square" rtlCol="0">
            <a:spAutoFit/>
          </a:bodyPr>
          <a:lstStyle/>
          <a:p>
            <a:pPr algn="l">
              <a:lnSpc>
                <a:spcPct val="160000"/>
              </a:lnSpc>
            </a:pPr>
            <a:r>
              <a:rPr sz="4000" kern="100">
                <a:solidFill>
                  <a:schemeClr val="bg1">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第14行：尺取法，滑动窗口[j1, j2]。移动指针j2</a:t>
            </a:r>
          </a:p>
        </p:txBody>
      </p:sp>
      <p:sp>
        <p:nvSpPr>
          <p:cNvPr id="4" name="文本框 3"/>
          <p:cNvSpPr txBox="1"/>
          <p:nvPr/>
        </p:nvSpPr>
        <p:spPr>
          <a:xfrm>
            <a:off x="826081" y="9629640"/>
            <a:ext cx="8594800" cy="2061076"/>
          </a:xfrm>
          <a:prstGeom prst="rect">
            <a:avLst/>
          </a:prstGeom>
          <a:noFill/>
        </p:spPr>
        <p:txBody>
          <a:bodyPr wrap="square" rtlCol="0">
            <a:spAutoFit/>
          </a:bodyPr>
          <a:lstStyle/>
          <a:p>
            <a:pPr algn="l">
              <a:lnSpc>
                <a:spcPct val="160000"/>
              </a:lnSpc>
            </a:pPr>
            <a:r>
              <a:rPr sz="4000" kern="10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第</a:t>
            </a:r>
            <a:r>
              <a:rPr lang="en-US" sz="4000" kern="10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1</a:t>
            </a:r>
            <a:r>
              <a:rPr sz="4000" kern="10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5行：第j2列上，i1~i2的区间和。累加得到二维区间和</a:t>
            </a:r>
          </a:p>
        </p:txBody>
      </p:sp>
      <p:cxnSp>
        <p:nvCxnSpPr>
          <p:cNvPr id="11" name="直接箭头连接符 10"/>
          <p:cNvCxnSpPr/>
          <p:nvPr/>
        </p:nvCxnSpPr>
        <p:spPr>
          <a:xfrm>
            <a:off x="964502" y="12883803"/>
            <a:ext cx="7917300" cy="45717"/>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pic>
        <p:nvPicPr>
          <p:cNvPr id="12" name="图片 11" descr="303b32313537333934323bb5e3"/>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993195" y="12819673"/>
            <a:ext cx="189853" cy="189853"/>
          </a:xfrm>
          <a:prstGeom prst="rect">
            <a:avLst/>
          </a:prstGeom>
        </p:spPr>
      </p:pic>
      <p:pic>
        <p:nvPicPr>
          <p:cNvPr id="13" name="图片 12" descr="303b32313537333934323bb5e3"/>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707703" y="12803164"/>
            <a:ext cx="189853" cy="189853"/>
          </a:xfrm>
          <a:prstGeom prst="rect">
            <a:avLst/>
          </a:prstGeom>
        </p:spPr>
      </p:pic>
      <p:sp>
        <p:nvSpPr>
          <p:cNvPr id="14" name="文本框 13"/>
          <p:cNvSpPr txBox="1"/>
          <p:nvPr/>
        </p:nvSpPr>
        <p:spPr>
          <a:xfrm>
            <a:off x="2843345" y="11404985"/>
            <a:ext cx="1978531" cy="1137211"/>
          </a:xfrm>
          <a:prstGeom prst="rect">
            <a:avLst/>
          </a:prstGeom>
          <a:noFill/>
        </p:spPr>
        <p:txBody>
          <a:bodyPr wrap="square" rtlCol="0">
            <a:spAutoFit/>
          </a:bodyPr>
          <a:lstStyle/>
          <a:p>
            <a:pPr algn="l">
              <a:lnSpc>
                <a:spcPct val="170000"/>
              </a:lnSpc>
            </a:pPr>
            <a:r>
              <a:rPr lang="en-US" altLang="zh-CN"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j1</a:t>
            </a:r>
          </a:p>
        </p:txBody>
      </p:sp>
      <p:sp>
        <p:nvSpPr>
          <p:cNvPr id="16" name="文本框 15"/>
          <p:cNvSpPr txBox="1"/>
          <p:nvPr/>
        </p:nvSpPr>
        <p:spPr>
          <a:xfrm>
            <a:off x="6515311" y="11405620"/>
            <a:ext cx="1978531" cy="1137211"/>
          </a:xfrm>
          <a:prstGeom prst="rect">
            <a:avLst/>
          </a:prstGeom>
          <a:noFill/>
        </p:spPr>
        <p:txBody>
          <a:bodyPr wrap="square" rtlCol="0">
            <a:spAutoFit/>
          </a:bodyPr>
          <a:lstStyle/>
          <a:p>
            <a:pPr algn="l">
              <a:lnSpc>
                <a:spcPct val="170000"/>
              </a:lnSpc>
            </a:pPr>
            <a:r>
              <a:rPr lang="en-US" altLang="zh-CN"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j2</a:t>
            </a:r>
          </a:p>
        </p:txBody>
      </p:sp>
      <p:sp>
        <p:nvSpPr>
          <p:cNvPr id="17" name="正文内容"/>
          <p:cNvSpPr txBox="1"/>
          <p:nvPr/>
        </p:nvSpPr>
        <p:spPr>
          <a:xfrm>
            <a:off x="11128285" y="3812591"/>
            <a:ext cx="12584881" cy="10137943"/>
          </a:xfrm>
          <a:prstGeom prst="rect">
            <a:avLst/>
          </a:prstGeom>
          <a:solidFill>
            <a:srgbClr val="000000"/>
          </a:solidFill>
        </p:spPr>
        <p:txBody>
          <a:bodyPr>
            <a:noAutofit/>
          </a:bodyPr>
          <a:lst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n, m, k = </a:t>
            </a:r>
            <a:r>
              <a:rPr lang="en-US" altLang="zh-CN" sz="3600" dirty="0">
                <a:solidFill>
                  <a:srgbClr val="C00000"/>
                </a:solidFill>
                <a:latin typeface="宋体" panose="02010600030101010101" pitchFamily="2" charset="-122"/>
                <a:ea typeface="宋体" panose="02010600030101010101" pitchFamily="2" charset="-122"/>
              </a:rPr>
              <a:t>map</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a:t>
            </a:r>
            <a:r>
              <a:rPr lang="en-US" altLang="zh-CN" sz="3600" dirty="0" err="1">
                <a:solidFill>
                  <a:srgbClr val="00B0F0"/>
                </a:solidFill>
                <a:latin typeface="宋体" panose="02010600030101010101" pitchFamily="2" charset="-122"/>
                <a:ea typeface="宋体" panose="02010600030101010101" pitchFamily="2" charset="-122"/>
              </a:rPr>
              <a:t>int</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input().split())</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a = [[0] </a:t>
            </a:r>
            <a:r>
              <a:rPr lang="en-US" altLang="zh-CN" sz="3600" dirty="0">
                <a:solidFill>
                  <a:srgbClr val="00B0F0"/>
                </a:solidFill>
                <a:latin typeface="宋体" panose="02010600030101010101" pitchFamily="2" charset="-122"/>
                <a:ea typeface="宋体" panose="02010600030101010101" pitchFamily="2" charset="-122"/>
              </a:rPr>
              <a:t>for</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a:solidFill>
                  <a:srgbClr val="00B0F0"/>
                </a:solidFill>
                <a:latin typeface="宋体" panose="02010600030101010101" pitchFamily="2" charset="-122"/>
                <a:ea typeface="宋体" panose="02010600030101010101" pitchFamily="2" charset="-122"/>
              </a:rPr>
              <a:t>in</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range(n)]</a:t>
            </a:r>
          </a:p>
          <a:p>
            <a:pPr marL="0" indent="0">
              <a:spcBef>
                <a:spcPts val="0"/>
              </a:spcBef>
              <a:buNone/>
            </a:pP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a.</a:t>
            </a:r>
            <a:r>
              <a:rPr lang="en-US" altLang="zh-CN" sz="3600" dirty="0" err="1">
                <a:solidFill>
                  <a:srgbClr val="C00000"/>
                </a:solidFill>
                <a:latin typeface="宋体" panose="02010600030101010101" pitchFamily="2" charset="-122"/>
                <a:ea typeface="宋体" panose="02010600030101010101" pitchFamily="2" charset="-122"/>
              </a:rPr>
              <a:t>insert</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(0,[0]*(m+1))</a:t>
            </a:r>
          </a:p>
          <a:p>
            <a:pPr marL="0" indent="0">
              <a:spcBef>
                <a:spcPts val="0"/>
              </a:spcBef>
              <a:buNone/>
            </a:pPr>
            <a:r>
              <a:rPr lang="en-US" altLang="zh-CN" sz="3600" dirty="0">
                <a:solidFill>
                  <a:srgbClr val="00B0F0"/>
                </a:solidFill>
                <a:latin typeface="宋体" panose="02010600030101010101" pitchFamily="2" charset="-122"/>
                <a:ea typeface="宋体" panose="02010600030101010101" pitchFamily="2" charset="-122"/>
              </a:rPr>
              <a:t>for</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a:solidFill>
                  <a:srgbClr val="00B0F0"/>
                </a:solidFill>
                <a:latin typeface="宋体" panose="02010600030101010101" pitchFamily="2" charset="-122"/>
                <a:ea typeface="宋体" panose="02010600030101010101" pitchFamily="2" charset="-122"/>
              </a:rPr>
              <a:t>in</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range(1,n+1):         </a:t>
            </a:r>
            <a:r>
              <a:rPr lang="en-US" altLang="zh-CN" sz="3600" dirty="0">
                <a:solidFill>
                  <a:srgbClr val="00B0F0"/>
                </a:solidFill>
                <a:latin typeface="宋体" panose="02010600030101010101" pitchFamily="2" charset="-122"/>
                <a:ea typeface="宋体" panose="02010600030101010101" pitchFamily="2" charset="-122"/>
              </a:rPr>
              <a:t>#</a:t>
            </a:r>
            <a:r>
              <a:rPr lang="zh-CN" altLang="en-US" sz="3600" dirty="0">
                <a:solidFill>
                  <a:srgbClr val="00B0F0"/>
                </a:solidFill>
                <a:latin typeface="宋体" panose="02010600030101010101" pitchFamily="2" charset="-122"/>
                <a:ea typeface="宋体" panose="02010600030101010101" pitchFamily="2" charset="-122"/>
              </a:rPr>
              <a:t>从</a:t>
            </a:r>
            <a:r>
              <a:rPr lang="en-US" altLang="zh-CN" sz="3600" dirty="0">
                <a:solidFill>
                  <a:srgbClr val="00B0F0"/>
                </a:solidFill>
                <a:latin typeface="宋体" panose="02010600030101010101" pitchFamily="2" charset="-122"/>
                <a:ea typeface="宋体" panose="02010600030101010101" pitchFamily="2" charset="-122"/>
              </a:rPr>
              <a:t>a[1][1]</a:t>
            </a:r>
            <a:r>
              <a:rPr lang="zh-CN" altLang="en-US" sz="3600" dirty="0">
                <a:solidFill>
                  <a:srgbClr val="00B0F0"/>
                </a:solidFill>
                <a:latin typeface="宋体" panose="02010600030101010101" pitchFamily="2" charset="-122"/>
                <a:ea typeface="宋体" panose="02010600030101010101" pitchFamily="2" charset="-122"/>
              </a:rPr>
              <a:t>开始，读矩阵</a:t>
            </a:r>
          </a:p>
          <a:p>
            <a:pPr marL="0" indent="0">
              <a:spcBef>
                <a:spcPts val="0"/>
              </a:spcBef>
              <a:buNone/>
            </a:pPr>
            <a:r>
              <a:rPr lang="zh-CN" altLang="en-US"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a[</a:t>
            </a: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].extend(</a:t>
            </a:r>
            <a:r>
              <a:rPr lang="en-US" altLang="zh-CN" sz="3600" dirty="0">
                <a:solidFill>
                  <a:srgbClr val="C00000"/>
                </a:solidFill>
                <a:latin typeface="宋体" panose="02010600030101010101" pitchFamily="2" charset="-122"/>
                <a:ea typeface="宋体" panose="02010600030101010101" pitchFamily="2" charset="-122"/>
              </a:rPr>
              <a:t>map</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a:t>
            </a:r>
            <a:r>
              <a:rPr lang="en-US" altLang="zh-CN" sz="3600" dirty="0" err="1">
                <a:solidFill>
                  <a:srgbClr val="00B0F0"/>
                </a:solidFill>
                <a:latin typeface="宋体" panose="02010600030101010101" pitchFamily="2" charset="-122"/>
                <a:ea typeface="宋体" panose="02010600030101010101" pitchFamily="2" charset="-122"/>
              </a:rPr>
              <a:t>int</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input().split()))</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s = [[0]*(m+1) for </a:t>
            </a: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in range(n+1)]</a:t>
            </a:r>
          </a:p>
          <a:p>
            <a:pPr marL="0" indent="0">
              <a:spcBef>
                <a:spcPts val="0"/>
              </a:spcBef>
              <a:buNone/>
            </a:pPr>
            <a:r>
              <a:rPr lang="en-US" altLang="zh-CN" sz="3600" dirty="0">
                <a:solidFill>
                  <a:srgbClr val="00B0F0"/>
                </a:solidFill>
                <a:latin typeface="宋体" panose="02010600030101010101" pitchFamily="2" charset="-122"/>
                <a:ea typeface="宋体" panose="02010600030101010101" pitchFamily="2" charset="-122"/>
              </a:rPr>
              <a:t>for</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a:solidFill>
                  <a:srgbClr val="00B0F0"/>
                </a:solidFill>
                <a:latin typeface="宋体" panose="02010600030101010101" pitchFamily="2" charset="-122"/>
                <a:ea typeface="宋体" panose="02010600030101010101" pitchFamily="2" charset="-122"/>
              </a:rPr>
              <a:t>in</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range(1,n+1):</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a:solidFill>
                  <a:srgbClr val="00B0F0"/>
                </a:solidFill>
                <a:latin typeface="宋体" panose="02010600030101010101" pitchFamily="2" charset="-122"/>
                <a:ea typeface="宋体" panose="02010600030101010101" pitchFamily="2" charset="-122"/>
              </a:rPr>
              <a:t>for</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j </a:t>
            </a:r>
            <a:r>
              <a:rPr lang="en-US" altLang="zh-CN" sz="3600" dirty="0">
                <a:solidFill>
                  <a:srgbClr val="00B0F0"/>
                </a:solidFill>
                <a:latin typeface="宋体" panose="02010600030101010101" pitchFamily="2" charset="-122"/>
                <a:ea typeface="宋体" panose="02010600030101010101" pitchFamily="2" charset="-122"/>
              </a:rPr>
              <a:t>in</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range(1,m+1):</a:t>
            </a:r>
          </a:p>
          <a:p>
            <a:pPr marL="0" indent="0">
              <a:spcBef>
                <a:spcPts val="0"/>
              </a:spcBef>
              <a:buNone/>
            </a:pPr>
            <a:r>
              <a:rPr lang="en-US" altLang="zh-CN" sz="3600" dirty="0">
                <a:solidFill>
                  <a:srgbClr val="FF0000"/>
                </a:solidFill>
                <a:latin typeface="宋体" panose="02010600030101010101" pitchFamily="2" charset="-122"/>
                <a:ea typeface="宋体" panose="02010600030101010101" pitchFamily="2" charset="-122"/>
              </a:rPr>
              <a:t>        </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s[</a:t>
            </a: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][j] = s[i-1][j] + a[</a:t>
            </a: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][j]</a:t>
            </a:r>
          </a:p>
          <a:p>
            <a:pPr marL="0" indent="0">
              <a:spcBef>
                <a:spcPts val="0"/>
              </a:spcBef>
              <a:buNone/>
            </a:pP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ans</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 0</a:t>
            </a:r>
          </a:p>
          <a:p>
            <a:pPr marL="0" indent="0">
              <a:spcBef>
                <a:spcPts val="0"/>
              </a:spcBef>
              <a:buNone/>
            </a:pPr>
            <a:r>
              <a:rPr lang="en-US" altLang="zh-CN" sz="3600" dirty="0">
                <a:solidFill>
                  <a:srgbClr val="00B0F0"/>
                </a:solidFill>
                <a:latin typeface="宋体" panose="02010600030101010101" pitchFamily="2" charset="-122"/>
                <a:ea typeface="宋体" panose="02010600030101010101" pitchFamily="2" charset="-122"/>
              </a:rPr>
              <a:t>for</a:t>
            </a:r>
            <a:r>
              <a:rPr lang="en-US" altLang="zh-CN" sz="3600" dirty="0">
                <a:solidFill>
                  <a:srgbClr val="FFFFFF"/>
                </a:solidFill>
                <a:latin typeface="宋体" panose="02010600030101010101" pitchFamily="2" charset="-122"/>
                <a:ea typeface="宋体" panose="02010600030101010101" pitchFamily="2" charset="-122"/>
              </a:rPr>
              <a:t> i1 </a:t>
            </a:r>
            <a:r>
              <a:rPr lang="en-US" altLang="zh-CN" sz="3600" dirty="0">
                <a:solidFill>
                  <a:srgbClr val="00B0F0"/>
                </a:solidFill>
                <a:latin typeface="宋体" panose="02010600030101010101" pitchFamily="2" charset="-122"/>
                <a:ea typeface="宋体" panose="02010600030101010101" pitchFamily="2" charset="-122"/>
              </a:rPr>
              <a:t>in</a:t>
            </a:r>
            <a:r>
              <a:rPr lang="en-US" altLang="zh-CN" sz="3600" dirty="0">
                <a:solidFill>
                  <a:srgbClr val="FFFFFF"/>
                </a:solidFill>
                <a:latin typeface="宋体" panose="02010600030101010101" pitchFamily="2" charset="-122"/>
                <a:ea typeface="宋体" panose="02010600030101010101" pitchFamily="2" charset="-122"/>
              </a:rPr>
              <a:t> range(1,n+1):</a:t>
            </a:r>
          </a:p>
          <a:p>
            <a:pPr marL="0" indent="0">
              <a:spcBef>
                <a:spcPts val="0"/>
              </a:spcBef>
              <a:buNone/>
            </a:pPr>
            <a:r>
              <a:rPr lang="en-US" altLang="zh-CN" sz="3600" dirty="0">
                <a:solidFill>
                  <a:srgbClr val="FFFFFF"/>
                </a:solidFill>
                <a:latin typeface="宋体" panose="02010600030101010101" pitchFamily="2" charset="-122"/>
                <a:ea typeface="宋体" panose="02010600030101010101" pitchFamily="2" charset="-122"/>
              </a:rPr>
              <a:t>    </a:t>
            </a:r>
            <a:r>
              <a:rPr lang="en-US" altLang="zh-CN" sz="3600" dirty="0">
                <a:solidFill>
                  <a:srgbClr val="00B0F0"/>
                </a:solidFill>
                <a:latin typeface="宋体" panose="02010600030101010101" pitchFamily="2" charset="-122"/>
                <a:ea typeface="宋体" panose="02010600030101010101" pitchFamily="2" charset="-122"/>
              </a:rPr>
              <a:t>for</a:t>
            </a:r>
            <a:r>
              <a:rPr lang="en-US" altLang="zh-CN" sz="3600" dirty="0">
                <a:solidFill>
                  <a:srgbClr val="FFFFFF"/>
                </a:solidFill>
                <a:latin typeface="宋体" panose="02010600030101010101" pitchFamily="2" charset="-122"/>
                <a:ea typeface="宋体" panose="02010600030101010101" pitchFamily="2" charset="-122"/>
              </a:rPr>
              <a:t> i2 </a:t>
            </a:r>
            <a:r>
              <a:rPr lang="en-US" altLang="zh-CN" sz="3600" dirty="0">
                <a:solidFill>
                  <a:srgbClr val="00B0F0"/>
                </a:solidFill>
                <a:latin typeface="宋体" panose="02010600030101010101" pitchFamily="2" charset="-122"/>
                <a:ea typeface="宋体" panose="02010600030101010101" pitchFamily="2" charset="-122"/>
              </a:rPr>
              <a:t>in</a:t>
            </a:r>
            <a:r>
              <a:rPr lang="en-US" altLang="zh-CN" sz="3600" dirty="0">
                <a:solidFill>
                  <a:srgbClr val="FFFFFF"/>
                </a:solidFill>
                <a:latin typeface="宋体" panose="02010600030101010101" pitchFamily="2" charset="-122"/>
                <a:ea typeface="宋体" panose="02010600030101010101" pitchFamily="2" charset="-122"/>
              </a:rPr>
              <a:t> range(i1,n+1):</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j1=1; z=0</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a:solidFill>
                  <a:srgbClr val="00B0F0"/>
                </a:solidFill>
                <a:latin typeface="宋体" panose="02010600030101010101" pitchFamily="2" charset="-122"/>
                <a:ea typeface="宋体" panose="02010600030101010101" pitchFamily="2" charset="-122"/>
              </a:rPr>
              <a:t>for</a:t>
            </a:r>
            <a:r>
              <a:rPr lang="en-US" altLang="zh-CN" sz="3600" dirty="0">
                <a:solidFill>
                  <a:srgbClr val="FFFFFF"/>
                </a:solidFill>
                <a:latin typeface="宋体" panose="02010600030101010101" pitchFamily="2" charset="-122"/>
                <a:ea typeface="宋体" panose="02010600030101010101" pitchFamily="2" charset="-122"/>
              </a:rPr>
              <a:t> j2 </a:t>
            </a:r>
            <a:r>
              <a:rPr lang="en-US" altLang="zh-CN" sz="3600" dirty="0">
                <a:solidFill>
                  <a:srgbClr val="00B0F0"/>
                </a:solidFill>
                <a:latin typeface="宋体" panose="02010600030101010101" pitchFamily="2" charset="-122"/>
                <a:ea typeface="宋体" panose="02010600030101010101" pitchFamily="2" charset="-122"/>
              </a:rPr>
              <a:t>in</a:t>
            </a:r>
            <a:r>
              <a:rPr lang="en-US" altLang="zh-CN" sz="3600" dirty="0">
                <a:solidFill>
                  <a:srgbClr val="FFFFFF"/>
                </a:solidFill>
                <a:latin typeface="宋体" panose="02010600030101010101" pitchFamily="2" charset="-122"/>
                <a:ea typeface="宋体" panose="02010600030101010101" pitchFamily="2" charset="-122"/>
              </a:rPr>
              <a:t> range(1,m+1):</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a:solidFill>
                  <a:srgbClr val="FF0000"/>
                </a:solidFill>
                <a:latin typeface="宋体" panose="02010600030101010101" pitchFamily="2" charset="-122"/>
                <a:ea typeface="宋体" panose="02010600030101010101" pitchFamily="2" charset="-122"/>
              </a:rPr>
              <a:t>z += s[i2][j2]-s[i1-1][j2]   </a:t>
            </a:r>
            <a:r>
              <a:rPr lang="en-US" altLang="zh-CN" sz="3600" dirty="0">
                <a:solidFill>
                  <a:srgbClr val="0070C0"/>
                </a:solidFill>
                <a:latin typeface="宋体" panose="02010600030101010101" pitchFamily="2" charset="-122"/>
                <a:ea typeface="宋体" panose="02010600030101010101" pitchFamily="2" charset="-122"/>
              </a:rPr>
              <a:t>#</a:t>
            </a:r>
            <a:r>
              <a:rPr lang="zh-CN" altLang="en-US" sz="3600" dirty="0">
                <a:solidFill>
                  <a:srgbClr val="0070C0"/>
                </a:solidFill>
                <a:latin typeface="宋体" panose="02010600030101010101" pitchFamily="2" charset="-122"/>
                <a:ea typeface="宋体" panose="02010600030101010101" pitchFamily="2" charset="-122"/>
              </a:rPr>
              <a:t>第</a:t>
            </a:r>
            <a:r>
              <a:rPr lang="en-US" altLang="zh-CN" sz="3600" dirty="0">
                <a:solidFill>
                  <a:srgbClr val="0070C0"/>
                </a:solidFill>
                <a:latin typeface="宋体" panose="02010600030101010101" pitchFamily="2" charset="-122"/>
                <a:ea typeface="宋体" panose="02010600030101010101" pitchFamily="2" charset="-122"/>
              </a:rPr>
              <a:t>15</a:t>
            </a:r>
            <a:r>
              <a:rPr lang="zh-CN" altLang="en-US" sz="3600" dirty="0">
                <a:solidFill>
                  <a:srgbClr val="0070C0"/>
                </a:solidFill>
                <a:latin typeface="宋体" panose="02010600030101010101" pitchFamily="2" charset="-122"/>
                <a:ea typeface="宋体" panose="02010600030101010101" pitchFamily="2" charset="-122"/>
              </a:rPr>
              <a:t>行</a:t>
            </a:r>
            <a:r>
              <a:rPr lang="en-US" altLang="zh-CN" sz="3600" dirty="0">
                <a:solidFill>
                  <a:srgbClr val="0070C0"/>
                </a:solidFill>
                <a:latin typeface="宋体" panose="02010600030101010101" pitchFamily="2" charset="-122"/>
                <a:ea typeface="宋体" panose="02010600030101010101" pitchFamily="2" charset="-122"/>
              </a:rPr>
              <a:t>  </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while z&gt;k:                     </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z -= s[i2][j1]-s[i1-1][j1]</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j1 += 1             </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ans</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 j2-j1+1            </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print(</a:t>
            </a: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ans</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a:t>
            </a:r>
          </a:p>
        </p:txBody>
      </p:sp>
      <p:sp>
        <p:nvSpPr>
          <p:cNvPr id="6" name="矩形: 圆角 2"/>
          <p:cNvSpPr/>
          <p:nvPr/>
        </p:nvSpPr>
        <p:spPr>
          <a:xfrm>
            <a:off x="-14605" y="674818"/>
            <a:ext cx="24382413" cy="2524422"/>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7" name="图像" descr="图像"/>
          <p:cNvPicPr>
            <a:picLocks noChangeAspect="1"/>
          </p:cNvPicPr>
          <p:nvPr/>
        </p:nvPicPr>
        <p:blipFill>
          <a:blip r:embed="rId3"/>
          <a:stretch>
            <a:fillRect/>
          </a:stretch>
        </p:blipFill>
        <p:spPr>
          <a:xfrm>
            <a:off x="20608854" y="1303428"/>
            <a:ext cx="3541164" cy="575908"/>
          </a:xfrm>
          <a:prstGeom prst="rect">
            <a:avLst/>
          </a:prstGeom>
        </p:spPr>
      </p:pic>
    </p:spTree>
    <p:extLst>
      <p:ext uri="{BB962C8B-B14F-4D97-AF65-F5344CB8AC3E}">
        <p14:creationId xmlns:p14="http://schemas.microsoft.com/office/powerpoint/2010/main" val="525964949"/>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down)">
                                      <p:cBhvr>
                                        <p:cTn id="19" dur="500"/>
                                        <p:tgtEl>
                                          <p:spTgt spid="1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down)">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5" grpId="0"/>
      <p:bldP spid="3" grpId="0"/>
      <p:bldP spid="4" grpId="0"/>
      <p:bldP spid="14" grpId="0"/>
      <p:bldP spid="16"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图像" descr="图像"/>
          <p:cNvPicPr>
            <a:picLocks noChangeAspect="1"/>
          </p:cNvPicPr>
          <p:nvPr/>
        </p:nvPicPr>
        <p:blipFill>
          <a:blip r:embed="rId2">
            <a:alphaModFix amt="20000"/>
            <a:duotone>
              <a:prstClr val="black"/>
              <a:schemeClr val="accent1">
                <a:tint val="45000"/>
                <a:satMod val="400000"/>
              </a:schemeClr>
            </a:duotone>
          </a:blip>
          <a:srcRect/>
          <a:stretch>
            <a:fillRect/>
          </a:stretch>
        </p:blipFill>
        <p:spPr>
          <a:xfrm>
            <a:off x="-49527" y="6912017"/>
            <a:ext cx="12446460" cy="7496322"/>
          </a:xfrm>
          <a:prstGeom prst="rect">
            <a:avLst/>
          </a:prstGeom>
          <a:ln w="12700" cap="flat">
            <a:noFill/>
            <a:miter lim="400000"/>
            <a:headEnd/>
            <a:tailEnd/>
          </a:ln>
          <a:effectLst/>
        </p:spPr>
      </p:pic>
      <p:sp>
        <p:nvSpPr>
          <p:cNvPr id="15" name="文本框 14"/>
          <p:cNvSpPr txBox="1"/>
          <p:nvPr/>
        </p:nvSpPr>
        <p:spPr>
          <a:xfrm>
            <a:off x="985456" y="3925807"/>
            <a:ext cx="10330777" cy="978665"/>
          </a:xfrm>
          <a:prstGeom prst="rect">
            <a:avLst/>
          </a:prstGeom>
          <a:noFill/>
        </p:spPr>
        <p:txBody>
          <a:bodyPr wrap="square" rtlCol="0">
            <a:spAutoFit/>
          </a:bodyPr>
          <a:lstStyle/>
          <a:p>
            <a:pPr algn="l">
              <a:lnSpc>
                <a:spcPct val="160000"/>
              </a:lnSpc>
            </a:pPr>
            <a:r>
              <a:rPr lang="zh-CN" altLang="en-US" sz="3600" kern="100" dirty="0">
                <a:solidFill>
                  <a:schemeClr val="bg1">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第</a:t>
            </a:r>
            <a:r>
              <a:rPr lang="en-US" altLang="zh-CN" sz="3600" kern="100" dirty="0">
                <a:solidFill>
                  <a:schemeClr val="bg1">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9</a:t>
            </a:r>
            <a:r>
              <a:rPr lang="zh-CN" altLang="en-US" sz="3600" kern="100" dirty="0">
                <a:solidFill>
                  <a:schemeClr val="bg1">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行求第</a:t>
            </a:r>
            <a:r>
              <a:rPr lang="en-US" altLang="zh-CN" sz="3600" kern="100" dirty="0">
                <a:solidFill>
                  <a:schemeClr val="bg1">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j</a:t>
            </a:r>
            <a:r>
              <a:rPr lang="zh-CN" altLang="en-US" sz="3600" kern="100" dirty="0">
                <a:solidFill>
                  <a:schemeClr val="bg1">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列上，第</a:t>
            </a:r>
            <a:r>
              <a:rPr lang="en-US" altLang="zh-CN" sz="3600" kern="100" dirty="0">
                <a:solidFill>
                  <a:schemeClr val="bg1">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1</a:t>
            </a:r>
            <a:r>
              <a:rPr lang="zh-CN" altLang="en-US" sz="3600" kern="100" dirty="0">
                <a:solidFill>
                  <a:schemeClr val="bg1">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行到第</a:t>
            </a:r>
            <a:r>
              <a:rPr lang="en-US" altLang="zh-CN" sz="3600" kern="100" dirty="0" err="1">
                <a:solidFill>
                  <a:schemeClr val="bg1">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i</a:t>
            </a:r>
            <a:r>
              <a:rPr lang="zh-CN" altLang="en-US" sz="3600" kern="100" dirty="0">
                <a:solidFill>
                  <a:schemeClr val="bg1">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行上数字的前缀和。</a:t>
            </a:r>
          </a:p>
        </p:txBody>
      </p:sp>
      <p:sp>
        <p:nvSpPr>
          <p:cNvPr id="2" name="矩形 1"/>
          <p:cNvSpPr/>
          <p:nvPr/>
        </p:nvSpPr>
        <p:spPr>
          <a:xfrm>
            <a:off x="10975895" y="3615947"/>
            <a:ext cx="13292225" cy="10410782"/>
          </a:xfrm>
          <a:prstGeom prst="rect">
            <a:avLst/>
          </a:prstGeom>
          <a:gradFill>
            <a:gsLst>
              <a:gs pos="3000">
                <a:srgbClr val="C2DDFF"/>
              </a:gs>
              <a:gs pos="100000">
                <a:srgbClr val="1775E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0" name="图像" descr="图像"/>
          <p:cNvPicPr>
            <a:picLocks noGrp="1" noChangeAspect="1"/>
          </p:cNvPicPr>
          <p:nvPr/>
        </p:nvPicPr>
        <p:blipFill>
          <a:blip r:embed="rId3">
            <a:biLevel thresh="25000"/>
          </a:blip>
          <a:stretch>
            <a:fillRect/>
          </a:stretch>
        </p:blipFill>
        <p:spPr>
          <a:xfrm>
            <a:off x="599401" y="1511694"/>
            <a:ext cx="4115802" cy="669881"/>
          </a:xfrm>
          <a:prstGeom prst="rect">
            <a:avLst/>
          </a:prstGeom>
        </p:spPr>
      </p:pic>
      <p:sp>
        <p:nvSpPr>
          <p:cNvPr id="5" name="文本框 4"/>
          <p:cNvSpPr txBox="1"/>
          <p:nvPr/>
        </p:nvSpPr>
        <p:spPr>
          <a:xfrm>
            <a:off x="949898" y="4809035"/>
            <a:ext cx="10330777" cy="977201"/>
          </a:xfrm>
          <a:prstGeom prst="rect">
            <a:avLst/>
          </a:prstGeom>
          <a:noFill/>
        </p:spPr>
        <p:txBody>
          <a:bodyPr wrap="square" rtlCol="0">
            <a:spAutoFit/>
          </a:bodyPr>
          <a:lstStyle/>
          <a:p>
            <a:pPr algn="l">
              <a:lnSpc>
                <a:spcPct val="160000"/>
              </a:lnSpc>
            </a:pPr>
            <a:r>
              <a:rPr sz="3600" kern="100">
                <a:solidFill>
                  <a:schemeClr val="bg1">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第12、13行用2重暴力遍历行。</a:t>
            </a:r>
          </a:p>
        </p:txBody>
      </p:sp>
      <p:sp>
        <p:nvSpPr>
          <p:cNvPr id="3" name="文本框 2"/>
          <p:cNvSpPr txBox="1"/>
          <p:nvPr/>
        </p:nvSpPr>
        <p:spPr>
          <a:xfrm>
            <a:off x="906086" y="5701787"/>
            <a:ext cx="12161363" cy="977201"/>
          </a:xfrm>
          <a:prstGeom prst="rect">
            <a:avLst/>
          </a:prstGeom>
          <a:noFill/>
        </p:spPr>
        <p:txBody>
          <a:bodyPr wrap="square" rtlCol="0">
            <a:spAutoFit/>
          </a:bodyPr>
          <a:lstStyle/>
          <a:p>
            <a:pPr algn="l">
              <a:lnSpc>
                <a:spcPct val="160000"/>
              </a:lnSpc>
            </a:pPr>
            <a:r>
              <a:rPr sz="3600" kern="100">
                <a:solidFill>
                  <a:schemeClr val="bg1">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第14行：尺取法，滑动窗口[j1, j2]。移动指针j2</a:t>
            </a:r>
          </a:p>
        </p:txBody>
      </p:sp>
      <p:sp>
        <p:nvSpPr>
          <p:cNvPr id="4" name="文本框 3"/>
          <p:cNvSpPr txBox="1"/>
          <p:nvPr/>
        </p:nvSpPr>
        <p:spPr>
          <a:xfrm>
            <a:off x="899102" y="6621206"/>
            <a:ext cx="9925039" cy="1863604"/>
          </a:xfrm>
          <a:prstGeom prst="rect">
            <a:avLst/>
          </a:prstGeom>
          <a:noFill/>
        </p:spPr>
        <p:txBody>
          <a:bodyPr wrap="square" rtlCol="0">
            <a:spAutoFit/>
          </a:bodyPr>
          <a:lstStyle/>
          <a:p>
            <a:pPr algn="l">
              <a:lnSpc>
                <a:spcPct val="160000"/>
              </a:lnSpc>
            </a:pPr>
            <a:r>
              <a:rPr sz="3600" kern="100">
                <a:solidFill>
                  <a:schemeClr val="bg1">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第15行：第j2列上，i1~i2的区间和。累加得到二维区间和</a:t>
            </a:r>
          </a:p>
        </p:txBody>
      </p:sp>
      <p:sp>
        <p:nvSpPr>
          <p:cNvPr id="17" name="文本框 16"/>
          <p:cNvSpPr txBox="1"/>
          <p:nvPr/>
        </p:nvSpPr>
        <p:spPr>
          <a:xfrm>
            <a:off x="899101" y="8324166"/>
            <a:ext cx="8594800" cy="1076255"/>
          </a:xfrm>
          <a:prstGeom prst="rect">
            <a:avLst/>
          </a:prstGeom>
          <a:noFill/>
        </p:spPr>
        <p:txBody>
          <a:bodyPr wrap="square" rtlCol="0">
            <a:spAutoFit/>
          </a:bodyPr>
          <a:lstStyle/>
          <a:p>
            <a:pPr algn="l">
              <a:lnSpc>
                <a:spcPct val="160000"/>
              </a:lnSpc>
            </a:pPr>
            <a:r>
              <a:rPr sz="4000" kern="10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第16行：若区间和 &gt; k，移动指针j1</a:t>
            </a:r>
          </a:p>
        </p:txBody>
      </p:sp>
      <p:sp>
        <p:nvSpPr>
          <p:cNvPr id="12" name="正文内容"/>
          <p:cNvSpPr txBox="1"/>
          <p:nvPr/>
        </p:nvSpPr>
        <p:spPr>
          <a:xfrm>
            <a:off x="11073044" y="3758158"/>
            <a:ext cx="13019827" cy="10074909"/>
          </a:xfrm>
          <a:prstGeom prst="rect">
            <a:avLst/>
          </a:prstGeom>
          <a:solidFill>
            <a:srgbClr val="000000"/>
          </a:solidFill>
        </p:spPr>
        <p:txBody>
          <a:bodyPr>
            <a:noAutofit/>
          </a:bodyPr>
          <a:lst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n, m, k = </a:t>
            </a:r>
            <a:r>
              <a:rPr lang="en-US" altLang="zh-CN" sz="3600" dirty="0">
                <a:solidFill>
                  <a:srgbClr val="C00000"/>
                </a:solidFill>
                <a:latin typeface="宋体" panose="02010600030101010101" pitchFamily="2" charset="-122"/>
                <a:ea typeface="宋体" panose="02010600030101010101" pitchFamily="2" charset="-122"/>
              </a:rPr>
              <a:t>map</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a:t>
            </a:r>
            <a:r>
              <a:rPr lang="en-US" altLang="zh-CN" sz="3600" dirty="0" err="1">
                <a:solidFill>
                  <a:srgbClr val="00B0F0"/>
                </a:solidFill>
                <a:latin typeface="宋体" panose="02010600030101010101" pitchFamily="2" charset="-122"/>
                <a:ea typeface="宋体" panose="02010600030101010101" pitchFamily="2" charset="-122"/>
              </a:rPr>
              <a:t>int</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input().split())</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a = [[0] </a:t>
            </a:r>
            <a:r>
              <a:rPr lang="en-US" altLang="zh-CN" sz="3600" dirty="0">
                <a:solidFill>
                  <a:srgbClr val="00B0F0"/>
                </a:solidFill>
                <a:latin typeface="宋体" panose="02010600030101010101" pitchFamily="2" charset="-122"/>
                <a:ea typeface="宋体" panose="02010600030101010101" pitchFamily="2" charset="-122"/>
              </a:rPr>
              <a:t>for</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a:solidFill>
                  <a:srgbClr val="00B0F0"/>
                </a:solidFill>
                <a:latin typeface="宋体" panose="02010600030101010101" pitchFamily="2" charset="-122"/>
                <a:ea typeface="宋体" panose="02010600030101010101" pitchFamily="2" charset="-122"/>
              </a:rPr>
              <a:t>in</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range(n)]</a:t>
            </a:r>
          </a:p>
          <a:p>
            <a:pPr marL="0" indent="0">
              <a:spcBef>
                <a:spcPts val="0"/>
              </a:spcBef>
              <a:buNone/>
            </a:pP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a.</a:t>
            </a:r>
            <a:r>
              <a:rPr lang="en-US" altLang="zh-CN" sz="3600" dirty="0" err="1">
                <a:solidFill>
                  <a:srgbClr val="C00000"/>
                </a:solidFill>
                <a:latin typeface="宋体" panose="02010600030101010101" pitchFamily="2" charset="-122"/>
                <a:ea typeface="宋体" panose="02010600030101010101" pitchFamily="2" charset="-122"/>
              </a:rPr>
              <a:t>insert</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(0,[0]*(m+1))</a:t>
            </a:r>
          </a:p>
          <a:p>
            <a:pPr marL="0" indent="0">
              <a:spcBef>
                <a:spcPts val="0"/>
              </a:spcBef>
              <a:buNone/>
            </a:pPr>
            <a:r>
              <a:rPr lang="en-US" altLang="zh-CN" sz="3600" dirty="0">
                <a:solidFill>
                  <a:srgbClr val="00B0F0"/>
                </a:solidFill>
                <a:latin typeface="宋体" panose="02010600030101010101" pitchFamily="2" charset="-122"/>
                <a:ea typeface="宋体" panose="02010600030101010101" pitchFamily="2" charset="-122"/>
              </a:rPr>
              <a:t>for</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a:solidFill>
                  <a:srgbClr val="00B0F0"/>
                </a:solidFill>
                <a:latin typeface="宋体" panose="02010600030101010101" pitchFamily="2" charset="-122"/>
                <a:ea typeface="宋体" panose="02010600030101010101" pitchFamily="2" charset="-122"/>
              </a:rPr>
              <a:t>in</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range(1,n+1):         </a:t>
            </a:r>
            <a:r>
              <a:rPr lang="en-US" altLang="zh-CN" sz="3600" dirty="0">
                <a:solidFill>
                  <a:srgbClr val="00B0F0"/>
                </a:solidFill>
                <a:latin typeface="宋体" panose="02010600030101010101" pitchFamily="2" charset="-122"/>
                <a:ea typeface="宋体" panose="02010600030101010101" pitchFamily="2" charset="-122"/>
              </a:rPr>
              <a:t>#</a:t>
            </a:r>
            <a:r>
              <a:rPr lang="zh-CN" altLang="en-US" sz="3600" dirty="0">
                <a:solidFill>
                  <a:srgbClr val="00B0F0"/>
                </a:solidFill>
                <a:latin typeface="宋体" panose="02010600030101010101" pitchFamily="2" charset="-122"/>
                <a:ea typeface="宋体" panose="02010600030101010101" pitchFamily="2" charset="-122"/>
              </a:rPr>
              <a:t>从</a:t>
            </a:r>
            <a:r>
              <a:rPr lang="en-US" altLang="zh-CN" sz="3600" dirty="0">
                <a:solidFill>
                  <a:srgbClr val="00B0F0"/>
                </a:solidFill>
                <a:latin typeface="宋体" panose="02010600030101010101" pitchFamily="2" charset="-122"/>
                <a:ea typeface="宋体" panose="02010600030101010101" pitchFamily="2" charset="-122"/>
              </a:rPr>
              <a:t>a[1][1]</a:t>
            </a:r>
            <a:r>
              <a:rPr lang="zh-CN" altLang="en-US" sz="3600" dirty="0">
                <a:solidFill>
                  <a:srgbClr val="00B0F0"/>
                </a:solidFill>
                <a:latin typeface="宋体" panose="02010600030101010101" pitchFamily="2" charset="-122"/>
                <a:ea typeface="宋体" panose="02010600030101010101" pitchFamily="2" charset="-122"/>
              </a:rPr>
              <a:t>开始，读矩阵</a:t>
            </a:r>
          </a:p>
          <a:p>
            <a:pPr marL="0" indent="0">
              <a:spcBef>
                <a:spcPts val="0"/>
              </a:spcBef>
              <a:buNone/>
            </a:pPr>
            <a:r>
              <a:rPr lang="zh-CN" altLang="en-US"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a[</a:t>
            </a: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].extend(</a:t>
            </a:r>
            <a:r>
              <a:rPr lang="en-US" altLang="zh-CN" sz="3600" dirty="0">
                <a:solidFill>
                  <a:srgbClr val="C00000"/>
                </a:solidFill>
                <a:latin typeface="宋体" panose="02010600030101010101" pitchFamily="2" charset="-122"/>
                <a:ea typeface="宋体" panose="02010600030101010101" pitchFamily="2" charset="-122"/>
              </a:rPr>
              <a:t>map</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a:t>
            </a:r>
            <a:r>
              <a:rPr lang="en-US" altLang="zh-CN" sz="3600" dirty="0" err="1">
                <a:solidFill>
                  <a:srgbClr val="00B0F0"/>
                </a:solidFill>
                <a:latin typeface="宋体" panose="02010600030101010101" pitchFamily="2" charset="-122"/>
                <a:ea typeface="宋体" panose="02010600030101010101" pitchFamily="2" charset="-122"/>
              </a:rPr>
              <a:t>int</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input().split()))</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s = [[0]*(m+1) for </a:t>
            </a: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in range(n+1)]</a:t>
            </a:r>
          </a:p>
          <a:p>
            <a:pPr marL="0" indent="0">
              <a:spcBef>
                <a:spcPts val="0"/>
              </a:spcBef>
              <a:buNone/>
            </a:pPr>
            <a:r>
              <a:rPr lang="en-US" altLang="zh-CN" sz="3600" dirty="0">
                <a:solidFill>
                  <a:srgbClr val="00B0F0"/>
                </a:solidFill>
                <a:latin typeface="宋体" panose="02010600030101010101" pitchFamily="2" charset="-122"/>
                <a:ea typeface="宋体" panose="02010600030101010101" pitchFamily="2" charset="-122"/>
              </a:rPr>
              <a:t>for</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a:solidFill>
                  <a:srgbClr val="00B0F0"/>
                </a:solidFill>
                <a:latin typeface="宋体" panose="02010600030101010101" pitchFamily="2" charset="-122"/>
                <a:ea typeface="宋体" panose="02010600030101010101" pitchFamily="2" charset="-122"/>
              </a:rPr>
              <a:t>in</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range(1,n+1):</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a:solidFill>
                  <a:srgbClr val="00B0F0"/>
                </a:solidFill>
                <a:latin typeface="宋体" panose="02010600030101010101" pitchFamily="2" charset="-122"/>
                <a:ea typeface="宋体" panose="02010600030101010101" pitchFamily="2" charset="-122"/>
              </a:rPr>
              <a:t>for</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j </a:t>
            </a:r>
            <a:r>
              <a:rPr lang="en-US" altLang="zh-CN" sz="3600" dirty="0">
                <a:solidFill>
                  <a:srgbClr val="00B0F0"/>
                </a:solidFill>
                <a:latin typeface="宋体" panose="02010600030101010101" pitchFamily="2" charset="-122"/>
                <a:ea typeface="宋体" panose="02010600030101010101" pitchFamily="2" charset="-122"/>
              </a:rPr>
              <a:t>in</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range(1,m+1):</a:t>
            </a:r>
          </a:p>
          <a:p>
            <a:pPr marL="0" indent="0">
              <a:spcBef>
                <a:spcPts val="0"/>
              </a:spcBef>
              <a:buNone/>
            </a:pPr>
            <a:r>
              <a:rPr lang="en-US" altLang="zh-CN" sz="3600" dirty="0">
                <a:solidFill>
                  <a:srgbClr val="FF0000"/>
                </a:solidFill>
                <a:latin typeface="宋体" panose="02010600030101010101" pitchFamily="2" charset="-122"/>
                <a:ea typeface="宋体" panose="02010600030101010101" pitchFamily="2" charset="-122"/>
              </a:rPr>
              <a:t>        </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s[</a:t>
            </a: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][j] = s[i-1][j] + a[</a:t>
            </a: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][j]</a:t>
            </a:r>
          </a:p>
          <a:p>
            <a:pPr marL="0" indent="0">
              <a:spcBef>
                <a:spcPts val="0"/>
              </a:spcBef>
              <a:buNone/>
            </a:pP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ans</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 0</a:t>
            </a:r>
          </a:p>
          <a:p>
            <a:pPr marL="0" indent="0">
              <a:spcBef>
                <a:spcPts val="0"/>
              </a:spcBef>
              <a:buNone/>
            </a:pPr>
            <a:r>
              <a:rPr lang="en-US" altLang="zh-CN" sz="3600" dirty="0">
                <a:solidFill>
                  <a:srgbClr val="00B0F0"/>
                </a:solidFill>
                <a:latin typeface="宋体" panose="02010600030101010101" pitchFamily="2" charset="-122"/>
                <a:ea typeface="宋体" panose="02010600030101010101" pitchFamily="2" charset="-122"/>
              </a:rPr>
              <a:t>for</a:t>
            </a:r>
            <a:r>
              <a:rPr lang="en-US" altLang="zh-CN" sz="3600" dirty="0">
                <a:solidFill>
                  <a:srgbClr val="FFFFFF"/>
                </a:solidFill>
                <a:latin typeface="宋体" panose="02010600030101010101" pitchFamily="2" charset="-122"/>
                <a:ea typeface="宋体" panose="02010600030101010101" pitchFamily="2" charset="-122"/>
              </a:rPr>
              <a:t> i1 </a:t>
            </a:r>
            <a:r>
              <a:rPr lang="en-US" altLang="zh-CN" sz="3600" dirty="0">
                <a:solidFill>
                  <a:srgbClr val="00B0F0"/>
                </a:solidFill>
                <a:latin typeface="宋体" panose="02010600030101010101" pitchFamily="2" charset="-122"/>
                <a:ea typeface="宋体" panose="02010600030101010101" pitchFamily="2" charset="-122"/>
              </a:rPr>
              <a:t>in</a:t>
            </a:r>
            <a:r>
              <a:rPr lang="en-US" altLang="zh-CN" sz="3600" dirty="0">
                <a:solidFill>
                  <a:srgbClr val="FFFFFF"/>
                </a:solidFill>
                <a:latin typeface="宋体" panose="02010600030101010101" pitchFamily="2" charset="-122"/>
                <a:ea typeface="宋体" panose="02010600030101010101" pitchFamily="2" charset="-122"/>
              </a:rPr>
              <a:t> range(1,n+1):</a:t>
            </a:r>
          </a:p>
          <a:p>
            <a:pPr marL="0" indent="0">
              <a:spcBef>
                <a:spcPts val="0"/>
              </a:spcBef>
              <a:buNone/>
            </a:pPr>
            <a:r>
              <a:rPr lang="en-US" altLang="zh-CN" sz="3600" dirty="0">
                <a:solidFill>
                  <a:srgbClr val="FFFFFF"/>
                </a:solidFill>
                <a:latin typeface="宋体" panose="02010600030101010101" pitchFamily="2" charset="-122"/>
                <a:ea typeface="宋体" panose="02010600030101010101" pitchFamily="2" charset="-122"/>
              </a:rPr>
              <a:t>    </a:t>
            </a:r>
            <a:r>
              <a:rPr lang="en-US" altLang="zh-CN" sz="3600" dirty="0">
                <a:solidFill>
                  <a:srgbClr val="00B0F0"/>
                </a:solidFill>
                <a:latin typeface="宋体" panose="02010600030101010101" pitchFamily="2" charset="-122"/>
                <a:ea typeface="宋体" panose="02010600030101010101" pitchFamily="2" charset="-122"/>
              </a:rPr>
              <a:t>for</a:t>
            </a:r>
            <a:r>
              <a:rPr lang="en-US" altLang="zh-CN" sz="3600" dirty="0">
                <a:solidFill>
                  <a:srgbClr val="FFFFFF"/>
                </a:solidFill>
                <a:latin typeface="宋体" panose="02010600030101010101" pitchFamily="2" charset="-122"/>
                <a:ea typeface="宋体" panose="02010600030101010101" pitchFamily="2" charset="-122"/>
              </a:rPr>
              <a:t> i2 </a:t>
            </a:r>
            <a:r>
              <a:rPr lang="en-US" altLang="zh-CN" sz="3600" dirty="0">
                <a:solidFill>
                  <a:srgbClr val="00B0F0"/>
                </a:solidFill>
                <a:latin typeface="宋体" panose="02010600030101010101" pitchFamily="2" charset="-122"/>
                <a:ea typeface="宋体" panose="02010600030101010101" pitchFamily="2" charset="-122"/>
              </a:rPr>
              <a:t>in</a:t>
            </a:r>
            <a:r>
              <a:rPr lang="en-US" altLang="zh-CN" sz="3600" dirty="0">
                <a:solidFill>
                  <a:srgbClr val="FFFFFF"/>
                </a:solidFill>
                <a:latin typeface="宋体" panose="02010600030101010101" pitchFamily="2" charset="-122"/>
                <a:ea typeface="宋体" panose="02010600030101010101" pitchFamily="2" charset="-122"/>
              </a:rPr>
              <a:t> range(i1,n+1):</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j1=1; z=0</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a:solidFill>
                  <a:srgbClr val="00B0F0"/>
                </a:solidFill>
                <a:latin typeface="宋体" panose="02010600030101010101" pitchFamily="2" charset="-122"/>
                <a:ea typeface="宋体" panose="02010600030101010101" pitchFamily="2" charset="-122"/>
              </a:rPr>
              <a:t>for</a:t>
            </a:r>
            <a:r>
              <a:rPr lang="en-US" altLang="zh-CN" sz="3600" dirty="0">
                <a:solidFill>
                  <a:srgbClr val="FFFFFF"/>
                </a:solidFill>
                <a:latin typeface="宋体" panose="02010600030101010101" pitchFamily="2" charset="-122"/>
                <a:ea typeface="宋体" panose="02010600030101010101" pitchFamily="2" charset="-122"/>
              </a:rPr>
              <a:t> j2 </a:t>
            </a:r>
            <a:r>
              <a:rPr lang="en-US" altLang="zh-CN" sz="3600" dirty="0">
                <a:solidFill>
                  <a:srgbClr val="00B0F0"/>
                </a:solidFill>
                <a:latin typeface="宋体" panose="02010600030101010101" pitchFamily="2" charset="-122"/>
                <a:ea typeface="宋体" panose="02010600030101010101" pitchFamily="2" charset="-122"/>
              </a:rPr>
              <a:t>in</a:t>
            </a:r>
            <a:r>
              <a:rPr lang="en-US" altLang="zh-CN" sz="3600" dirty="0">
                <a:solidFill>
                  <a:srgbClr val="FFFFFF"/>
                </a:solidFill>
                <a:latin typeface="宋体" panose="02010600030101010101" pitchFamily="2" charset="-122"/>
                <a:ea typeface="宋体" panose="02010600030101010101" pitchFamily="2" charset="-122"/>
              </a:rPr>
              <a:t> range(1,m+1):</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a:solidFill>
                  <a:srgbClr val="FFFFFF"/>
                </a:solidFill>
                <a:latin typeface="宋体" panose="02010600030101010101" pitchFamily="2" charset="-122"/>
                <a:ea typeface="宋体" panose="02010600030101010101" pitchFamily="2" charset="-122"/>
              </a:rPr>
              <a:t>z += s[i2][j2]-s[i1-1][j2]</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a:solidFill>
                  <a:srgbClr val="FF0000"/>
                </a:solidFill>
                <a:latin typeface="宋体" panose="02010600030101010101" pitchFamily="2" charset="-122"/>
                <a:ea typeface="宋体" panose="02010600030101010101" pitchFamily="2" charset="-122"/>
              </a:rPr>
              <a:t>while z&gt;k:           </a:t>
            </a:r>
            <a:r>
              <a:rPr lang="en-US" altLang="zh-CN" sz="3600" dirty="0">
                <a:solidFill>
                  <a:srgbClr val="0070C0"/>
                </a:solidFill>
                <a:latin typeface="宋体" panose="02010600030101010101" pitchFamily="2" charset="-122"/>
                <a:ea typeface="宋体" panose="02010600030101010101" pitchFamily="2" charset="-122"/>
              </a:rPr>
              <a:t>#</a:t>
            </a:r>
            <a:r>
              <a:rPr lang="zh-CN" altLang="en-US" sz="3600" dirty="0">
                <a:solidFill>
                  <a:srgbClr val="0070C0"/>
                </a:solidFill>
                <a:latin typeface="宋体" panose="02010600030101010101" pitchFamily="2" charset="-122"/>
                <a:ea typeface="宋体" panose="02010600030101010101" pitchFamily="2" charset="-122"/>
              </a:rPr>
              <a:t>第</a:t>
            </a:r>
            <a:r>
              <a:rPr lang="en-US" altLang="zh-CN" sz="3600" dirty="0">
                <a:solidFill>
                  <a:srgbClr val="0070C0"/>
                </a:solidFill>
                <a:latin typeface="宋体" panose="02010600030101010101" pitchFamily="2" charset="-122"/>
                <a:ea typeface="宋体" panose="02010600030101010101" pitchFamily="2" charset="-122"/>
              </a:rPr>
              <a:t>16</a:t>
            </a:r>
            <a:r>
              <a:rPr lang="zh-CN" altLang="en-US" sz="3600" dirty="0">
                <a:solidFill>
                  <a:srgbClr val="0070C0"/>
                </a:solidFill>
                <a:latin typeface="宋体" panose="02010600030101010101" pitchFamily="2" charset="-122"/>
                <a:ea typeface="宋体" panose="02010600030101010101" pitchFamily="2" charset="-122"/>
              </a:rPr>
              <a:t>行</a:t>
            </a:r>
            <a:r>
              <a:rPr lang="en-US" altLang="zh-CN" sz="3600" dirty="0">
                <a:solidFill>
                  <a:srgbClr val="FF0000"/>
                </a:solidFill>
                <a:latin typeface="宋体" panose="02010600030101010101" pitchFamily="2" charset="-122"/>
                <a:ea typeface="宋体" panose="02010600030101010101" pitchFamily="2" charset="-122"/>
              </a:rPr>
              <a:t>               </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z -= s[i2][j1]-s[i1-1][j1]</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j1 += 1             </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err="1">
                <a:solidFill>
                  <a:srgbClr val="FFFFFF"/>
                </a:solidFill>
                <a:latin typeface="宋体" panose="02010600030101010101" pitchFamily="2" charset="-122"/>
                <a:ea typeface="宋体" panose="02010600030101010101" pitchFamily="2" charset="-122"/>
              </a:rPr>
              <a:t>ans</a:t>
            </a:r>
            <a:r>
              <a:rPr lang="en-US" altLang="zh-CN" sz="3600" dirty="0">
                <a:solidFill>
                  <a:srgbClr val="FFFFFF"/>
                </a:solidFill>
                <a:latin typeface="宋体" panose="02010600030101010101" pitchFamily="2" charset="-122"/>
                <a:ea typeface="宋体" panose="02010600030101010101" pitchFamily="2" charset="-122"/>
              </a:rPr>
              <a:t> += j2-j1+1</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print(</a:t>
            </a: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ans</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a:t>
            </a:r>
          </a:p>
        </p:txBody>
      </p:sp>
      <p:sp>
        <p:nvSpPr>
          <p:cNvPr id="6" name="矩形: 圆角 2"/>
          <p:cNvSpPr/>
          <p:nvPr/>
        </p:nvSpPr>
        <p:spPr>
          <a:xfrm>
            <a:off x="-14605" y="674818"/>
            <a:ext cx="24382413" cy="2524422"/>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7" name="图像" descr="图像"/>
          <p:cNvPicPr>
            <a:picLocks noChangeAspect="1"/>
          </p:cNvPicPr>
          <p:nvPr/>
        </p:nvPicPr>
        <p:blipFill>
          <a:blip r:embed="rId3"/>
          <a:stretch>
            <a:fillRect/>
          </a:stretch>
        </p:blipFill>
        <p:spPr>
          <a:xfrm>
            <a:off x="20608854" y="1303428"/>
            <a:ext cx="3541164" cy="575908"/>
          </a:xfrm>
          <a:prstGeom prst="rect">
            <a:avLst/>
          </a:prstGeom>
        </p:spPr>
      </p:pic>
    </p:spTree>
    <p:extLst>
      <p:ext uri="{BB962C8B-B14F-4D97-AF65-F5344CB8AC3E}">
        <p14:creationId xmlns:p14="http://schemas.microsoft.com/office/powerpoint/2010/main" val="4135747764"/>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5" grpId="0"/>
      <p:bldP spid="3" grpId="0"/>
      <p:bldP spid="4" grpId="0"/>
      <p:bldP spid="17"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图像" descr="图像"/>
          <p:cNvPicPr>
            <a:picLocks noChangeAspect="1"/>
          </p:cNvPicPr>
          <p:nvPr/>
        </p:nvPicPr>
        <p:blipFill>
          <a:blip r:embed="rId2">
            <a:alphaModFix amt="20000"/>
            <a:duotone>
              <a:prstClr val="black"/>
              <a:schemeClr val="accent1">
                <a:tint val="45000"/>
                <a:satMod val="400000"/>
              </a:schemeClr>
            </a:duotone>
          </a:blip>
          <a:srcRect/>
          <a:stretch>
            <a:fillRect/>
          </a:stretch>
        </p:blipFill>
        <p:spPr>
          <a:xfrm>
            <a:off x="-49527" y="6912017"/>
            <a:ext cx="12446460" cy="7496322"/>
          </a:xfrm>
          <a:prstGeom prst="rect">
            <a:avLst/>
          </a:prstGeom>
          <a:ln w="12700" cap="flat">
            <a:noFill/>
            <a:miter lim="400000"/>
            <a:headEnd/>
            <a:tailEnd/>
          </a:ln>
          <a:effectLst/>
        </p:spPr>
      </p:pic>
      <p:sp>
        <p:nvSpPr>
          <p:cNvPr id="15" name="文本框 14"/>
          <p:cNvSpPr txBox="1"/>
          <p:nvPr/>
        </p:nvSpPr>
        <p:spPr>
          <a:xfrm>
            <a:off x="707979" y="3984223"/>
            <a:ext cx="10330777" cy="978665"/>
          </a:xfrm>
          <a:prstGeom prst="rect">
            <a:avLst/>
          </a:prstGeom>
          <a:noFill/>
        </p:spPr>
        <p:txBody>
          <a:bodyPr wrap="square" rtlCol="0">
            <a:spAutoFit/>
          </a:bodyPr>
          <a:lstStyle/>
          <a:p>
            <a:pPr algn="l">
              <a:lnSpc>
                <a:spcPct val="160000"/>
              </a:lnSpc>
            </a:pPr>
            <a:r>
              <a:rPr lang="zh-CN" altLang="en-US" sz="3600" kern="100" dirty="0">
                <a:solidFill>
                  <a:schemeClr val="bg1">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第</a:t>
            </a:r>
            <a:r>
              <a:rPr lang="en-US" altLang="zh-CN" sz="3600" kern="100" dirty="0">
                <a:solidFill>
                  <a:schemeClr val="bg1">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9</a:t>
            </a:r>
            <a:r>
              <a:rPr lang="zh-CN" altLang="en-US" sz="3600" kern="100" dirty="0">
                <a:solidFill>
                  <a:schemeClr val="bg1">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行求第</a:t>
            </a:r>
            <a:r>
              <a:rPr lang="en-US" altLang="zh-CN" sz="3600" kern="100" dirty="0">
                <a:solidFill>
                  <a:schemeClr val="bg1">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j</a:t>
            </a:r>
            <a:r>
              <a:rPr lang="zh-CN" altLang="en-US" sz="3600" kern="100" dirty="0">
                <a:solidFill>
                  <a:schemeClr val="bg1">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列上，第</a:t>
            </a:r>
            <a:r>
              <a:rPr lang="en-US" altLang="zh-CN" sz="3600" kern="100" dirty="0">
                <a:solidFill>
                  <a:schemeClr val="bg1">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1</a:t>
            </a:r>
            <a:r>
              <a:rPr lang="zh-CN" altLang="en-US" sz="3600" kern="100" dirty="0">
                <a:solidFill>
                  <a:schemeClr val="bg1">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行到第</a:t>
            </a:r>
            <a:r>
              <a:rPr lang="en-US" altLang="zh-CN" sz="3600" kern="100" dirty="0" err="1">
                <a:solidFill>
                  <a:schemeClr val="bg1">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i</a:t>
            </a:r>
            <a:r>
              <a:rPr lang="zh-CN" altLang="en-US" sz="3600" kern="100" dirty="0">
                <a:solidFill>
                  <a:schemeClr val="bg1">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行上数字的前缀和。</a:t>
            </a:r>
          </a:p>
        </p:txBody>
      </p:sp>
      <p:sp>
        <p:nvSpPr>
          <p:cNvPr id="2" name="矩形 1"/>
          <p:cNvSpPr/>
          <p:nvPr/>
        </p:nvSpPr>
        <p:spPr>
          <a:xfrm>
            <a:off x="10823505" y="3349900"/>
            <a:ext cx="13425566" cy="10838743"/>
          </a:xfrm>
          <a:prstGeom prst="rect">
            <a:avLst/>
          </a:prstGeom>
          <a:gradFill>
            <a:gsLst>
              <a:gs pos="3000">
                <a:srgbClr val="C2DDFF"/>
              </a:gs>
              <a:gs pos="100000">
                <a:srgbClr val="1775E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0" name="图像" descr="图像"/>
          <p:cNvPicPr>
            <a:picLocks noGrp="1" noChangeAspect="1"/>
          </p:cNvPicPr>
          <p:nvPr/>
        </p:nvPicPr>
        <p:blipFill>
          <a:blip r:embed="rId3">
            <a:biLevel thresh="25000"/>
          </a:blip>
          <a:stretch>
            <a:fillRect/>
          </a:stretch>
        </p:blipFill>
        <p:spPr>
          <a:xfrm>
            <a:off x="599401" y="1511694"/>
            <a:ext cx="4115802" cy="669881"/>
          </a:xfrm>
          <a:prstGeom prst="rect">
            <a:avLst/>
          </a:prstGeom>
        </p:spPr>
      </p:pic>
      <p:sp>
        <p:nvSpPr>
          <p:cNvPr id="5" name="文本框 4"/>
          <p:cNvSpPr txBox="1"/>
          <p:nvPr/>
        </p:nvSpPr>
        <p:spPr>
          <a:xfrm>
            <a:off x="672421" y="4867451"/>
            <a:ext cx="10330777" cy="977201"/>
          </a:xfrm>
          <a:prstGeom prst="rect">
            <a:avLst/>
          </a:prstGeom>
          <a:noFill/>
        </p:spPr>
        <p:txBody>
          <a:bodyPr wrap="square" rtlCol="0">
            <a:spAutoFit/>
          </a:bodyPr>
          <a:lstStyle/>
          <a:p>
            <a:pPr algn="l">
              <a:lnSpc>
                <a:spcPct val="160000"/>
              </a:lnSpc>
            </a:pPr>
            <a:r>
              <a:rPr sz="3600" kern="100">
                <a:solidFill>
                  <a:schemeClr val="bg1">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第12、13行用2重暴力遍历行。</a:t>
            </a:r>
          </a:p>
        </p:txBody>
      </p:sp>
      <p:sp>
        <p:nvSpPr>
          <p:cNvPr id="3" name="文本框 2"/>
          <p:cNvSpPr txBox="1"/>
          <p:nvPr/>
        </p:nvSpPr>
        <p:spPr>
          <a:xfrm>
            <a:off x="628609" y="5906243"/>
            <a:ext cx="12161363" cy="977201"/>
          </a:xfrm>
          <a:prstGeom prst="rect">
            <a:avLst/>
          </a:prstGeom>
          <a:noFill/>
        </p:spPr>
        <p:txBody>
          <a:bodyPr wrap="square" rtlCol="0">
            <a:spAutoFit/>
          </a:bodyPr>
          <a:lstStyle/>
          <a:p>
            <a:pPr algn="l">
              <a:lnSpc>
                <a:spcPct val="160000"/>
              </a:lnSpc>
            </a:pPr>
            <a:r>
              <a:rPr sz="3600" kern="100">
                <a:solidFill>
                  <a:schemeClr val="bg1">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第14行：尺取法，滑动窗口[j1, j2]。移动指针j2</a:t>
            </a:r>
          </a:p>
        </p:txBody>
      </p:sp>
      <p:sp>
        <p:nvSpPr>
          <p:cNvPr id="4" name="文本框 3"/>
          <p:cNvSpPr txBox="1"/>
          <p:nvPr/>
        </p:nvSpPr>
        <p:spPr>
          <a:xfrm>
            <a:off x="621625" y="6679623"/>
            <a:ext cx="9925039" cy="1863604"/>
          </a:xfrm>
          <a:prstGeom prst="rect">
            <a:avLst/>
          </a:prstGeom>
          <a:noFill/>
        </p:spPr>
        <p:txBody>
          <a:bodyPr wrap="square" rtlCol="0">
            <a:spAutoFit/>
          </a:bodyPr>
          <a:lstStyle/>
          <a:p>
            <a:pPr algn="l">
              <a:lnSpc>
                <a:spcPct val="160000"/>
              </a:lnSpc>
            </a:pPr>
            <a:r>
              <a:rPr sz="3600" kern="100">
                <a:solidFill>
                  <a:schemeClr val="bg1">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第15行：第j2列上，i1~i2的区间和。累加得到二维区间和</a:t>
            </a:r>
          </a:p>
        </p:txBody>
      </p:sp>
      <p:sp>
        <p:nvSpPr>
          <p:cNvPr id="17" name="文本框 16"/>
          <p:cNvSpPr txBox="1"/>
          <p:nvPr/>
        </p:nvSpPr>
        <p:spPr>
          <a:xfrm>
            <a:off x="621624" y="8382582"/>
            <a:ext cx="8594800" cy="977201"/>
          </a:xfrm>
          <a:prstGeom prst="rect">
            <a:avLst/>
          </a:prstGeom>
          <a:noFill/>
        </p:spPr>
        <p:txBody>
          <a:bodyPr wrap="square" rtlCol="0">
            <a:spAutoFit/>
          </a:bodyPr>
          <a:lstStyle/>
          <a:p>
            <a:pPr algn="l">
              <a:lnSpc>
                <a:spcPct val="160000"/>
              </a:lnSpc>
            </a:pPr>
            <a:r>
              <a:rPr sz="3600" kern="100">
                <a:solidFill>
                  <a:schemeClr val="bg1">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第16行：若区间和 &gt; k，移动指针j1</a:t>
            </a:r>
          </a:p>
        </p:txBody>
      </p:sp>
      <p:sp>
        <p:nvSpPr>
          <p:cNvPr id="6" name="文本框 5"/>
          <p:cNvSpPr txBox="1"/>
          <p:nvPr/>
        </p:nvSpPr>
        <p:spPr>
          <a:xfrm>
            <a:off x="577812" y="9127388"/>
            <a:ext cx="9418977" cy="2061076"/>
          </a:xfrm>
          <a:prstGeom prst="rect">
            <a:avLst/>
          </a:prstGeom>
          <a:noFill/>
        </p:spPr>
        <p:txBody>
          <a:bodyPr wrap="square" rtlCol="0">
            <a:spAutoFit/>
          </a:bodyPr>
          <a:lstStyle/>
          <a:p>
            <a:pPr algn="l">
              <a:lnSpc>
                <a:spcPct val="160000"/>
              </a:lnSpc>
            </a:pPr>
            <a:r>
              <a:rPr sz="4000" kern="10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第19行：若j1~j2的区间和 &lt; k，那么有j2-j1+1个满足</a:t>
            </a:r>
          </a:p>
        </p:txBody>
      </p:sp>
      <p:sp>
        <p:nvSpPr>
          <p:cNvPr id="13" name="正文内容"/>
          <p:cNvSpPr txBox="1"/>
          <p:nvPr/>
        </p:nvSpPr>
        <p:spPr>
          <a:xfrm>
            <a:off x="11029867" y="3517970"/>
            <a:ext cx="12977285" cy="10449535"/>
          </a:xfrm>
          <a:prstGeom prst="rect">
            <a:avLst/>
          </a:prstGeom>
          <a:solidFill>
            <a:srgbClr val="000000"/>
          </a:solidFill>
        </p:spPr>
        <p:txBody>
          <a:bodyPr>
            <a:noAutofit/>
          </a:bodyPr>
          <a:lst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n, m, k = </a:t>
            </a:r>
            <a:r>
              <a:rPr lang="en-US" altLang="zh-CN" sz="3600" dirty="0">
                <a:solidFill>
                  <a:srgbClr val="C00000"/>
                </a:solidFill>
                <a:latin typeface="宋体" panose="02010600030101010101" pitchFamily="2" charset="-122"/>
                <a:ea typeface="宋体" panose="02010600030101010101" pitchFamily="2" charset="-122"/>
              </a:rPr>
              <a:t>map</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a:t>
            </a:r>
            <a:r>
              <a:rPr lang="en-US" altLang="zh-CN" sz="3600" dirty="0" err="1">
                <a:solidFill>
                  <a:srgbClr val="00B0F0"/>
                </a:solidFill>
                <a:latin typeface="宋体" panose="02010600030101010101" pitchFamily="2" charset="-122"/>
                <a:ea typeface="宋体" panose="02010600030101010101" pitchFamily="2" charset="-122"/>
              </a:rPr>
              <a:t>int</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input().split())</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a = [[0] </a:t>
            </a:r>
            <a:r>
              <a:rPr lang="en-US" altLang="zh-CN" sz="3600" dirty="0">
                <a:solidFill>
                  <a:srgbClr val="00B0F0"/>
                </a:solidFill>
                <a:latin typeface="宋体" panose="02010600030101010101" pitchFamily="2" charset="-122"/>
                <a:ea typeface="宋体" panose="02010600030101010101" pitchFamily="2" charset="-122"/>
              </a:rPr>
              <a:t>for</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a:solidFill>
                  <a:srgbClr val="00B0F0"/>
                </a:solidFill>
                <a:latin typeface="宋体" panose="02010600030101010101" pitchFamily="2" charset="-122"/>
                <a:ea typeface="宋体" panose="02010600030101010101" pitchFamily="2" charset="-122"/>
              </a:rPr>
              <a:t>in</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range(n)]</a:t>
            </a:r>
          </a:p>
          <a:p>
            <a:pPr marL="0" indent="0">
              <a:spcBef>
                <a:spcPts val="0"/>
              </a:spcBef>
              <a:buNone/>
            </a:pP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a.</a:t>
            </a:r>
            <a:r>
              <a:rPr lang="en-US" altLang="zh-CN" sz="3600" dirty="0" err="1">
                <a:solidFill>
                  <a:srgbClr val="C00000"/>
                </a:solidFill>
                <a:latin typeface="宋体" panose="02010600030101010101" pitchFamily="2" charset="-122"/>
                <a:ea typeface="宋体" panose="02010600030101010101" pitchFamily="2" charset="-122"/>
              </a:rPr>
              <a:t>insert</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(0,[0]*(m+1))</a:t>
            </a:r>
          </a:p>
          <a:p>
            <a:pPr marL="0" indent="0">
              <a:spcBef>
                <a:spcPts val="0"/>
              </a:spcBef>
              <a:buNone/>
            </a:pPr>
            <a:r>
              <a:rPr lang="en-US" altLang="zh-CN" sz="3600" dirty="0">
                <a:solidFill>
                  <a:srgbClr val="00B0F0"/>
                </a:solidFill>
                <a:latin typeface="宋体" panose="02010600030101010101" pitchFamily="2" charset="-122"/>
                <a:ea typeface="宋体" panose="02010600030101010101" pitchFamily="2" charset="-122"/>
              </a:rPr>
              <a:t>for</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a:solidFill>
                  <a:srgbClr val="00B0F0"/>
                </a:solidFill>
                <a:latin typeface="宋体" panose="02010600030101010101" pitchFamily="2" charset="-122"/>
                <a:ea typeface="宋体" panose="02010600030101010101" pitchFamily="2" charset="-122"/>
              </a:rPr>
              <a:t>in</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range(1,n+1):         </a:t>
            </a:r>
            <a:r>
              <a:rPr lang="en-US" altLang="zh-CN" sz="3600" dirty="0">
                <a:solidFill>
                  <a:srgbClr val="00B0F0"/>
                </a:solidFill>
                <a:latin typeface="宋体" panose="02010600030101010101" pitchFamily="2" charset="-122"/>
                <a:ea typeface="宋体" panose="02010600030101010101" pitchFamily="2" charset="-122"/>
              </a:rPr>
              <a:t>#</a:t>
            </a:r>
            <a:r>
              <a:rPr lang="zh-CN" altLang="en-US" sz="3600" dirty="0">
                <a:solidFill>
                  <a:srgbClr val="00B0F0"/>
                </a:solidFill>
                <a:latin typeface="宋体" panose="02010600030101010101" pitchFamily="2" charset="-122"/>
                <a:ea typeface="宋体" panose="02010600030101010101" pitchFamily="2" charset="-122"/>
              </a:rPr>
              <a:t>从</a:t>
            </a:r>
            <a:r>
              <a:rPr lang="en-US" altLang="zh-CN" sz="3600" dirty="0">
                <a:solidFill>
                  <a:srgbClr val="00B0F0"/>
                </a:solidFill>
                <a:latin typeface="宋体" panose="02010600030101010101" pitchFamily="2" charset="-122"/>
                <a:ea typeface="宋体" panose="02010600030101010101" pitchFamily="2" charset="-122"/>
              </a:rPr>
              <a:t>a[1][1]</a:t>
            </a:r>
            <a:r>
              <a:rPr lang="zh-CN" altLang="en-US" sz="3600" dirty="0">
                <a:solidFill>
                  <a:srgbClr val="00B0F0"/>
                </a:solidFill>
                <a:latin typeface="宋体" panose="02010600030101010101" pitchFamily="2" charset="-122"/>
                <a:ea typeface="宋体" panose="02010600030101010101" pitchFamily="2" charset="-122"/>
              </a:rPr>
              <a:t>开始，读矩阵</a:t>
            </a:r>
          </a:p>
          <a:p>
            <a:pPr marL="0" indent="0">
              <a:spcBef>
                <a:spcPts val="0"/>
              </a:spcBef>
              <a:buNone/>
            </a:pPr>
            <a:r>
              <a:rPr lang="zh-CN" altLang="en-US"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a[</a:t>
            </a: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].extend(</a:t>
            </a:r>
            <a:r>
              <a:rPr lang="en-US" altLang="zh-CN" sz="3600" dirty="0">
                <a:solidFill>
                  <a:srgbClr val="C00000"/>
                </a:solidFill>
                <a:latin typeface="宋体" panose="02010600030101010101" pitchFamily="2" charset="-122"/>
                <a:ea typeface="宋体" panose="02010600030101010101" pitchFamily="2" charset="-122"/>
              </a:rPr>
              <a:t>map</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a:t>
            </a:r>
            <a:r>
              <a:rPr lang="en-US" altLang="zh-CN" sz="3600" dirty="0" err="1">
                <a:solidFill>
                  <a:srgbClr val="00B0F0"/>
                </a:solidFill>
                <a:latin typeface="宋体" panose="02010600030101010101" pitchFamily="2" charset="-122"/>
                <a:ea typeface="宋体" panose="02010600030101010101" pitchFamily="2" charset="-122"/>
              </a:rPr>
              <a:t>int</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input().split()))</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s = [[0]*(m+1) for </a:t>
            </a: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in range(n+1)]</a:t>
            </a:r>
          </a:p>
          <a:p>
            <a:pPr marL="0" indent="0">
              <a:spcBef>
                <a:spcPts val="0"/>
              </a:spcBef>
              <a:buNone/>
            </a:pPr>
            <a:r>
              <a:rPr lang="en-US" altLang="zh-CN" sz="3600" dirty="0">
                <a:solidFill>
                  <a:srgbClr val="00B0F0"/>
                </a:solidFill>
                <a:latin typeface="宋体" panose="02010600030101010101" pitchFamily="2" charset="-122"/>
                <a:ea typeface="宋体" panose="02010600030101010101" pitchFamily="2" charset="-122"/>
              </a:rPr>
              <a:t>for</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a:solidFill>
                  <a:srgbClr val="00B0F0"/>
                </a:solidFill>
                <a:latin typeface="宋体" panose="02010600030101010101" pitchFamily="2" charset="-122"/>
                <a:ea typeface="宋体" panose="02010600030101010101" pitchFamily="2" charset="-122"/>
              </a:rPr>
              <a:t>in</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range(1,n+1):</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a:solidFill>
                  <a:srgbClr val="00B0F0"/>
                </a:solidFill>
                <a:latin typeface="宋体" panose="02010600030101010101" pitchFamily="2" charset="-122"/>
                <a:ea typeface="宋体" panose="02010600030101010101" pitchFamily="2" charset="-122"/>
              </a:rPr>
              <a:t>for</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j </a:t>
            </a:r>
            <a:r>
              <a:rPr lang="en-US" altLang="zh-CN" sz="3600" dirty="0">
                <a:solidFill>
                  <a:srgbClr val="00B0F0"/>
                </a:solidFill>
                <a:latin typeface="宋体" panose="02010600030101010101" pitchFamily="2" charset="-122"/>
                <a:ea typeface="宋体" panose="02010600030101010101" pitchFamily="2" charset="-122"/>
              </a:rPr>
              <a:t>in</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range(1,m+1):</a:t>
            </a:r>
          </a:p>
          <a:p>
            <a:pPr marL="0" indent="0">
              <a:spcBef>
                <a:spcPts val="0"/>
              </a:spcBef>
              <a:buNone/>
            </a:pPr>
            <a:r>
              <a:rPr lang="en-US" altLang="zh-CN" sz="3600" dirty="0">
                <a:solidFill>
                  <a:srgbClr val="FF0000"/>
                </a:solidFill>
                <a:latin typeface="宋体" panose="02010600030101010101" pitchFamily="2" charset="-122"/>
                <a:ea typeface="宋体" panose="02010600030101010101" pitchFamily="2" charset="-122"/>
              </a:rPr>
              <a:t>        </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s[</a:t>
            </a: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][j] = s[i-1][j] + a[</a:t>
            </a: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][j]</a:t>
            </a:r>
          </a:p>
          <a:p>
            <a:pPr marL="0" indent="0">
              <a:spcBef>
                <a:spcPts val="0"/>
              </a:spcBef>
              <a:buNone/>
            </a:pP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ans</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 0</a:t>
            </a:r>
          </a:p>
          <a:p>
            <a:pPr marL="0" indent="0">
              <a:spcBef>
                <a:spcPts val="0"/>
              </a:spcBef>
              <a:buNone/>
            </a:pPr>
            <a:r>
              <a:rPr lang="en-US" altLang="zh-CN" sz="3600" dirty="0">
                <a:solidFill>
                  <a:srgbClr val="00B0F0"/>
                </a:solidFill>
                <a:latin typeface="宋体" panose="02010600030101010101" pitchFamily="2" charset="-122"/>
                <a:ea typeface="宋体" panose="02010600030101010101" pitchFamily="2" charset="-122"/>
              </a:rPr>
              <a:t>for</a:t>
            </a:r>
            <a:r>
              <a:rPr lang="en-US" altLang="zh-CN" sz="3600" dirty="0">
                <a:solidFill>
                  <a:srgbClr val="FFFFFF"/>
                </a:solidFill>
                <a:latin typeface="宋体" panose="02010600030101010101" pitchFamily="2" charset="-122"/>
                <a:ea typeface="宋体" panose="02010600030101010101" pitchFamily="2" charset="-122"/>
              </a:rPr>
              <a:t> i1 </a:t>
            </a:r>
            <a:r>
              <a:rPr lang="en-US" altLang="zh-CN" sz="3600" dirty="0">
                <a:solidFill>
                  <a:srgbClr val="00B0F0"/>
                </a:solidFill>
                <a:latin typeface="宋体" panose="02010600030101010101" pitchFamily="2" charset="-122"/>
                <a:ea typeface="宋体" panose="02010600030101010101" pitchFamily="2" charset="-122"/>
              </a:rPr>
              <a:t>in</a:t>
            </a:r>
            <a:r>
              <a:rPr lang="en-US" altLang="zh-CN" sz="3600" dirty="0">
                <a:solidFill>
                  <a:srgbClr val="FFFFFF"/>
                </a:solidFill>
                <a:latin typeface="宋体" panose="02010600030101010101" pitchFamily="2" charset="-122"/>
                <a:ea typeface="宋体" panose="02010600030101010101" pitchFamily="2" charset="-122"/>
              </a:rPr>
              <a:t> range(1,n+1):</a:t>
            </a:r>
          </a:p>
          <a:p>
            <a:pPr marL="0" indent="0">
              <a:spcBef>
                <a:spcPts val="0"/>
              </a:spcBef>
              <a:buNone/>
            </a:pPr>
            <a:r>
              <a:rPr lang="en-US" altLang="zh-CN" sz="3600" dirty="0">
                <a:solidFill>
                  <a:srgbClr val="FFFFFF"/>
                </a:solidFill>
                <a:latin typeface="宋体" panose="02010600030101010101" pitchFamily="2" charset="-122"/>
                <a:ea typeface="宋体" panose="02010600030101010101" pitchFamily="2" charset="-122"/>
              </a:rPr>
              <a:t>    </a:t>
            </a:r>
            <a:r>
              <a:rPr lang="en-US" altLang="zh-CN" sz="3600" dirty="0">
                <a:solidFill>
                  <a:srgbClr val="00B0F0"/>
                </a:solidFill>
                <a:latin typeface="宋体" panose="02010600030101010101" pitchFamily="2" charset="-122"/>
                <a:ea typeface="宋体" panose="02010600030101010101" pitchFamily="2" charset="-122"/>
              </a:rPr>
              <a:t>for</a:t>
            </a:r>
            <a:r>
              <a:rPr lang="en-US" altLang="zh-CN" sz="3600" dirty="0">
                <a:solidFill>
                  <a:srgbClr val="FFFFFF"/>
                </a:solidFill>
                <a:latin typeface="宋体" panose="02010600030101010101" pitchFamily="2" charset="-122"/>
                <a:ea typeface="宋体" panose="02010600030101010101" pitchFamily="2" charset="-122"/>
              </a:rPr>
              <a:t> i2 </a:t>
            </a:r>
            <a:r>
              <a:rPr lang="en-US" altLang="zh-CN" sz="3600" dirty="0">
                <a:solidFill>
                  <a:srgbClr val="00B0F0"/>
                </a:solidFill>
                <a:latin typeface="宋体" panose="02010600030101010101" pitchFamily="2" charset="-122"/>
                <a:ea typeface="宋体" panose="02010600030101010101" pitchFamily="2" charset="-122"/>
              </a:rPr>
              <a:t>in</a:t>
            </a:r>
            <a:r>
              <a:rPr lang="en-US" altLang="zh-CN" sz="3600" dirty="0">
                <a:solidFill>
                  <a:srgbClr val="FFFFFF"/>
                </a:solidFill>
                <a:latin typeface="宋体" panose="02010600030101010101" pitchFamily="2" charset="-122"/>
                <a:ea typeface="宋体" panose="02010600030101010101" pitchFamily="2" charset="-122"/>
              </a:rPr>
              <a:t> range(i1,n+1):</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j1=1; z=0</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a:solidFill>
                  <a:srgbClr val="00B0F0"/>
                </a:solidFill>
                <a:latin typeface="宋体" panose="02010600030101010101" pitchFamily="2" charset="-122"/>
                <a:ea typeface="宋体" panose="02010600030101010101" pitchFamily="2" charset="-122"/>
              </a:rPr>
              <a:t>for</a:t>
            </a:r>
            <a:r>
              <a:rPr lang="en-US" altLang="zh-CN" sz="3600" dirty="0">
                <a:solidFill>
                  <a:srgbClr val="FFFFFF"/>
                </a:solidFill>
                <a:latin typeface="宋体" panose="02010600030101010101" pitchFamily="2" charset="-122"/>
                <a:ea typeface="宋体" panose="02010600030101010101" pitchFamily="2" charset="-122"/>
              </a:rPr>
              <a:t> j2 </a:t>
            </a:r>
            <a:r>
              <a:rPr lang="en-US" altLang="zh-CN" sz="3600" dirty="0">
                <a:solidFill>
                  <a:srgbClr val="00B0F0"/>
                </a:solidFill>
                <a:latin typeface="宋体" panose="02010600030101010101" pitchFamily="2" charset="-122"/>
                <a:ea typeface="宋体" panose="02010600030101010101" pitchFamily="2" charset="-122"/>
              </a:rPr>
              <a:t>in</a:t>
            </a:r>
            <a:r>
              <a:rPr lang="en-US" altLang="zh-CN" sz="3600" dirty="0">
                <a:solidFill>
                  <a:srgbClr val="FFFFFF"/>
                </a:solidFill>
                <a:latin typeface="宋体" panose="02010600030101010101" pitchFamily="2" charset="-122"/>
                <a:ea typeface="宋体" panose="02010600030101010101" pitchFamily="2" charset="-122"/>
              </a:rPr>
              <a:t> range(1,m+1):</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a:solidFill>
                  <a:srgbClr val="FFFFFF"/>
                </a:solidFill>
                <a:latin typeface="宋体" panose="02010600030101010101" pitchFamily="2" charset="-122"/>
                <a:ea typeface="宋体" panose="02010600030101010101" pitchFamily="2" charset="-122"/>
              </a:rPr>
              <a:t>z += s[i2][j2]-s[i1-1][j2]</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a:solidFill>
                  <a:srgbClr val="00B0F0"/>
                </a:solidFill>
                <a:latin typeface="宋体" panose="02010600030101010101" pitchFamily="2" charset="-122"/>
                <a:ea typeface="宋体" panose="02010600030101010101" pitchFamily="2" charset="-122"/>
              </a:rPr>
              <a:t>while</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z&gt;k:                     </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z -= s[i2][j1]-s[i1-1][j1]</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j1 += 1             </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err="1">
                <a:solidFill>
                  <a:srgbClr val="FF0000"/>
                </a:solidFill>
                <a:latin typeface="宋体" panose="02010600030101010101" pitchFamily="2" charset="-122"/>
                <a:ea typeface="宋体" panose="02010600030101010101" pitchFamily="2" charset="-122"/>
              </a:rPr>
              <a:t>ans</a:t>
            </a:r>
            <a:r>
              <a:rPr lang="en-US" altLang="zh-CN" sz="3600" dirty="0">
                <a:solidFill>
                  <a:srgbClr val="FF0000"/>
                </a:solidFill>
                <a:latin typeface="宋体" panose="02010600030101010101" pitchFamily="2" charset="-122"/>
                <a:ea typeface="宋体" panose="02010600030101010101" pitchFamily="2" charset="-122"/>
              </a:rPr>
              <a:t> += j2-j1+1          </a:t>
            </a:r>
            <a:r>
              <a:rPr lang="en-US" altLang="zh-CN" sz="3600" dirty="0">
                <a:solidFill>
                  <a:srgbClr val="0070C0"/>
                </a:solidFill>
                <a:latin typeface="宋体" panose="02010600030101010101" pitchFamily="2" charset="-122"/>
                <a:ea typeface="宋体" panose="02010600030101010101" pitchFamily="2" charset="-122"/>
              </a:rPr>
              <a:t>#</a:t>
            </a:r>
            <a:r>
              <a:rPr lang="zh-CN" altLang="en-US" sz="3600" dirty="0">
                <a:solidFill>
                  <a:srgbClr val="0070C0"/>
                </a:solidFill>
                <a:latin typeface="宋体" panose="02010600030101010101" pitchFamily="2" charset="-122"/>
                <a:ea typeface="宋体" panose="02010600030101010101" pitchFamily="2" charset="-122"/>
              </a:rPr>
              <a:t>第</a:t>
            </a:r>
            <a:r>
              <a:rPr lang="en-US" altLang="zh-CN" sz="3600" dirty="0">
                <a:solidFill>
                  <a:srgbClr val="0070C0"/>
                </a:solidFill>
                <a:latin typeface="宋体" panose="02010600030101010101" pitchFamily="2" charset="-122"/>
                <a:ea typeface="宋体" panose="02010600030101010101" pitchFamily="2" charset="-122"/>
              </a:rPr>
              <a:t>20</a:t>
            </a:r>
            <a:r>
              <a:rPr lang="zh-CN" altLang="en-US" sz="3600" dirty="0">
                <a:solidFill>
                  <a:srgbClr val="0070C0"/>
                </a:solidFill>
                <a:latin typeface="宋体" panose="02010600030101010101" pitchFamily="2" charset="-122"/>
                <a:ea typeface="宋体" panose="02010600030101010101" pitchFamily="2" charset="-122"/>
              </a:rPr>
              <a:t>行</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print(</a:t>
            </a: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ans</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a:t>
            </a:r>
          </a:p>
        </p:txBody>
      </p:sp>
      <p:sp>
        <p:nvSpPr>
          <p:cNvPr id="7" name="矩形: 圆角 2"/>
          <p:cNvSpPr/>
          <p:nvPr/>
        </p:nvSpPr>
        <p:spPr>
          <a:xfrm>
            <a:off x="-14605" y="674818"/>
            <a:ext cx="24382413" cy="2524422"/>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8" name="图像" descr="图像"/>
          <p:cNvPicPr>
            <a:picLocks noChangeAspect="1"/>
          </p:cNvPicPr>
          <p:nvPr/>
        </p:nvPicPr>
        <p:blipFill>
          <a:blip r:embed="rId3"/>
          <a:stretch>
            <a:fillRect/>
          </a:stretch>
        </p:blipFill>
        <p:spPr>
          <a:xfrm>
            <a:off x="20608854" y="1303428"/>
            <a:ext cx="3541164" cy="575908"/>
          </a:xfrm>
          <a:prstGeom prst="rect">
            <a:avLst/>
          </a:prstGeom>
        </p:spPr>
      </p:pic>
    </p:spTree>
    <p:extLst>
      <p:ext uri="{BB962C8B-B14F-4D97-AF65-F5344CB8AC3E}">
        <p14:creationId xmlns:p14="http://schemas.microsoft.com/office/powerpoint/2010/main" val="2913107946"/>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5" grpId="0"/>
      <p:bldP spid="3" grpId="0"/>
      <p:bldP spid="4" grpId="0"/>
      <p:bldP spid="17" grpId="0"/>
      <p:bldP spid="6"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图像" descr="图像"/>
          <p:cNvPicPr>
            <a:picLocks noChangeAspect="1"/>
          </p:cNvPicPr>
          <p:nvPr/>
        </p:nvPicPr>
        <p:blipFill>
          <a:blip r:embed="rId2">
            <a:alphaModFix amt="20000"/>
            <a:duotone>
              <a:prstClr val="black"/>
              <a:schemeClr val="accent1">
                <a:tint val="45000"/>
                <a:satMod val="400000"/>
              </a:schemeClr>
            </a:duotone>
          </a:blip>
          <a:srcRect/>
          <a:stretch>
            <a:fillRect/>
          </a:stretch>
        </p:blipFill>
        <p:spPr>
          <a:xfrm>
            <a:off x="-49527" y="6912017"/>
            <a:ext cx="12446460" cy="7496322"/>
          </a:xfrm>
          <a:prstGeom prst="rect">
            <a:avLst/>
          </a:prstGeom>
          <a:ln w="12700" cap="flat">
            <a:noFill/>
            <a:miter lim="400000"/>
            <a:headEnd/>
            <a:tailEnd/>
          </a:ln>
          <a:effectLst/>
        </p:spPr>
      </p:pic>
      <p:sp>
        <p:nvSpPr>
          <p:cNvPr id="2" name="矩形 1"/>
          <p:cNvSpPr/>
          <p:nvPr/>
        </p:nvSpPr>
        <p:spPr>
          <a:xfrm>
            <a:off x="10632383" y="3615947"/>
            <a:ext cx="12816641" cy="10486977"/>
          </a:xfrm>
          <a:prstGeom prst="rect">
            <a:avLst/>
          </a:prstGeom>
          <a:gradFill>
            <a:gsLst>
              <a:gs pos="3000">
                <a:srgbClr val="C2DDFF"/>
              </a:gs>
              <a:gs pos="100000">
                <a:srgbClr val="1775E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0" name="图像" descr="图像"/>
          <p:cNvPicPr>
            <a:picLocks noGrp="1" noChangeAspect="1"/>
          </p:cNvPicPr>
          <p:nvPr/>
        </p:nvPicPr>
        <p:blipFill>
          <a:blip r:embed="rId3">
            <a:biLevel thresh="25000"/>
          </a:blip>
          <a:stretch>
            <a:fillRect/>
          </a:stretch>
        </p:blipFill>
        <p:spPr>
          <a:xfrm>
            <a:off x="599401" y="1511694"/>
            <a:ext cx="4115802" cy="669881"/>
          </a:xfrm>
          <a:prstGeom prst="rect">
            <a:avLst/>
          </a:prstGeom>
        </p:spPr>
      </p:pic>
      <p:sp>
        <p:nvSpPr>
          <p:cNvPr id="9" name="文本框 8"/>
          <p:cNvSpPr txBox="1"/>
          <p:nvPr/>
        </p:nvSpPr>
        <p:spPr>
          <a:xfrm>
            <a:off x="774015" y="3565785"/>
            <a:ext cx="8857673" cy="3046790"/>
          </a:xfrm>
          <a:prstGeom prst="rect">
            <a:avLst/>
          </a:prstGeom>
          <a:noFill/>
        </p:spPr>
        <p:txBody>
          <a:bodyPr wrap="square" rtlCol="0">
            <a:spAutoFit/>
          </a:bodyPr>
          <a:lstStyle/>
          <a:p>
            <a:pPr algn="l">
              <a:lnSpc>
                <a:spcPct val="160000"/>
              </a:lnSpc>
            </a:pPr>
            <a:r>
              <a:rPr sz="4000" b="1" kern="10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sz="4000" b="1" kern="10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复杂度</a:t>
            </a:r>
            <a:r>
              <a:rPr sz="4000" b="1" kern="10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a:t>
            </a:r>
          </a:p>
          <a:p>
            <a:pPr algn="l">
              <a:lnSpc>
                <a:spcPct val="160000"/>
              </a:lnSpc>
            </a:pPr>
            <a:r>
              <a:rPr lang="en-US" sz="4000" kern="10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sz="400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3个for循环，O(N</a:t>
            </a:r>
            <a:r>
              <a:rPr lang="en-US" altLang="zh-CN" sz="4000" baseline="30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3</a:t>
            </a:r>
            <a:r>
              <a:rPr sz="400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a:t>
            </a:r>
          </a:p>
          <a:p>
            <a:pPr algn="l">
              <a:lnSpc>
                <a:spcPct val="160000"/>
              </a:lnSpc>
            </a:pPr>
            <a:r>
              <a:rPr lang="en-US" sz="400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sz="4000">
                <a:solidFill>
                  <a:srgbClr val="2E7EF0"/>
                </a:solidFill>
                <a:latin typeface="Times New Roman" panose="02020603050405020304" pitchFamily="18" charset="0"/>
                <a:ea typeface="宋体" panose="02010600030101010101" pitchFamily="2" charset="-122"/>
                <a:cs typeface="Times New Roman" panose="02020603050405020304" pitchFamily="18" charset="0"/>
                <a:sym typeface="+mn-ea"/>
              </a:rPr>
              <a:t>刚刚能通过题目的100%测试。</a:t>
            </a:r>
          </a:p>
        </p:txBody>
      </p:sp>
      <p:sp>
        <p:nvSpPr>
          <p:cNvPr id="10" name="文本框 9"/>
          <p:cNvSpPr txBox="1"/>
          <p:nvPr/>
        </p:nvSpPr>
        <p:spPr>
          <a:xfrm>
            <a:off x="793699" y="7098695"/>
            <a:ext cx="10700958" cy="4276447"/>
          </a:xfrm>
          <a:prstGeom prst="rect">
            <a:avLst/>
          </a:prstGeom>
          <a:noFill/>
        </p:spPr>
        <p:txBody>
          <a:bodyPr wrap="square" rtlCol="0">
            <a:spAutoFit/>
          </a:bodyPr>
          <a:lstStyle/>
          <a:p>
            <a:pPr algn="l">
              <a:lnSpc>
                <a:spcPct val="170000"/>
              </a:lnSpc>
            </a:pPr>
            <a:r>
              <a:rPr lang="zh-CN" altLang="en-US" sz="4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【评测用例规模与约定】</a:t>
            </a:r>
            <a:endParaRPr lang="zh-CN" altLang="en-US" sz="4000" dirty="0">
              <a:solidFill>
                <a:srgbClr val="2E7EEE"/>
              </a:solidFill>
              <a:latin typeface="Times New Roman" panose="02020603050405020304" pitchFamily="18" charset="0"/>
              <a:ea typeface="宋体" panose="02010600030101010101" pitchFamily="2" charset="-122"/>
              <a:cs typeface="Times New Roman" panose="02020603050405020304" pitchFamily="18" charset="0"/>
            </a:endParaRPr>
          </a:p>
          <a:p>
            <a:pPr algn="l">
              <a:lnSpc>
                <a:spcPct val="170000"/>
              </a:lnSpc>
            </a:pPr>
            <a:r>
              <a:rPr lang="en-US" altLang="zh-CN" sz="40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4000" dirty="0">
                <a:solidFill>
                  <a:schemeClr val="bg1">
                    <a:lumMod val="75000"/>
                  </a:schemeClr>
                </a:solidFill>
                <a:latin typeface="Times New Roman" panose="02020603050405020304" pitchFamily="18" charset="0"/>
                <a:ea typeface="宋体" panose="02010600030101010101" pitchFamily="2" charset="-122"/>
                <a:cs typeface="Times New Roman" panose="02020603050405020304" pitchFamily="18" charset="0"/>
              </a:rPr>
              <a:t>30%的数据，N, M≤20</a:t>
            </a:r>
          </a:p>
          <a:p>
            <a:pPr algn="l">
              <a:lnSpc>
                <a:spcPct val="170000"/>
              </a:lnSpc>
            </a:pPr>
            <a:r>
              <a:rPr lang="en-US" altLang="zh-CN" sz="4000" dirty="0">
                <a:solidFill>
                  <a:schemeClr val="bg1">
                    <a:lumMod val="75000"/>
                  </a:schemeClr>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4000" dirty="0">
                <a:solidFill>
                  <a:schemeClr val="bg1">
                    <a:lumMod val="75000"/>
                  </a:schemeClr>
                </a:solidFill>
                <a:latin typeface="Times New Roman" panose="02020603050405020304" pitchFamily="18" charset="0"/>
                <a:ea typeface="宋体" panose="02010600030101010101" pitchFamily="2" charset="-122"/>
                <a:cs typeface="Times New Roman" panose="02020603050405020304" pitchFamily="18" charset="0"/>
              </a:rPr>
              <a:t>70%的数据，N, M≤100</a:t>
            </a:r>
          </a:p>
          <a:p>
            <a:pPr algn="l">
              <a:lnSpc>
                <a:spcPct val="170000"/>
              </a:lnSpc>
            </a:pPr>
            <a:r>
              <a:rPr lang="en-US" altLang="zh-CN"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4000" dirty="0">
                <a:solidFill>
                  <a:srgbClr val="2E7EF0"/>
                </a:solidFill>
                <a:latin typeface="Times New Roman" panose="02020603050405020304" pitchFamily="18" charset="0"/>
                <a:ea typeface="宋体" panose="02010600030101010101" pitchFamily="2" charset="-122"/>
                <a:cs typeface="Times New Roman" panose="02020603050405020304" pitchFamily="18" charset="0"/>
              </a:rPr>
              <a:t>100%的数据，N, M≤500 </a:t>
            </a:r>
          </a:p>
        </p:txBody>
      </p:sp>
      <p:sp>
        <p:nvSpPr>
          <p:cNvPr id="12" name="正文内容"/>
          <p:cNvSpPr txBox="1"/>
          <p:nvPr/>
        </p:nvSpPr>
        <p:spPr>
          <a:xfrm>
            <a:off x="10838745" y="3758158"/>
            <a:ext cx="12467413" cy="10246348"/>
          </a:xfrm>
          <a:prstGeom prst="rect">
            <a:avLst/>
          </a:prstGeom>
          <a:solidFill>
            <a:srgbClr val="000000"/>
          </a:solidFill>
        </p:spPr>
        <p:txBody>
          <a:bodyPr>
            <a:noAutofit/>
          </a:bodyPr>
          <a:lst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n, m, k = </a:t>
            </a:r>
            <a:r>
              <a:rPr lang="en-US" altLang="zh-CN" sz="3600" dirty="0">
                <a:solidFill>
                  <a:srgbClr val="C00000"/>
                </a:solidFill>
                <a:latin typeface="宋体" panose="02010600030101010101" pitchFamily="2" charset="-122"/>
                <a:ea typeface="宋体" panose="02010600030101010101" pitchFamily="2" charset="-122"/>
              </a:rPr>
              <a:t>map</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a:t>
            </a:r>
            <a:r>
              <a:rPr lang="en-US" altLang="zh-CN" sz="3600" dirty="0" err="1">
                <a:solidFill>
                  <a:srgbClr val="00B0F0"/>
                </a:solidFill>
                <a:latin typeface="宋体" panose="02010600030101010101" pitchFamily="2" charset="-122"/>
                <a:ea typeface="宋体" panose="02010600030101010101" pitchFamily="2" charset="-122"/>
              </a:rPr>
              <a:t>int</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input().split())</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a = [[0] </a:t>
            </a:r>
            <a:r>
              <a:rPr lang="en-US" altLang="zh-CN" sz="3600" dirty="0">
                <a:solidFill>
                  <a:srgbClr val="00B0F0"/>
                </a:solidFill>
                <a:latin typeface="宋体" panose="02010600030101010101" pitchFamily="2" charset="-122"/>
                <a:ea typeface="宋体" panose="02010600030101010101" pitchFamily="2" charset="-122"/>
              </a:rPr>
              <a:t>for</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a:solidFill>
                  <a:srgbClr val="00B0F0"/>
                </a:solidFill>
                <a:latin typeface="宋体" panose="02010600030101010101" pitchFamily="2" charset="-122"/>
                <a:ea typeface="宋体" panose="02010600030101010101" pitchFamily="2" charset="-122"/>
              </a:rPr>
              <a:t>in</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range(n)]</a:t>
            </a:r>
          </a:p>
          <a:p>
            <a:pPr marL="0" indent="0">
              <a:spcBef>
                <a:spcPts val="0"/>
              </a:spcBef>
              <a:buNone/>
            </a:pP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a.</a:t>
            </a:r>
            <a:r>
              <a:rPr lang="en-US" altLang="zh-CN" sz="3600" dirty="0" err="1">
                <a:solidFill>
                  <a:srgbClr val="C00000"/>
                </a:solidFill>
                <a:latin typeface="宋体" panose="02010600030101010101" pitchFamily="2" charset="-122"/>
                <a:ea typeface="宋体" panose="02010600030101010101" pitchFamily="2" charset="-122"/>
              </a:rPr>
              <a:t>insert</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(0,[0]*(m+1))</a:t>
            </a:r>
          </a:p>
          <a:p>
            <a:pPr marL="0" indent="0">
              <a:spcBef>
                <a:spcPts val="0"/>
              </a:spcBef>
              <a:buNone/>
            </a:pPr>
            <a:r>
              <a:rPr lang="en-US" altLang="zh-CN" sz="3600" dirty="0">
                <a:solidFill>
                  <a:srgbClr val="00B0F0"/>
                </a:solidFill>
                <a:latin typeface="宋体" panose="02010600030101010101" pitchFamily="2" charset="-122"/>
                <a:ea typeface="宋体" panose="02010600030101010101" pitchFamily="2" charset="-122"/>
              </a:rPr>
              <a:t>for</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a:solidFill>
                  <a:srgbClr val="00B0F0"/>
                </a:solidFill>
                <a:latin typeface="宋体" panose="02010600030101010101" pitchFamily="2" charset="-122"/>
                <a:ea typeface="宋体" panose="02010600030101010101" pitchFamily="2" charset="-122"/>
              </a:rPr>
              <a:t>in</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range(1,n+1):         </a:t>
            </a:r>
            <a:r>
              <a:rPr lang="en-US" altLang="zh-CN" sz="3600" dirty="0">
                <a:solidFill>
                  <a:srgbClr val="00B0F0"/>
                </a:solidFill>
                <a:latin typeface="宋体" panose="02010600030101010101" pitchFamily="2" charset="-122"/>
                <a:ea typeface="宋体" panose="02010600030101010101" pitchFamily="2" charset="-122"/>
              </a:rPr>
              <a:t>#</a:t>
            </a:r>
            <a:r>
              <a:rPr lang="zh-CN" altLang="en-US" sz="3600" dirty="0">
                <a:solidFill>
                  <a:srgbClr val="00B0F0"/>
                </a:solidFill>
                <a:latin typeface="宋体" panose="02010600030101010101" pitchFamily="2" charset="-122"/>
                <a:ea typeface="宋体" panose="02010600030101010101" pitchFamily="2" charset="-122"/>
              </a:rPr>
              <a:t>从</a:t>
            </a:r>
            <a:r>
              <a:rPr lang="en-US" altLang="zh-CN" sz="3600" dirty="0">
                <a:solidFill>
                  <a:srgbClr val="00B0F0"/>
                </a:solidFill>
                <a:latin typeface="宋体" panose="02010600030101010101" pitchFamily="2" charset="-122"/>
                <a:ea typeface="宋体" panose="02010600030101010101" pitchFamily="2" charset="-122"/>
              </a:rPr>
              <a:t>a[1][1]</a:t>
            </a:r>
            <a:r>
              <a:rPr lang="zh-CN" altLang="en-US" sz="3600" dirty="0">
                <a:solidFill>
                  <a:srgbClr val="00B0F0"/>
                </a:solidFill>
                <a:latin typeface="宋体" panose="02010600030101010101" pitchFamily="2" charset="-122"/>
                <a:ea typeface="宋体" panose="02010600030101010101" pitchFamily="2" charset="-122"/>
              </a:rPr>
              <a:t>开始，读矩阵</a:t>
            </a:r>
          </a:p>
          <a:p>
            <a:pPr marL="0" indent="0">
              <a:spcBef>
                <a:spcPts val="0"/>
              </a:spcBef>
              <a:buNone/>
            </a:pPr>
            <a:r>
              <a:rPr lang="zh-CN" altLang="en-US"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a[</a:t>
            </a: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].extend(</a:t>
            </a:r>
            <a:r>
              <a:rPr lang="en-US" altLang="zh-CN" sz="3600" dirty="0">
                <a:solidFill>
                  <a:srgbClr val="C00000"/>
                </a:solidFill>
                <a:latin typeface="宋体" panose="02010600030101010101" pitchFamily="2" charset="-122"/>
                <a:ea typeface="宋体" panose="02010600030101010101" pitchFamily="2" charset="-122"/>
              </a:rPr>
              <a:t>map</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a:t>
            </a:r>
            <a:r>
              <a:rPr lang="en-US" altLang="zh-CN" sz="3600" dirty="0" err="1">
                <a:solidFill>
                  <a:srgbClr val="00B0F0"/>
                </a:solidFill>
                <a:latin typeface="宋体" panose="02010600030101010101" pitchFamily="2" charset="-122"/>
                <a:ea typeface="宋体" panose="02010600030101010101" pitchFamily="2" charset="-122"/>
              </a:rPr>
              <a:t>int</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input().split()))</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s = [[0]*(m+1) for </a:t>
            </a: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in range(n+1)]</a:t>
            </a:r>
          </a:p>
          <a:p>
            <a:pPr marL="0" indent="0">
              <a:spcBef>
                <a:spcPts val="0"/>
              </a:spcBef>
              <a:buNone/>
            </a:pPr>
            <a:r>
              <a:rPr lang="en-US" altLang="zh-CN" sz="3600" dirty="0">
                <a:solidFill>
                  <a:srgbClr val="00B0F0"/>
                </a:solidFill>
                <a:latin typeface="宋体" panose="02010600030101010101" pitchFamily="2" charset="-122"/>
                <a:ea typeface="宋体" panose="02010600030101010101" pitchFamily="2" charset="-122"/>
              </a:rPr>
              <a:t>for</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a:solidFill>
                  <a:srgbClr val="00B0F0"/>
                </a:solidFill>
                <a:latin typeface="宋体" panose="02010600030101010101" pitchFamily="2" charset="-122"/>
                <a:ea typeface="宋体" panose="02010600030101010101" pitchFamily="2" charset="-122"/>
              </a:rPr>
              <a:t>in</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range(1,n+1):</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a:solidFill>
                  <a:srgbClr val="00B0F0"/>
                </a:solidFill>
                <a:latin typeface="宋体" panose="02010600030101010101" pitchFamily="2" charset="-122"/>
                <a:ea typeface="宋体" panose="02010600030101010101" pitchFamily="2" charset="-122"/>
              </a:rPr>
              <a:t>for</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j </a:t>
            </a:r>
            <a:r>
              <a:rPr lang="en-US" altLang="zh-CN" sz="3600" dirty="0">
                <a:solidFill>
                  <a:srgbClr val="00B0F0"/>
                </a:solidFill>
                <a:latin typeface="宋体" panose="02010600030101010101" pitchFamily="2" charset="-122"/>
                <a:ea typeface="宋体" panose="02010600030101010101" pitchFamily="2" charset="-122"/>
              </a:rPr>
              <a:t>in</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range(1,m+1):</a:t>
            </a:r>
          </a:p>
          <a:p>
            <a:pPr marL="0" indent="0">
              <a:spcBef>
                <a:spcPts val="0"/>
              </a:spcBef>
              <a:buNone/>
            </a:pPr>
            <a:r>
              <a:rPr lang="en-US" altLang="zh-CN" sz="3600" dirty="0">
                <a:solidFill>
                  <a:srgbClr val="FF0000"/>
                </a:solidFill>
                <a:latin typeface="宋体" panose="02010600030101010101" pitchFamily="2" charset="-122"/>
                <a:ea typeface="宋体" panose="02010600030101010101" pitchFamily="2" charset="-122"/>
              </a:rPr>
              <a:t>        </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s[</a:t>
            </a: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][j] = s[i-1][j] + a[</a:t>
            </a: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i</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][j]</a:t>
            </a:r>
          </a:p>
          <a:p>
            <a:pPr marL="0" indent="0">
              <a:spcBef>
                <a:spcPts val="0"/>
              </a:spcBef>
              <a:buNone/>
            </a:pP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ans</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 0</a:t>
            </a:r>
          </a:p>
          <a:p>
            <a:pPr marL="0" indent="0">
              <a:spcBef>
                <a:spcPts val="0"/>
              </a:spcBef>
              <a:buNone/>
            </a:pPr>
            <a:r>
              <a:rPr lang="en-US" altLang="zh-CN" sz="3600" dirty="0">
                <a:solidFill>
                  <a:srgbClr val="00B0F0"/>
                </a:solidFill>
                <a:latin typeface="宋体" panose="02010600030101010101" pitchFamily="2" charset="-122"/>
                <a:ea typeface="宋体" panose="02010600030101010101" pitchFamily="2" charset="-122"/>
              </a:rPr>
              <a:t>for</a:t>
            </a:r>
            <a:r>
              <a:rPr lang="en-US" altLang="zh-CN" sz="3600" dirty="0">
                <a:solidFill>
                  <a:srgbClr val="FFFFFF"/>
                </a:solidFill>
                <a:latin typeface="宋体" panose="02010600030101010101" pitchFamily="2" charset="-122"/>
                <a:ea typeface="宋体" panose="02010600030101010101" pitchFamily="2" charset="-122"/>
              </a:rPr>
              <a:t> i1 </a:t>
            </a:r>
            <a:r>
              <a:rPr lang="en-US" altLang="zh-CN" sz="3600" dirty="0">
                <a:solidFill>
                  <a:srgbClr val="00B0F0"/>
                </a:solidFill>
                <a:latin typeface="宋体" panose="02010600030101010101" pitchFamily="2" charset="-122"/>
                <a:ea typeface="宋体" panose="02010600030101010101" pitchFamily="2" charset="-122"/>
              </a:rPr>
              <a:t>in</a:t>
            </a:r>
            <a:r>
              <a:rPr lang="en-US" altLang="zh-CN" sz="3600" dirty="0">
                <a:solidFill>
                  <a:srgbClr val="FFFFFF"/>
                </a:solidFill>
                <a:latin typeface="宋体" panose="02010600030101010101" pitchFamily="2" charset="-122"/>
                <a:ea typeface="宋体" panose="02010600030101010101" pitchFamily="2" charset="-122"/>
              </a:rPr>
              <a:t> range(1,n+1):</a:t>
            </a:r>
          </a:p>
          <a:p>
            <a:pPr marL="0" indent="0">
              <a:spcBef>
                <a:spcPts val="0"/>
              </a:spcBef>
              <a:buNone/>
            </a:pPr>
            <a:r>
              <a:rPr lang="en-US" altLang="zh-CN" sz="3600" dirty="0">
                <a:solidFill>
                  <a:srgbClr val="FFFFFF"/>
                </a:solidFill>
                <a:latin typeface="宋体" panose="02010600030101010101" pitchFamily="2" charset="-122"/>
                <a:ea typeface="宋体" panose="02010600030101010101" pitchFamily="2" charset="-122"/>
              </a:rPr>
              <a:t>    </a:t>
            </a:r>
            <a:r>
              <a:rPr lang="en-US" altLang="zh-CN" sz="3600" dirty="0">
                <a:solidFill>
                  <a:srgbClr val="00B0F0"/>
                </a:solidFill>
                <a:latin typeface="宋体" panose="02010600030101010101" pitchFamily="2" charset="-122"/>
                <a:ea typeface="宋体" panose="02010600030101010101" pitchFamily="2" charset="-122"/>
              </a:rPr>
              <a:t>for</a:t>
            </a:r>
            <a:r>
              <a:rPr lang="en-US" altLang="zh-CN" sz="3600" dirty="0">
                <a:solidFill>
                  <a:srgbClr val="FFFFFF"/>
                </a:solidFill>
                <a:latin typeface="宋体" panose="02010600030101010101" pitchFamily="2" charset="-122"/>
                <a:ea typeface="宋体" panose="02010600030101010101" pitchFamily="2" charset="-122"/>
              </a:rPr>
              <a:t> i2 </a:t>
            </a:r>
            <a:r>
              <a:rPr lang="en-US" altLang="zh-CN" sz="3600" dirty="0">
                <a:solidFill>
                  <a:srgbClr val="00B0F0"/>
                </a:solidFill>
                <a:latin typeface="宋体" panose="02010600030101010101" pitchFamily="2" charset="-122"/>
                <a:ea typeface="宋体" panose="02010600030101010101" pitchFamily="2" charset="-122"/>
              </a:rPr>
              <a:t>in</a:t>
            </a:r>
            <a:r>
              <a:rPr lang="en-US" altLang="zh-CN" sz="3600" dirty="0">
                <a:solidFill>
                  <a:srgbClr val="FFFFFF"/>
                </a:solidFill>
                <a:latin typeface="宋体" panose="02010600030101010101" pitchFamily="2" charset="-122"/>
                <a:ea typeface="宋体" panose="02010600030101010101" pitchFamily="2" charset="-122"/>
              </a:rPr>
              <a:t> range(i1,n+1):</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j1=1; z=0</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a:solidFill>
                  <a:srgbClr val="00B0F0"/>
                </a:solidFill>
                <a:latin typeface="宋体" panose="02010600030101010101" pitchFamily="2" charset="-122"/>
                <a:ea typeface="宋体" panose="02010600030101010101" pitchFamily="2" charset="-122"/>
              </a:rPr>
              <a:t>for</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j2 </a:t>
            </a:r>
            <a:r>
              <a:rPr lang="en-US" altLang="zh-CN" sz="3600" dirty="0">
                <a:solidFill>
                  <a:srgbClr val="00B0F0"/>
                </a:solidFill>
                <a:latin typeface="宋体" panose="02010600030101010101" pitchFamily="2" charset="-122"/>
                <a:ea typeface="宋体" panose="02010600030101010101" pitchFamily="2" charset="-122"/>
              </a:rPr>
              <a:t>in</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range(1,m+1):</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z += s[i2][j2]-s[i1-1][j2]  </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while z&gt;k:                     </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z -= s[i2][j1]-s[i1-1][j1]</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j1 += 1             </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a:t>
            </a: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ans</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 += j2-j1+1            </a:t>
            </a:r>
          </a:p>
          <a:p>
            <a:pPr marL="0" indent="0">
              <a:spcBef>
                <a:spcPts val="0"/>
              </a:spcBef>
              <a:buNone/>
            </a:pP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print(</a:t>
            </a:r>
            <a:r>
              <a:rPr lang="en-US" altLang="zh-CN" sz="3600" dirty="0" err="1">
                <a:solidFill>
                  <a:schemeClr val="bg1">
                    <a:lumMod val="10000"/>
                    <a:lumOff val="90000"/>
                  </a:schemeClr>
                </a:solidFill>
                <a:latin typeface="宋体" panose="02010600030101010101" pitchFamily="2" charset="-122"/>
                <a:ea typeface="宋体" panose="02010600030101010101" pitchFamily="2" charset="-122"/>
              </a:rPr>
              <a:t>ans</a:t>
            </a:r>
            <a:r>
              <a:rPr lang="en-US" altLang="zh-CN" sz="3600" dirty="0">
                <a:solidFill>
                  <a:schemeClr val="bg1">
                    <a:lumMod val="10000"/>
                    <a:lumOff val="90000"/>
                  </a:schemeClr>
                </a:solidFill>
                <a:latin typeface="宋体" panose="02010600030101010101" pitchFamily="2" charset="-122"/>
                <a:ea typeface="宋体" panose="02010600030101010101" pitchFamily="2" charset="-122"/>
              </a:rPr>
              <a:t>)</a:t>
            </a:r>
          </a:p>
        </p:txBody>
      </p:sp>
      <p:sp>
        <p:nvSpPr>
          <p:cNvPr id="6" name="矩形: 圆角 2"/>
          <p:cNvSpPr/>
          <p:nvPr/>
        </p:nvSpPr>
        <p:spPr>
          <a:xfrm>
            <a:off x="-14605" y="674818"/>
            <a:ext cx="24382413" cy="2524422"/>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7" name="图像" descr="图像"/>
          <p:cNvPicPr>
            <a:picLocks noChangeAspect="1"/>
          </p:cNvPicPr>
          <p:nvPr/>
        </p:nvPicPr>
        <p:blipFill>
          <a:blip r:embed="rId3"/>
          <a:stretch>
            <a:fillRect/>
          </a:stretch>
        </p:blipFill>
        <p:spPr>
          <a:xfrm>
            <a:off x="20608854" y="1303428"/>
            <a:ext cx="3541164" cy="575908"/>
          </a:xfrm>
          <a:prstGeom prst="rect">
            <a:avLst/>
          </a:prstGeom>
        </p:spPr>
      </p:pic>
    </p:spTree>
    <p:extLst>
      <p:ext uri="{BB962C8B-B14F-4D97-AF65-F5344CB8AC3E}">
        <p14:creationId xmlns:p14="http://schemas.microsoft.com/office/powerpoint/2010/main" val="1506253609"/>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0" grpId="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grpSp>
      <p:sp>
        <p:nvSpPr>
          <p:cNvPr id="2" name="文本框 1" descr="7b0a202020202262756c6c6574223a20227b5c2263617465676f727949645c223a31303030352c5c2274656d706c61746549645c223a32303233313332387d220a7d0a"/>
          <p:cNvSpPr txBox="1"/>
          <p:nvPr/>
        </p:nvSpPr>
        <p:spPr>
          <a:xfrm>
            <a:off x="652103" y="3323231"/>
            <a:ext cx="23359494" cy="6684472"/>
          </a:xfrm>
          <a:prstGeom prst="rect">
            <a:avLst/>
          </a:prstGeom>
          <a:noFill/>
        </p:spPr>
        <p:txBody>
          <a:bodyPr wrap="square" rtlCol="0">
            <a:spAutoFit/>
          </a:bodyPr>
          <a:lstStyle/>
          <a:p>
            <a:pPr algn="l">
              <a:lnSpc>
                <a:spcPct val="170000"/>
              </a:lnSpc>
            </a:pPr>
            <a:r>
              <a:rPr lang="en-US" altLang="zh-CN" sz="36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3600" dirty="0" err="1">
                <a:solidFill>
                  <a:srgbClr val="2E7EEF"/>
                </a:solidFill>
                <a:latin typeface="Times New Roman" panose="02020603050405020304" pitchFamily="18" charset="0"/>
                <a:ea typeface="思源宋体 CN" panose="02020400000000000000" charset="-122"/>
                <a:cs typeface="Times New Roman" panose="02020603050405020304" pitchFamily="18" charset="0"/>
              </a:rPr>
              <a:t>题目描述</a:t>
            </a:r>
            <a:r>
              <a:rPr lang="en-US" altLang="zh-CN" sz="36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你控制着 </a:t>
            </a:r>
            <a:r>
              <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名武士，标为</a:t>
            </a:r>
            <a:r>
              <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 2, ..., n</a:t>
            </a:r>
            <a:r>
              <a:rPr lang="zh-CN" altLang="en-US"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。每名武士需要一定的灵能来战斗，每个人有一个灵能值</a:t>
            </a:r>
            <a:r>
              <a:rPr lang="en-US" altLang="zh-CN" sz="36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ai</a:t>
            </a:r>
            <a:r>
              <a:rPr lang="zh-CN" altLang="en-US"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表示其拥有的灵能的多少，</a:t>
            </a:r>
            <a:r>
              <a:rPr lang="en-US" altLang="zh-CN" sz="36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3600" baseline="-25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非负表示这名武士比在最佳状态下多余了</a:t>
            </a:r>
            <a:r>
              <a:rPr lang="en-US" altLang="zh-CN" sz="36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3600" baseline="-25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36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点灵能，</a:t>
            </a:r>
            <a:r>
              <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36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3600" baseline="-25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为负则表示这名武士还需要 −</a:t>
            </a:r>
            <a:r>
              <a:rPr lang="en-US" altLang="zh-CN" sz="36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3600" baseline="-25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点灵能才能到达最佳战斗状态。现在系统赋予了你的武士一个能力，传递灵能，每次你可以选择一个</a:t>
            </a:r>
            <a:r>
              <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 ≤ </a:t>
            </a:r>
            <a:r>
              <a:rPr lang="en-US" altLang="zh-CN" sz="36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n−1</a:t>
            </a:r>
            <a:r>
              <a:rPr lang="zh-CN" altLang="en-US"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，若</a:t>
            </a:r>
            <a:r>
              <a:rPr lang="en-US" altLang="zh-CN" sz="36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3600" baseline="-25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36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0 </a:t>
            </a:r>
            <a:r>
              <a:rPr lang="zh-CN" altLang="en-US"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则其两旁的武士，也就是</a:t>
            </a:r>
            <a:r>
              <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i−1</a:t>
            </a:r>
            <a:r>
              <a:rPr lang="zh-CN" altLang="en-US"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i+1</a:t>
            </a:r>
            <a:r>
              <a:rPr lang="zh-CN" altLang="en-US"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这两名武士会从</a:t>
            </a:r>
            <a:r>
              <a:rPr lang="en-US" altLang="zh-CN" sz="36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这名武士这里各抽取</a:t>
            </a:r>
            <a:r>
              <a:rPr lang="en-US" altLang="zh-CN" sz="36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3600" baseline="-25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点灵能；若</a:t>
            </a:r>
            <a:r>
              <a:rPr lang="en-US" altLang="zh-CN" sz="36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3600" baseline="-25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&lt; 0</a:t>
            </a:r>
            <a:r>
              <a:rPr lang="zh-CN" altLang="en-US"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则其两旁的武士，也就是</a:t>
            </a:r>
            <a:r>
              <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i−1, i+1</a:t>
            </a:r>
            <a:r>
              <a:rPr lang="zh-CN" altLang="en-US"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这两名武士会给</a:t>
            </a:r>
            <a:r>
              <a:rPr lang="en-US" altLang="zh-CN" sz="36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这名武士−</a:t>
            </a:r>
            <a:r>
              <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36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3600" baseline="-25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点灵能。形式化来讲就是</a:t>
            </a:r>
            <a:r>
              <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36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i−1</a:t>
            </a:r>
            <a:r>
              <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t>
            </a:r>
            <a:r>
              <a:rPr lang="en-US" altLang="zh-CN" sz="36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3600" baseline="-25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36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i+1</a:t>
            </a:r>
            <a:r>
              <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t>
            </a:r>
            <a:r>
              <a:rPr lang="en-US" altLang="zh-CN" sz="36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3600" baseline="-25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36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3600" baseline="-25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2a</a:t>
            </a:r>
            <a:r>
              <a:rPr lang="en-US" altLang="zh-CN" sz="36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。灵能是非常高效的作战工具，同时也非常危险且不稳定，一位武士拥有的灵能过多或者过少都不好，定义一组武士的不稳定度为</a:t>
            </a:r>
            <a:r>
              <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max = |</a:t>
            </a:r>
            <a:r>
              <a:rPr lang="en-US" altLang="zh-CN" sz="36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3600" baseline="-25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，请你通过不限次数的传递灵能操作使得你控制的这一组武士的不稳定度最小。</a:t>
            </a:r>
          </a:p>
        </p:txBody>
      </p:sp>
      <p:sp>
        <p:nvSpPr>
          <p:cNvPr id="11" name="文本框 10"/>
          <p:cNvSpPr txBox="1"/>
          <p:nvPr/>
        </p:nvSpPr>
        <p:spPr>
          <a:xfrm>
            <a:off x="731996" y="948839"/>
            <a:ext cx="22170900" cy="1937894"/>
          </a:xfrm>
          <a:prstGeom prst="rect">
            <a:avLst/>
          </a:prstGeom>
          <a:noFill/>
        </p:spPr>
        <p:txBody>
          <a:bodyPr wrap="square">
            <a:spAutoFit/>
          </a:bodyPr>
          <a:lstStyle/>
          <a:p>
            <a:pPr algn="l"/>
            <a:r>
              <a:rPr lang="zh-CN" altLang="en-US" sz="5599" b="1" spc="600" dirty="0">
                <a:solidFill>
                  <a:schemeClr val="bg1"/>
                </a:solidFill>
                <a:latin typeface="思源宋体 CN Heavy" panose="02020900000000000000" charset="-122"/>
                <a:ea typeface="思源宋体 CN Heavy" panose="02020900000000000000" charset="-122"/>
              </a:rPr>
              <a:t>灵能传输 </a:t>
            </a:r>
            <a:endParaRPr lang="en-US" altLang="zh-CN" sz="5599" b="1" spc="600" dirty="0">
              <a:solidFill>
                <a:schemeClr val="bg1"/>
              </a:solidFill>
              <a:latin typeface="思源宋体 CN Heavy" panose="02020900000000000000" charset="-122"/>
              <a:ea typeface="思源宋体 CN Heavy" panose="02020900000000000000" charset="-122"/>
            </a:endParaRPr>
          </a:p>
          <a:p>
            <a:pPr algn="l">
              <a:lnSpc>
                <a:spcPct val="160000"/>
              </a:lnSpc>
            </a:pPr>
            <a:r>
              <a:rPr lang="en-US" altLang="zh-CN" sz="4000" b="1" spc="600" dirty="0">
                <a:solidFill>
                  <a:schemeClr val="bg1"/>
                </a:solidFill>
                <a:latin typeface="思源宋体 CN Heavy" panose="02020900000000000000" charset="-122"/>
                <a:ea typeface="思源宋体 CN Heavy" panose="02020900000000000000" charset="-122"/>
              </a:rPr>
              <a:t>2019</a:t>
            </a:r>
            <a:r>
              <a:rPr lang="zh-CN" altLang="en-US" sz="4000" b="1" spc="600" dirty="0">
                <a:solidFill>
                  <a:schemeClr val="bg1"/>
                </a:solidFill>
                <a:latin typeface="思源宋体 CN Heavy" panose="02020900000000000000" charset="-122"/>
                <a:ea typeface="思源宋体 CN Heavy" panose="02020900000000000000" charset="-122"/>
              </a:rPr>
              <a:t>年第十届蓝桥杯省赛，</a:t>
            </a:r>
            <a:r>
              <a:rPr lang="en-US" altLang="zh-CN" sz="4000" b="1" spc="600" dirty="0">
                <a:solidFill>
                  <a:schemeClr val="bg1"/>
                </a:solidFill>
                <a:latin typeface="思源宋体 CN Heavy" panose="02020900000000000000" charset="-122"/>
                <a:ea typeface="思源宋体 CN Heavy" panose="02020900000000000000" charset="-122"/>
              </a:rPr>
              <a:t>25</a:t>
            </a:r>
            <a:r>
              <a:rPr lang="zh-CN" altLang="en-US" sz="4000" b="1" spc="600" dirty="0">
                <a:solidFill>
                  <a:schemeClr val="bg1"/>
                </a:solidFill>
                <a:latin typeface="思源宋体 CN Heavy" panose="02020900000000000000" charset="-122"/>
                <a:ea typeface="思源宋体 CN Heavy" panose="02020900000000000000" charset="-122"/>
              </a:rPr>
              <a:t>分， </a:t>
            </a:r>
            <a:r>
              <a:rPr lang="en-US" altLang="zh-CN" sz="4000" b="1" spc="600" dirty="0" err="1">
                <a:solidFill>
                  <a:schemeClr val="bg1"/>
                </a:solidFill>
                <a:latin typeface="思源宋体 CN Heavy" panose="02020900000000000000" charset="-122"/>
                <a:ea typeface="思源宋体 CN Heavy" panose="02020900000000000000" charset="-122"/>
              </a:rPr>
              <a:t>lanqiaoOJ</a:t>
            </a:r>
            <a:r>
              <a:rPr lang="zh-CN" altLang="en-US" sz="4000" b="1" spc="600" dirty="0">
                <a:solidFill>
                  <a:schemeClr val="bg1"/>
                </a:solidFill>
                <a:latin typeface="思源宋体 CN Heavy" panose="02020900000000000000" charset="-122"/>
                <a:ea typeface="思源宋体 CN Heavy" panose="02020900000000000000" charset="-122"/>
              </a:rPr>
              <a:t>题号</a:t>
            </a:r>
            <a:r>
              <a:rPr lang="en-US" altLang="zh-CN" sz="4000" b="1" spc="600" dirty="0">
                <a:solidFill>
                  <a:schemeClr val="bg1"/>
                </a:solidFill>
                <a:latin typeface="思源宋体 CN Heavy" panose="02020900000000000000" charset="-122"/>
                <a:ea typeface="思源宋体 CN Heavy" panose="02020900000000000000" charset="-122"/>
              </a:rPr>
              <a:t>196</a:t>
            </a:r>
          </a:p>
        </p:txBody>
      </p:sp>
    </p:spTree>
    <p:custDataLst>
      <p:tags r:id="rId1"/>
    </p:custDataLst>
    <p:extLst>
      <p:ext uri="{BB962C8B-B14F-4D97-AF65-F5344CB8AC3E}">
        <p14:creationId xmlns:p14="http://schemas.microsoft.com/office/powerpoint/2010/main" val="1269269739"/>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descr="7b0a202020202262756c6c6574223a20227b5c2263617465676f727949645c223a31303030352c5c2274656d706c61746549645c223a32303233313332387d220a7d0a"/>
          <p:cNvSpPr txBox="1"/>
          <p:nvPr/>
        </p:nvSpPr>
        <p:spPr>
          <a:xfrm>
            <a:off x="635036" y="4652831"/>
            <a:ext cx="23112730" cy="6200159"/>
          </a:xfrm>
          <a:prstGeom prst="rect">
            <a:avLst/>
          </a:prstGeom>
          <a:noFill/>
        </p:spPr>
        <p:txBody>
          <a:bodyPr wrap="square" rtlCol="0">
            <a:spAutoFit/>
          </a:bodyPr>
          <a:lstStyle/>
          <a:p>
            <a:pPr algn="l">
              <a:buBlip>
                <a:blip r:embed="rId4"/>
              </a:buBlip>
            </a:pPr>
            <a:r>
              <a:rPr lang="zh-CN" altLang="en-US" sz="4410" b="1" dirty="0">
                <a:solidFill>
                  <a:srgbClr val="000000"/>
                </a:solidFill>
                <a:latin typeface="Times New Roman" panose="02020603050405020304" charset="0"/>
                <a:ea typeface="思源宋体 CN" panose="02020400000000000000" charset="-122"/>
                <a:cs typeface="Times New Roman" panose="02020603050405020304" charset="0"/>
              </a:rPr>
              <a:t>O(nlogn)  </a:t>
            </a:r>
            <a:r>
              <a:rPr lang="zh-CN" altLang="en-US" sz="4410" b="1" dirty="0" smtClean="0">
                <a:solidFill>
                  <a:srgbClr val="000000"/>
                </a:solidFill>
                <a:latin typeface="Times New Roman" panose="02020603050405020304" charset="0"/>
                <a:ea typeface="思源宋体 CN" panose="02020400000000000000" charset="-122"/>
                <a:cs typeface="Times New Roman" panose="02020603050405020304" charset="0"/>
              </a:rPr>
              <a:t> 算法</a:t>
            </a:r>
            <a:r>
              <a:rPr lang="zh-CN" altLang="en-US" sz="4410" b="1" dirty="0">
                <a:solidFill>
                  <a:srgbClr val="000000"/>
                </a:solidFill>
                <a:latin typeface="Times New Roman" panose="02020603050405020304" charset="0"/>
                <a:ea typeface="思源宋体 CN" panose="02020400000000000000" charset="-122"/>
                <a:cs typeface="Times New Roman" panose="02020603050405020304" charset="0"/>
              </a:rPr>
              <a:t>可能达到的最优复杂度</a:t>
            </a:r>
            <a:r>
              <a:rPr lang="zh-CN" altLang="en-US" sz="4410" b="1" dirty="0" smtClean="0">
                <a:solidFill>
                  <a:srgbClr val="000000"/>
                </a:solidFill>
                <a:latin typeface="Times New Roman" panose="02020603050405020304" charset="0"/>
                <a:ea typeface="思源宋体 CN" panose="02020400000000000000" charset="-122"/>
                <a:cs typeface="Times New Roman" panose="02020603050405020304" charset="0"/>
              </a:rPr>
              <a:t>。     快速</a:t>
            </a:r>
            <a:r>
              <a:rPr lang="zh-CN" altLang="en-US" sz="4410" b="1" dirty="0">
                <a:solidFill>
                  <a:srgbClr val="000000"/>
                </a:solidFill>
                <a:latin typeface="Times New Roman" panose="02020603050405020304" charset="0"/>
                <a:ea typeface="思源宋体 CN" panose="02020400000000000000" charset="-122"/>
                <a:cs typeface="Times New Roman" panose="02020603050405020304" charset="0"/>
              </a:rPr>
              <a:t>排序算法是典型例子</a:t>
            </a:r>
            <a:r>
              <a:rPr lang="zh-CN" altLang="en-US" sz="4410" b="1" dirty="0" smtClean="0">
                <a:solidFill>
                  <a:srgbClr val="000000"/>
                </a:solidFill>
                <a:latin typeface="Times New Roman" panose="02020603050405020304" charset="0"/>
                <a:ea typeface="思源宋体 CN" panose="02020400000000000000" charset="-122"/>
                <a:cs typeface="Times New Roman" panose="02020603050405020304" charset="0"/>
              </a:rPr>
              <a:t>。</a:t>
            </a:r>
            <a:endParaRPr lang="en-US" altLang="zh-CN" sz="4410" b="1" dirty="0" smtClean="0">
              <a:solidFill>
                <a:srgbClr val="000000"/>
              </a:solidFill>
              <a:latin typeface="Times New Roman" panose="02020603050405020304" charset="0"/>
              <a:ea typeface="思源宋体 CN" panose="02020400000000000000" charset="-122"/>
              <a:cs typeface="Times New Roman" panose="02020603050405020304" charset="0"/>
            </a:endParaRPr>
          </a:p>
          <a:p>
            <a:pPr algn="l">
              <a:buBlip>
                <a:blip r:embed="rId4"/>
              </a:buBlip>
            </a:pPr>
            <a:endParaRPr lang="zh-CN" altLang="en-US" sz="4410" b="1" dirty="0">
              <a:solidFill>
                <a:srgbClr val="000000"/>
              </a:solidFill>
              <a:latin typeface="Times New Roman" panose="02020603050405020304" charset="0"/>
              <a:ea typeface="思源宋体 CN" panose="02020400000000000000" charset="-122"/>
              <a:cs typeface="Times New Roman" panose="02020603050405020304" charset="0"/>
            </a:endParaRPr>
          </a:p>
          <a:p>
            <a:pPr algn="l">
              <a:buBlip>
                <a:blip r:embed="rId4"/>
              </a:buBlip>
            </a:pPr>
            <a:r>
              <a:rPr lang="zh-CN" altLang="en-US" sz="4410" b="1" dirty="0">
                <a:solidFill>
                  <a:srgbClr val="000000"/>
                </a:solidFill>
                <a:latin typeface="Times New Roman" panose="02020603050405020304" charset="0"/>
                <a:ea typeface="思源宋体 CN" panose="02020400000000000000" charset="-122"/>
                <a:cs typeface="Times New Roman" panose="02020603050405020304" charset="0"/>
              </a:rPr>
              <a:t>O(n</a:t>
            </a:r>
            <a:r>
              <a:rPr lang="zh-CN" altLang="en-US" sz="4410" b="1" baseline="30000" dirty="0">
                <a:solidFill>
                  <a:srgbClr val="000000"/>
                </a:solidFill>
                <a:latin typeface="Times New Roman" panose="02020603050405020304" charset="0"/>
                <a:ea typeface="思源宋体 CN" panose="02020400000000000000" charset="-122"/>
                <a:cs typeface="Times New Roman" panose="02020603050405020304" charset="0"/>
              </a:rPr>
              <a:t>2</a:t>
            </a:r>
            <a:r>
              <a:rPr lang="zh-CN" altLang="en-US" sz="4410" b="1" dirty="0">
                <a:solidFill>
                  <a:srgbClr val="000000"/>
                </a:solidFill>
                <a:latin typeface="Times New Roman" panose="02020603050405020304" charset="0"/>
                <a:ea typeface="思源宋体 CN" panose="02020400000000000000" charset="-122"/>
                <a:cs typeface="Times New Roman" panose="02020603050405020304" charset="0"/>
              </a:rPr>
              <a:t>) </a:t>
            </a:r>
            <a:r>
              <a:rPr lang="zh-CN" altLang="en-US" sz="4410" b="1" dirty="0" smtClean="0">
                <a:solidFill>
                  <a:srgbClr val="000000"/>
                </a:solidFill>
                <a:latin typeface="Times New Roman" panose="02020603050405020304" charset="0"/>
                <a:ea typeface="思源宋体 CN" panose="02020400000000000000" charset="-122"/>
                <a:cs typeface="Times New Roman" panose="02020603050405020304" charset="0"/>
              </a:rPr>
              <a:t>  一</a:t>
            </a:r>
            <a:r>
              <a:rPr lang="zh-CN" altLang="en-US" sz="4410" b="1" dirty="0">
                <a:solidFill>
                  <a:srgbClr val="000000"/>
                </a:solidFill>
                <a:latin typeface="Times New Roman" panose="02020603050405020304" charset="0"/>
                <a:ea typeface="思源宋体 CN" panose="02020400000000000000" charset="-122"/>
                <a:cs typeface="Times New Roman" panose="02020603050405020304" charset="0"/>
              </a:rPr>
              <a:t>个两重循环的算法，复杂度是O(n</a:t>
            </a:r>
            <a:r>
              <a:rPr lang="zh-CN" altLang="en-US" sz="4410" b="1" baseline="30000" dirty="0">
                <a:solidFill>
                  <a:srgbClr val="000000"/>
                </a:solidFill>
                <a:latin typeface="Times New Roman" panose="02020603050405020304" charset="0"/>
                <a:ea typeface="思源宋体 CN" panose="02020400000000000000" charset="-122"/>
                <a:cs typeface="Times New Roman" panose="02020603050405020304" charset="0"/>
              </a:rPr>
              <a:t>2</a:t>
            </a:r>
            <a:r>
              <a:rPr lang="zh-CN" altLang="en-US" sz="4410" b="1" dirty="0">
                <a:solidFill>
                  <a:srgbClr val="000000"/>
                </a:solidFill>
                <a:latin typeface="Times New Roman" panose="02020603050405020304" charset="0"/>
                <a:ea typeface="思源宋体 CN" panose="02020400000000000000" charset="-122"/>
                <a:cs typeface="Times New Roman" panose="02020603050405020304" charset="0"/>
              </a:rPr>
              <a:t>)</a:t>
            </a:r>
            <a:r>
              <a:rPr lang="zh-CN" altLang="en-US" sz="4410" b="1" dirty="0" smtClean="0">
                <a:solidFill>
                  <a:srgbClr val="000000"/>
                </a:solidFill>
                <a:latin typeface="Times New Roman" panose="02020603050405020304" charset="0"/>
                <a:ea typeface="思源宋体 CN" panose="02020400000000000000" charset="-122"/>
                <a:cs typeface="Times New Roman" panose="02020603050405020304" charset="0"/>
              </a:rPr>
              <a:t>。  例如</a:t>
            </a:r>
            <a:r>
              <a:rPr lang="zh-CN" altLang="en-US" sz="4410" b="1" dirty="0">
                <a:solidFill>
                  <a:srgbClr val="000000"/>
                </a:solidFill>
                <a:latin typeface="Times New Roman" panose="02020603050405020304" charset="0"/>
                <a:ea typeface="思源宋体 CN" panose="02020400000000000000" charset="-122"/>
                <a:cs typeface="Times New Roman" panose="02020603050405020304" charset="0"/>
              </a:rPr>
              <a:t>冒泡排序，是典型的两重循环</a:t>
            </a:r>
            <a:r>
              <a:rPr lang="zh-CN" altLang="en-US" sz="4410" b="1" dirty="0" smtClean="0">
                <a:solidFill>
                  <a:srgbClr val="000000"/>
                </a:solidFill>
                <a:latin typeface="Times New Roman" panose="02020603050405020304" charset="0"/>
                <a:ea typeface="思源宋体 CN" panose="02020400000000000000" charset="-122"/>
                <a:cs typeface="Times New Roman" panose="02020603050405020304" charset="0"/>
              </a:rPr>
              <a:t>。</a:t>
            </a:r>
            <a:endParaRPr lang="en-US" altLang="zh-CN" sz="4410" b="1" dirty="0" smtClean="0">
              <a:solidFill>
                <a:srgbClr val="000000"/>
              </a:solidFill>
              <a:latin typeface="Times New Roman" panose="02020603050405020304" charset="0"/>
              <a:ea typeface="思源宋体 CN" panose="02020400000000000000" charset="-122"/>
              <a:cs typeface="Times New Roman" panose="02020603050405020304" charset="0"/>
            </a:endParaRPr>
          </a:p>
          <a:p>
            <a:pPr algn="l">
              <a:buBlip>
                <a:blip r:embed="rId4"/>
              </a:buBlip>
            </a:pPr>
            <a:endParaRPr lang="zh-CN" altLang="en-US" sz="4410" b="1" dirty="0">
              <a:solidFill>
                <a:srgbClr val="000000"/>
              </a:solidFill>
              <a:latin typeface="Times New Roman" panose="02020603050405020304" charset="0"/>
              <a:ea typeface="思源宋体 CN" panose="02020400000000000000" charset="-122"/>
              <a:cs typeface="Times New Roman" panose="02020603050405020304" charset="0"/>
            </a:endParaRPr>
          </a:p>
          <a:p>
            <a:pPr algn="l">
              <a:buBlip>
                <a:blip r:embed="rId4"/>
              </a:buBlip>
            </a:pPr>
            <a:r>
              <a:rPr lang="zh-CN" altLang="en-US" sz="4410" b="1" dirty="0">
                <a:solidFill>
                  <a:srgbClr val="000000"/>
                </a:solidFill>
                <a:latin typeface="Times New Roman" panose="02020603050405020304" charset="0"/>
                <a:ea typeface="思源宋体 CN" panose="02020400000000000000" charset="-122"/>
                <a:cs typeface="Times New Roman" panose="02020603050405020304" charset="0"/>
              </a:rPr>
              <a:t>O(n</a:t>
            </a:r>
            <a:r>
              <a:rPr lang="zh-CN" altLang="en-US" sz="4410" b="1" baseline="30000" dirty="0">
                <a:solidFill>
                  <a:srgbClr val="000000"/>
                </a:solidFill>
                <a:latin typeface="Times New Roman" panose="02020603050405020304" charset="0"/>
                <a:ea typeface="思源宋体 CN" panose="02020400000000000000" charset="-122"/>
                <a:cs typeface="Times New Roman" panose="02020603050405020304" charset="0"/>
              </a:rPr>
              <a:t>3</a:t>
            </a:r>
            <a:r>
              <a:rPr lang="zh-CN" altLang="en-US" sz="4410" b="1" dirty="0">
                <a:solidFill>
                  <a:srgbClr val="000000"/>
                </a:solidFill>
                <a:latin typeface="Times New Roman" panose="02020603050405020304" charset="0"/>
                <a:ea typeface="思源宋体 CN" panose="02020400000000000000" charset="-122"/>
                <a:cs typeface="Times New Roman" panose="02020603050405020304" charset="0"/>
              </a:rPr>
              <a:t>)、O(n</a:t>
            </a:r>
            <a:r>
              <a:rPr lang="zh-CN" altLang="en-US" sz="4410" b="1" baseline="30000" dirty="0">
                <a:solidFill>
                  <a:srgbClr val="000000"/>
                </a:solidFill>
                <a:latin typeface="Times New Roman" panose="02020603050405020304" charset="0"/>
                <a:ea typeface="思源宋体 CN" panose="02020400000000000000" charset="-122"/>
                <a:cs typeface="Times New Roman" panose="02020603050405020304" charset="0"/>
              </a:rPr>
              <a:t>4</a:t>
            </a:r>
            <a:r>
              <a:rPr lang="zh-CN" altLang="en-US" sz="4410" b="1" dirty="0">
                <a:solidFill>
                  <a:srgbClr val="000000"/>
                </a:solidFill>
                <a:latin typeface="Times New Roman" panose="02020603050405020304" charset="0"/>
                <a:ea typeface="思源宋体 CN" panose="02020400000000000000" charset="-122"/>
                <a:cs typeface="Times New Roman" panose="02020603050405020304" charset="0"/>
              </a:rPr>
              <a:t>)等等</a:t>
            </a:r>
            <a:r>
              <a:rPr lang="zh-CN" altLang="en-US" sz="4410" b="1" dirty="0" smtClean="0">
                <a:solidFill>
                  <a:srgbClr val="000000"/>
                </a:solidFill>
                <a:latin typeface="Times New Roman" panose="02020603050405020304" charset="0"/>
                <a:ea typeface="思源宋体 CN" panose="02020400000000000000" charset="-122"/>
                <a:cs typeface="Times New Roman" panose="02020603050405020304" charset="0"/>
              </a:rPr>
              <a:t>。</a:t>
            </a:r>
            <a:endParaRPr lang="en-US" altLang="zh-CN" sz="4410" b="1" dirty="0" smtClean="0">
              <a:solidFill>
                <a:srgbClr val="000000"/>
              </a:solidFill>
              <a:latin typeface="Times New Roman" panose="02020603050405020304" charset="0"/>
              <a:ea typeface="思源宋体 CN" panose="02020400000000000000" charset="-122"/>
              <a:cs typeface="Times New Roman" panose="02020603050405020304" charset="0"/>
            </a:endParaRPr>
          </a:p>
          <a:p>
            <a:pPr algn="l">
              <a:buBlip>
                <a:blip r:embed="rId4"/>
              </a:buBlip>
            </a:pPr>
            <a:endParaRPr lang="zh-CN" altLang="en-US" sz="4410" b="1" dirty="0">
              <a:solidFill>
                <a:srgbClr val="000000"/>
              </a:solidFill>
              <a:latin typeface="Times New Roman" panose="02020603050405020304" charset="0"/>
              <a:ea typeface="思源宋体 CN" panose="02020400000000000000" charset="-122"/>
              <a:cs typeface="Times New Roman" panose="02020603050405020304" charset="0"/>
            </a:endParaRPr>
          </a:p>
          <a:p>
            <a:pPr algn="l">
              <a:buBlip>
                <a:blip r:embed="rId4"/>
              </a:buBlip>
            </a:pPr>
            <a:r>
              <a:rPr lang="zh-CN" altLang="en-US" sz="4410" b="1" dirty="0">
                <a:solidFill>
                  <a:srgbClr val="000000"/>
                </a:solidFill>
                <a:latin typeface="Times New Roman" panose="02020603050405020304" charset="0"/>
                <a:ea typeface="思源宋体 CN" panose="02020400000000000000" charset="-122"/>
                <a:cs typeface="Times New Roman" panose="02020603050405020304" charset="0"/>
              </a:rPr>
              <a:t>O(2</a:t>
            </a:r>
            <a:r>
              <a:rPr lang="zh-CN" altLang="en-US" sz="4410" b="1" baseline="30000" dirty="0">
                <a:solidFill>
                  <a:srgbClr val="000000"/>
                </a:solidFill>
                <a:latin typeface="Times New Roman" panose="02020603050405020304" charset="0"/>
                <a:ea typeface="思源宋体 CN" panose="02020400000000000000" charset="-122"/>
                <a:cs typeface="Times New Roman" panose="02020603050405020304" charset="0"/>
              </a:rPr>
              <a:t>n</a:t>
            </a:r>
            <a:r>
              <a:rPr lang="zh-CN" altLang="en-US" sz="4410" b="1" dirty="0">
                <a:solidFill>
                  <a:srgbClr val="000000"/>
                </a:solidFill>
                <a:latin typeface="Times New Roman" panose="02020603050405020304" charset="0"/>
                <a:ea typeface="思源宋体 CN" panose="02020400000000000000" charset="-122"/>
                <a:cs typeface="Times New Roman" panose="02020603050405020304" charset="0"/>
              </a:rPr>
              <a:t>) </a:t>
            </a:r>
            <a:r>
              <a:rPr lang="zh-CN" altLang="en-US" sz="4410" b="1" dirty="0" smtClean="0">
                <a:solidFill>
                  <a:srgbClr val="000000"/>
                </a:solidFill>
                <a:latin typeface="Times New Roman" panose="02020603050405020304" charset="0"/>
                <a:ea typeface="思源宋体 CN" panose="02020400000000000000" charset="-122"/>
                <a:cs typeface="Times New Roman" panose="02020603050405020304" charset="0"/>
              </a:rPr>
              <a:t>   一般</a:t>
            </a:r>
            <a:r>
              <a:rPr lang="zh-CN" altLang="en-US" sz="4410" b="1" dirty="0">
                <a:solidFill>
                  <a:srgbClr val="000000"/>
                </a:solidFill>
                <a:latin typeface="Times New Roman" panose="02020603050405020304" charset="0"/>
                <a:ea typeface="思源宋体 CN" panose="02020400000000000000" charset="-122"/>
                <a:cs typeface="Times New Roman" panose="02020603050405020304" charset="0"/>
              </a:rPr>
              <a:t>对应集合问题</a:t>
            </a:r>
            <a:r>
              <a:rPr lang="zh-CN" altLang="en-US" sz="4410" b="1" dirty="0" smtClean="0">
                <a:solidFill>
                  <a:srgbClr val="000000"/>
                </a:solidFill>
                <a:latin typeface="Times New Roman" panose="02020603050405020304" charset="0"/>
                <a:ea typeface="思源宋体 CN" panose="02020400000000000000" charset="-122"/>
                <a:cs typeface="Times New Roman" panose="02020603050405020304" charset="0"/>
              </a:rPr>
              <a:t>。例如</a:t>
            </a:r>
            <a:r>
              <a:rPr lang="zh-CN" altLang="en-US" sz="4410" b="1" dirty="0">
                <a:solidFill>
                  <a:srgbClr val="000000"/>
                </a:solidFill>
                <a:latin typeface="Times New Roman" panose="02020603050405020304" charset="0"/>
                <a:ea typeface="思源宋体 CN" panose="02020400000000000000" charset="-122"/>
                <a:cs typeface="Times New Roman" panose="02020603050405020304" charset="0"/>
              </a:rPr>
              <a:t>一个集合中有n个数，要求输出它的所有子集</a:t>
            </a:r>
            <a:r>
              <a:rPr lang="zh-CN" altLang="en-US" sz="4410" b="1" dirty="0" smtClean="0">
                <a:solidFill>
                  <a:srgbClr val="000000"/>
                </a:solidFill>
                <a:latin typeface="Times New Roman" panose="02020603050405020304" charset="0"/>
                <a:ea typeface="思源宋体 CN" panose="02020400000000000000" charset="-122"/>
                <a:cs typeface="Times New Roman" panose="02020603050405020304" charset="0"/>
              </a:rPr>
              <a:t>。</a:t>
            </a:r>
            <a:endParaRPr lang="en-US" altLang="zh-CN" sz="4410" b="1" dirty="0" smtClean="0">
              <a:solidFill>
                <a:srgbClr val="000000"/>
              </a:solidFill>
              <a:latin typeface="Times New Roman" panose="02020603050405020304" charset="0"/>
              <a:ea typeface="思源宋体 CN" panose="02020400000000000000" charset="-122"/>
              <a:cs typeface="Times New Roman" panose="02020603050405020304" charset="0"/>
            </a:endParaRPr>
          </a:p>
          <a:p>
            <a:pPr algn="l">
              <a:buBlip>
                <a:blip r:embed="rId4"/>
              </a:buBlip>
            </a:pPr>
            <a:endParaRPr lang="zh-CN" altLang="en-US" sz="4410" b="1" dirty="0">
              <a:solidFill>
                <a:srgbClr val="000000"/>
              </a:solidFill>
              <a:latin typeface="Times New Roman" panose="02020603050405020304" charset="0"/>
              <a:ea typeface="思源宋体 CN" panose="02020400000000000000" charset="-122"/>
              <a:cs typeface="Times New Roman" panose="02020603050405020304" charset="0"/>
            </a:endParaRPr>
          </a:p>
          <a:p>
            <a:pPr algn="l">
              <a:buBlip>
                <a:blip r:embed="rId4"/>
              </a:buBlip>
            </a:pPr>
            <a:r>
              <a:rPr lang="zh-CN" altLang="en-US" sz="4410" b="1" dirty="0">
                <a:solidFill>
                  <a:srgbClr val="000000"/>
                </a:solidFill>
                <a:latin typeface="Times New Roman" panose="02020603050405020304" charset="0"/>
                <a:ea typeface="思源宋体 CN" panose="02020400000000000000" charset="-122"/>
                <a:cs typeface="Times New Roman" panose="02020603050405020304" charset="0"/>
              </a:rPr>
              <a:t>O(n!) </a:t>
            </a:r>
            <a:r>
              <a:rPr lang="zh-CN" altLang="en-US" sz="4410" b="1" dirty="0" smtClean="0">
                <a:solidFill>
                  <a:srgbClr val="000000"/>
                </a:solidFill>
                <a:latin typeface="Times New Roman" panose="02020603050405020304" charset="0"/>
                <a:ea typeface="思源宋体 CN" panose="02020400000000000000" charset="-122"/>
                <a:cs typeface="Times New Roman" panose="02020603050405020304" charset="0"/>
              </a:rPr>
              <a:t>   排列问题，复杂度是</a:t>
            </a:r>
            <a:r>
              <a:rPr lang="zh-CN" altLang="en-US" sz="4410" b="1" dirty="0">
                <a:solidFill>
                  <a:srgbClr val="000000"/>
                </a:solidFill>
                <a:latin typeface="Times New Roman" panose="02020603050405020304" charset="0"/>
                <a:ea typeface="思源宋体 CN" panose="02020400000000000000" charset="-122"/>
                <a:cs typeface="Times New Roman" panose="02020603050405020304" charset="0"/>
              </a:rPr>
              <a:t>O(n!)</a:t>
            </a:r>
          </a:p>
        </p:txBody>
      </p:sp>
      <p:grpSp>
        <p:nvGrpSpPr>
          <p:cNvPr id="7" name="组合 6"/>
          <p:cNvGrpSpPr/>
          <p:nvPr/>
        </p:nvGrpSpPr>
        <p:grpSpPr>
          <a:xfrm>
            <a:off x="201" y="700"/>
            <a:ext cx="24382400" cy="2748900"/>
            <a:chOff x="1784" y="1"/>
            <a:chExt cx="34832" cy="3927"/>
          </a:xfrm>
        </p:grpSpPr>
        <p:sp>
          <p:nvSpPr>
            <p:cNvPr id="69" name="矩形: 圆角 2"/>
            <p:cNvSpPr/>
            <p:nvPr userDrawn="1"/>
          </p:nvSpPr>
          <p:spPr>
            <a:xfrm>
              <a:off x="1784" y="1"/>
              <a:ext cx="34832" cy="3927"/>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5290" dirty="0"/>
            </a:p>
          </p:txBody>
        </p:sp>
        <p:pic>
          <p:nvPicPr>
            <p:cNvPr id="5" name="图像" descr="图像"/>
            <p:cNvPicPr>
              <a:picLocks noChangeAspect="1"/>
            </p:cNvPicPr>
            <p:nvPr/>
          </p:nvPicPr>
          <p:blipFill>
            <a:blip r:embed="rId5"/>
            <a:stretch>
              <a:fillRect/>
            </a:stretch>
          </p:blipFill>
          <p:spPr>
            <a:xfrm>
              <a:off x="30280" y="907"/>
              <a:ext cx="5577" cy="907"/>
            </a:xfrm>
            <a:prstGeom prst="rect">
              <a:avLst/>
            </a:prstGeom>
          </p:spPr>
        </p:pic>
        <p:sp>
          <p:nvSpPr>
            <p:cNvPr id="11" name="文本框 10"/>
            <p:cNvSpPr txBox="1"/>
            <p:nvPr/>
          </p:nvSpPr>
          <p:spPr>
            <a:xfrm>
              <a:off x="2827" y="1215"/>
              <a:ext cx="13506" cy="1489"/>
            </a:xfrm>
            <a:prstGeom prst="rect">
              <a:avLst/>
            </a:prstGeom>
            <a:noFill/>
          </p:spPr>
          <p:txBody>
            <a:bodyPr wrap="square">
              <a:spAutoFit/>
            </a:bodyPr>
            <a:lstStyle/>
            <a:p>
              <a:pPr algn="l"/>
              <a:r>
                <a:rPr lang="zh-CN" altLang="en-US" sz="6175" b="1" spc="600" dirty="0" smtClean="0">
                  <a:solidFill>
                    <a:schemeClr val="bg1"/>
                  </a:solidFill>
                  <a:latin typeface="思源宋体 CN Heavy" panose="02020900000000000000" charset="-122"/>
                  <a:ea typeface="思源宋体 CN Heavy" panose="02020900000000000000" charset="-122"/>
                  <a:sym typeface="+mn-ea"/>
                </a:rPr>
                <a:t>算法的评估</a:t>
              </a:r>
            </a:p>
          </p:txBody>
        </p:sp>
      </p:grpSp>
    </p:spTree>
    <p:custDataLst>
      <p:tags r:id="rId1"/>
    </p:custData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grpSp>
      <p:sp>
        <p:nvSpPr>
          <p:cNvPr id="2" name="文本框 1" descr="7b0a202020202262756c6c6574223a20227b5c2263617465676f727949645c223a31303030352c5c2274656d706c61746549645c223a32303233313332387d220a7d0a"/>
          <p:cNvSpPr txBox="1"/>
          <p:nvPr/>
        </p:nvSpPr>
        <p:spPr>
          <a:xfrm>
            <a:off x="652103" y="3323231"/>
            <a:ext cx="11702126" cy="11625952"/>
          </a:xfrm>
          <a:prstGeom prst="rect">
            <a:avLst/>
          </a:prstGeom>
          <a:noFill/>
        </p:spPr>
        <p:txBody>
          <a:bodyPr wrap="square" rtlCol="0">
            <a:spAutoFit/>
          </a:bodyPr>
          <a:lstStyle/>
          <a:p>
            <a:pPr algn="l">
              <a:lnSpc>
                <a:spcPct val="150000"/>
              </a:lnSpc>
            </a:pPr>
            <a:r>
              <a:rPr lang="en-US" altLang="zh-CN" sz="3600" dirty="0">
                <a:solidFill>
                  <a:srgbClr val="2E7EEE"/>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3600" dirty="0">
                <a:solidFill>
                  <a:srgbClr val="2E7EEE"/>
                </a:solidFill>
                <a:latin typeface="Times New Roman" panose="02020603050405020304" pitchFamily="18" charset="0"/>
                <a:ea typeface="思源宋体 CN" panose="02020400000000000000" charset="-122"/>
                <a:cs typeface="Times New Roman" panose="02020603050405020304" pitchFamily="18" charset="0"/>
              </a:rPr>
              <a:t>输入描述</a:t>
            </a:r>
            <a:r>
              <a:rPr lang="en-US" altLang="zh-CN" sz="3600" dirty="0">
                <a:solidFill>
                  <a:srgbClr val="2E7EEE"/>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本题包含多组询问。输入的第一行包含一个正整数 </a:t>
            </a:r>
            <a:r>
              <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T </a:t>
            </a:r>
            <a:r>
              <a:rPr lang="zh-CN" altLang="en-US"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表示询问组数。接下来依次输入每一组询问。每组询问的第一行包含一个正整数 </a:t>
            </a:r>
            <a:r>
              <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，表示武士的数量。接下来一行包含</a:t>
            </a:r>
            <a:r>
              <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个数</a:t>
            </a:r>
            <a:r>
              <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36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lang="en-US" altLang="zh-CN" sz="36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a:t>
            </a:r>
            <a:r>
              <a:rPr lang="en-US" altLang="zh-CN" sz="36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。其中</a:t>
            </a:r>
            <a:r>
              <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T ≤ 3</a:t>
            </a:r>
            <a:r>
              <a:rPr lang="zh-CN" altLang="en-US"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 ≤ n ≤ 300000</a:t>
            </a:r>
            <a:r>
              <a:rPr lang="zh-CN" altLang="en-US"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36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3600" baseline="-25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|≤10</a:t>
            </a:r>
            <a:r>
              <a:rPr lang="en-US" altLang="zh-CN" sz="3600" baseline="30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9</a:t>
            </a:r>
            <a:r>
              <a:rPr lang="zh-CN" altLang="en-US"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50000"/>
              </a:lnSpc>
            </a:pPr>
            <a:r>
              <a:rPr lang="en-US" altLang="zh-CN" sz="3600" dirty="0">
                <a:solidFill>
                  <a:srgbClr val="2E7EEE"/>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3600" dirty="0">
                <a:solidFill>
                  <a:srgbClr val="2E7EEE"/>
                </a:solidFill>
                <a:latin typeface="Times New Roman" panose="02020603050405020304" pitchFamily="18" charset="0"/>
                <a:ea typeface="思源宋体 CN" panose="02020400000000000000" charset="-122"/>
                <a:cs typeface="Times New Roman" panose="02020603050405020304" pitchFamily="18" charset="0"/>
              </a:rPr>
              <a:t>输出描述</a:t>
            </a:r>
            <a:r>
              <a:rPr lang="en-US" altLang="zh-CN" sz="3600" dirty="0">
                <a:solidFill>
                  <a:srgbClr val="2E7EEE"/>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输出 </a:t>
            </a:r>
            <a:r>
              <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T </a:t>
            </a:r>
            <a:r>
              <a:rPr lang="zh-CN" altLang="en-US"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行。每行一个整数依次表示每组询问的答案。</a:t>
            </a:r>
            <a:endPar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en-US" altLang="zh-CN" sz="3600" dirty="0">
                <a:solidFill>
                  <a:srgbClr val="2E7EEE"/>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3600" dirty="0">
                <a:solidFill>
                  <a:srgbClr val="2E7EEE"/>
                </a:solidFill>
                <a:latin typeface="Times New Roman" panose="02020603050405020304" pitchFamily="18" charset="0"/>
                <a:ea typeface="思源宋体 CN" panose="02020400000000000000" charset="-122"/>
                <a:cs typeface="Times New Roman" panose="02020603050405020304" pitchFamily="18" charset="0"/>
              </a:rPr>
              <a:t>输入样例</a:t>
            </a:r>
            <a:r>
              <a:rPr lang="en-US" altLang="zh-CN" sz="3600" dirty="0">
                <a:solidFill>
                  <a:srgbClr val="2E7EEE"/>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50000"/>
              </a:lnSpc>
            </a:pPr>
            <a:r>
              <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p>
          <a:p>
            <a:pPr algn="l">
              <a:lnSpc>
                <a:spcPct val="150000"/>
              </a:lnSpc>
            </a:pPr>
            <a:r>
              <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p>
          <a:p>
            <a:pPr algn="l">
              <a:lnSpc>
                <a:spcPct val="150000"/>
              </a:lnSpc>
            </a:pPr>
            <a:r>
              <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5 -2 3</a:t>
            </a:r>
          </a:p>
          <a:p>
            <a:pPr algn="l">
              <a:lnSpc>
                <a:spcPct val="150000"/>
              </a:lnSpc>
            </a:pPr>
            <a:r>
              <a:rPr lang="en-US" altLang="zh-CN" sz="3600" dirty="0">
                <a:solidFill>
                  <a:srgbClr val="2E7EEE"/>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3600" dirty="0">
                <a:solidFill>
                  <a:srgbClr val="2E7EEE"/>
                </a:solidFill>
                <a:latin typeface="Times New Roman" panose="02020603050405020304" pitchFamily="18" charset="0"/>
                <a:ea typeface="思源宋体 CN" panose="02020400000000000000" charset="-122"/>
                <a:cs typeface="Times New Roman" panose="02020603050405020304" pitchFamily="18" charset="0"/>
              </a:rPr>
              <a:t>输出样例</a:t>
            </a:r>
            <a:r>
              <a:rPr lang="en-US" altLang="zh-CN" sz="3600" dirty="0">
                <a:solidFill>
                  <a:srgbClr val="2E7EEE"/>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50000"/>
              </a:lnSpc>
            </a:pPr>
            <a:r>
              <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p>
          <a:p>
            <a:pPr algn="l">
              <a:lnSpc>
                <a:spcPct val="150000"/>
              </a:lnSpc>
            </a:pPr>
            <a:endParaRPr lang="zh-CN" altLang="en-US"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
        <p:nvSpPr>
          <p:cNvPr id="11" name="文本框 10"/>
          <p:cNvSpPr txBox="1"/>
          <p:nvPr/>
        </p:nvSpPr>
        <p:spPr>
          <a:xfrm>
            <a:off x="731996" y="948839"/>
            <a:ext cx="22170900" cy="1937894"/>
          </a:xfrm>
          <a:prstGeom prst="rect">
            <a:avLst/>
          </a:prstGeom>
          <a:noFill/>
        </p:spPr>
        <p:txBody>
          <a:bodyPr wrap="square">
            <a:spAutoFit/>
          </a:bodyPr>
          <a:lstStyle/>
          <a:p>
            <a:pPr algn="l"/>
            <a:r>
              <a:rPr lang="zh-CN" altLang="en-US" sz="5599" b="1" spc="600" dirty="0">
                <a:solidFill>
                  <a:schemeClr val="bg1"/>
                </a:solidFill>
                <a:latin typeface="思源宋体 CN Heavy" panose="02020900000000000000" charset="-122"/>
                <a:ea typeface="思源宋体 CN Heavy" panose="02020900000000000000" charset="-122"/>
              </a:rPr>
              <a:t>灵能传输 </a:t>
            </a:r>
            <a:endParaRPr lang="en-US" altLang="zh-CN" sz="5599" b="1" spc="600" dirty="0">
              <a:solidFill>
                <a:schemeClr val="bg1"/>
              </a:solidFill>
              <a:latin typeface="思源宋体 CN Heavy" panose="02020900000000000000" charset="-122"/>
              <a:ea typeface="思源宋体 CN Heavy" panose="02020900000000000000" charset="-122"/>
            </a:endParaRPr>
          </a:p>
          <a:p>
            <a:pPr algn="l">
              <a:lnSpc>
                <a:spcPct val="160000"/>
              </a:lnSpc>
            </a:pPr>
            <a:r>
              <a:rPr lang="en-US" altLang="zh-CN" sz="4000" b="1" spc="600" dirty="0">
                <a:solidFill>
                  <a:schemeClr val="bg1"/>
                </a:solidFill>
                <a:latin typeface="思源宋体 CN Heavy" panose="02020900000000000000" charset="-122"/>
                <a:ea typeface="思源宋体 CN Heavy" panose="02020900000000000000" charset="-122"/>
              </a:rPr>
              <a:t>2019</a:t>
            </a:r>
            <a:r>
              <a:rPr lang="zh-CN" altLang="en-US" sz="4000" b="1" spc="600" dirty="0">
                <a:solidFill>
                  <a:schemeClr val="bg1"/>
                </a:solidFill>
                <a:latin typeface="思源宋体 CN Heavy" panose="02020900000000000000" charset="-122"/>
                <a:ea typeface="思源宋体 CN Heavy" panose="02020900000000000000" charset="-122"/>
              </a:rPr>
              <a:t>年第十届蓝桥杯省赛，</a:t>
            </a:r>
            <a:r>
              <a:rPr lang="en-US" altLang="zh-CN" sz="4000" b="1" spc="600" dirty="0">
                <a:solidFill>
                  <a:schemeClr val="bg1"/>
                </a:solidFill>
                <a:latin typeface="思源宋体 CN Heavy" panose="02020900000000000000" charset="-122"/>
                <a:ea typeface="思源宋体 CN Heavy" panose="02020900000000000000" charset="-122"/>
              </a:rPr>
              <a:t>25</a:t>
            </a:r>
            <a:r>
              <a:rPr lang="zh-CN" altLang="en-US" sz="4000" b="1" spc="600" dirty="0">
                <a:solidFill>
                  <a:schemeClr val="bg1"/>
                </a:solidFill>
                <a:latin typeface="思源宋体 CN Heavy" panose="02020900000000000000" charset="-122"/>
                <a:ea typeface="思源宋体 CN Heavy" panose="02020900000000000000" charset="-122"/>
              </a:rPr>
              <a:t>分， </a:t>
            </a:r>
            <a:r>
              <a:rPr lang="en-US" altLang="zh-CN" sz="4000" b="1" spc="600" dirty="0" err="1">
                <a:solidFill>
                  <a:schemeClr val="bg1"/>
                </a:solidFill>
                <a:latin typeface="思源宋体 CN Heavy" panose="02020900000000000000" charset="-122"/>
                <a:ea typeface="思源宋体 CN Heavy" panose="02020900000000000000" charset="-122"/>
              </a:rPr>
              <a:t>lanqiaoOJ</a:t>
            </a:r>
            <a:r>
              <a:rPr lang="zh-CN" altLang="en-US" sz="4000" b="1" spc="600" dirty="0">
                <a:solidFill>
                  <a:schemeClr val="bg1"/>
                </a:solidFill>
                <a:latin typeface="思源宋体 CN Heavy" panose="02020900000000000000" charset="-122"/>
                <a:ea typeface="思源宋体 CN Heavy" panose="02020900000000000000" charset="-122"/>
              </a:rPr>
              <a:t>题号</a:t>
            </a:r>
            <a:r>
              <a:rPr lang="en-US" altLang="zh-CN" sz="4000" b="1" spc="600" dirty="0">
                <a:solidFill>
                  <a:schemeClr val="bg1"/>
                </a:solidFill>
                <a:latin typeface="思源宋体 CN Heavy" panose="02020900000000000000" charset="-122"/>
                <a:ea typeface="思源宋体 CN Heavy" panose="02020900000000000000" charset="-122"/>
              </a:rPr>
              <a:t>196</a:t>
            </a:r>
          </a:p>
        </p:txBody>
      </p:sp>
      <p:pic>
        <p:nvPicPr>
          <p:cNvPr id="9" name="图片 8"/>
          <p:cNvPicPr>
            <a:picLocks noChangeAspect="1"/>
          </p:cNvPicPr>
          <p:nvPr/>
        </p:nvPicPr>
        <p:blipFill>
          <a:blip r:embed="rId5"/>
          <a:stretch>
            <a:fillRect/>
          </a:stretch>
        </p:blipFill>
        <p:spPr>
          <a:xfrm>
            <a:off x="13153232" y="5049660"/>
            <a:ext cx="11399291" cy="8834771"/>
          </a:xfrm>
          <a:prstGeom prst="rect">
            <a:avLst/>
          </a:prstGeom>
        </p:spPr>
      </p:pic>
    </p:spTree>
    <p:custDataLst>
      <p:tags r:id="rId1"/>
    </p:custDataLst>
    <p:extLst>
      <p:ext uri="{BB962C8B-B14F-4D97-AF65-F5344CB8AC3E}">
        <p14:creationId xmlns:p14="http://schemas.microsoft.com/office/powerpoint/2010/main" val="2803058484"/>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grpSp>
      <p:sp>
        <p:nvSpPr>
          <p:cNvPr id="2" name="文本框 1" descr="7b0a202020202262756c6c6574223a20227b5c2263617465676f727949645c223a31303030352c5c2274656d706c61746549645c223a32303233313332387d220a7d0a"/>
          <p:cNvSpPr txBox="1"/>
          <p:nvPr/>
        </p:nvSpPr>
        <p:spPr>
          <a:xfrm>
            <a:off x="718773" y="3707381"/>
            <a:ext cx="18120893" cy="8401753"/>
          </a:xfrm>
          <a:prstGeom prst="rect">
            <a:avLst/>
          </a:prstGeom>
          <a:noFill/>
        </p:spPr>
        <p:txBody>
          <a:bodyPr wrap="square" rtlCol="0">
            <a:spAutoFit/>
          </a:bodyPr>
          <a:lstStyle/>
          <a:p>
            <a:pPr algn="l">
              <a:lnSpc>
                <a:spcPct val="150000"/>
              </a:lnSpc>
            </a:pPr>
            <a:r>
              <a:rPr lang="en-US" altLang="zh-CN" sz="4000" dirty="0">
                <a:solidFill>
                  <a:srgbClr val="2E7EEE"/>
                </a:solidFill>
                <a:latin typeface="Times New Roman" panose="02020603050405020304" pitchFamily="18" charset="0"/>
                <a:ea typeface="思源宋体 CN" panose="02020400000000000000" charset="-122"/>
                <a:cs typeface="Times New Roman" panose="02020603050405020304" pitchFamily="18" charset="0"/>
              </a:rPr>
              <a:t>【题意】</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给定一个数组</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，一次操作是对连续的</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个数做加减，经过多次操作后得到的数组，其中有一个数的绝对值最大；问这个最大的绝对值能达到多小。   </a:t>
            </a:r>
          </a:p>
          <a:p>
            <a:pPr algn="l">
              <a:lnSpc>
                <a:spcPct val="150000"/>
              </a:lnSpc>
            </a:pP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样例：</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 = {5, -2, 3}</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a[1] = 5</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a[2] = -2</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a[3] = 3</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经过以下变换：</a:t>
            </a:r>
          </a:p>
          <a:p>
            <a:pPr algn="l">
              <a:lnSpc>
                <a:spcPct val="15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a[1] += a[2]</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即</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a[1] = a[1]+a[2] = 5-2 = 3</a:t>
            </a:r>
          </a:p>
          <a:p>
            <a:pPr algn="l">
              <a:lnSpc>
                <a:spcPct val="15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a[3] += a[2]</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即</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a[3] = a[3]+a[2] = 3-2 = 1</a:t>
            </a:r>
          </a:p>
          <a:p>
            <a:pPr algn="l">
              <a:lnSpc>
                <a:spcPct val="15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a[2] -= 2a[2]</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，即</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a[2] = a[2]-2a[2] = -2+4 = 2</a:t>
            </a:r>
          </a:p>
          <a:p>
            <a:pPr algn="l">
              <a:lnSpc>
                <a:spcPct val="15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得</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 = {3, 2, 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，答案为</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
        <p:nvSpPr>
          <p:cNvPr id="11" name="文本框 10"/>
          <p:cNvSpPr txBox="1"/>
          <p:nvPr/>
        </p:nvSpPr>
        <p:spPr>
          <a:xfrm>
            <a:off x="731996" y="978048"/>
            <a:ext cx="22170900" cy="1876303"/>
          </a:xfrm>
          <a:prstGeom prst="rect">
            <a:avLst/>
          </a:prstGeom>
          <a:noFill/>
        </p:spPr>
        <p:txBody>
          <a:bodyPr wrap="square">
            <a:spAutoFit/>
          </a:bodyPr>
          <a:lstStyle/>
          <a:p>
            <a:pPr algn="l"/>
            <a:r>
              <a:rPr lang="zh-CN" altLang="en-US" sz="5599" b="1" spc="600" dirty="0">
                <a:solidFill>
                  <a:schemeClr val="bg1"/>
                </a:solidFill>
                <a:latin typeface="思源宋体 CN Heavy" panose="02020900000000000000" charset="-122"/>
                <a:ea typeface="思源宋体 CN Heavy" panose="02020900000000000000" charset="-122"/>
              </a:rPr>
              <a:t>灵能传输 </a:t>
            </a:r>
            <a:endParaRPr lang="en-US" altLang="zh-CN" sz="5599" b="1" spc="600" dirty="0">
              <a:solidFill>
                <a:schemeClr val="bg1"/>
              </a:solidFill>
              <a:latin typeface="思源宋体 CN Heavy" panose="02020900000000000000" charset="-122"/>
              <a:ea typeface="思源宋体 CN Heavy" panose="02020900000000000000" charset="-122"/>
            </a:endParaRPr>
          </a:p>
          <a:p>
            <a:pPr algn="l">
              <a:lnSpc>
                <a:spcPct val="150000"/>
              </a:lnSpc>
            </a:pPr>
            <a:r>
              <a:rPr lang="en-US" altLang="zh-CN" sz="4000" b="1" spc="600" dirty="0">
                <a:solidFill>
                  <a:schemeClr val="bg1"/>
                </a:solidFill>
                <a:latin typeface="思源宋体 CN Heavy" panose="02020900000000000000" charset="-122"/>
                <a:ea typeface="思源宋体 CN Heavy" panose="02020900000000000000" charset="-122"/>
              </a:rPr>
              <a:t>2019</a:t>
            </a:r>
            <a:r>
              <a:rPr lang="zh-CN" altLang="en-US" sz="4000" b="1" spc="600" dirty="0">
                <a:solidFill>
                  <a:schemeClr val="bg1"/>
                </a:solidFill>
                <a:latin typeface="思源宋体 CN Heavy" panose="02020900000000000000" charset="-122"/>
                <a:ea typeface="思源宋体 CN Heavy" panose="02020900000000000000" charset="-122"/>
              </a:rPr>
              <a:t>年第十届蓝桥杯省赛，</a:t>
            </a:r>
            <a:r>
              <a:rPr lang="en-US" altLang="zh-CN" sz="4000" b="1" spc="600" dirty="0" err="1">
                <a:solidFill>
                  <a:schemeClr val="bg1"/>
                </a:solidFill>
                <a:latin typeface="思源宋体 CN Heavy" panose="02020900000000000000" charset="-122"/>
                <a:ea typeface="思源宋体 CN Heavy" panose="02020900000000000000" charset="-122"/>
              </a:rPr>
              <a:t>lanqiaoOJ</a:t>
            </a:r>
            <a:r>
              <a:rPr lang="zh-CN" altLang="en-US" sz="4000" b="1" spc="600" dirty="0">
                <a:solidFill>
                  <a:schemeClr val="bg1"/>
                </a:solidFill>
                <a:latin typeface="思源宋体 CN Heavy" panose="02020900000000000000" charset="-122"/>
                <a:ea typeface="思源宋体 CN Heavy" panose="02020900000000000000" charset="-122"/>
              </a:rPr>
              <a:t>题号</a:t>
            </a:r>
            <a:r>
              <a:rPr lang="en-US" altLang="zh-CN" sz="4000" b="1" spc="600" dirty="0">
                <a:solidFill>
                  <a:schemeClr val="bg1"/>
                </a:solidFill>
                <a:latin typeface="思源宋体 CN Heavy" panose="02020900000000000000" charset="-122"/>
                <a:ea typeface="思源宋体 CN Heavy" panose="02020900000000000000" charset="-122"/>
              </a:rPr>
              <a:t>196</a:t>
            </a:r>
          </a:p>
        </p:txBody>
      </p:sp>
      <p:pic>
        <p:nvPicPr>
          <p:cNvPr id="72" name="图像" descr="图像"/>
          <p:cNvPicPr>
            <a:picLocks noChangeAspect="1"/>
          </p:cNvPicPr>
          <p:nvPr/>
        </p:nvPicPr>
        <p:blipFill>
          <a:blip r:embed="rId5">
            <a:alphaModFix amt="20000"/>
            <a:duotone>
              <a:prstClr val="black"/>
              <a:schemeClr val="accent1">
                <a:tint val="45000"/>
                <a:satMod val="400000"/>
              </a:schemeClr>
            </a:duotone>
          </a:blip>
          <a:srcRect/>
          <a:stretch>
            <a:fillRect/>
          </a:stretch>
        </p:blipFill>
        <p:spPr>
          <a:xfrm>
            <a:off x="11957541" y="6912017"/>
            <a:ext cx="12446460" cy="7496322"/>
          </a:xfrm>
          <a:prstGeom prst="rect">
            <a:avLst/>
          </a:prstGeom>
          <a:ln w="12700" cap="flat">
            <a:noFill/>
            <a:miter lim="400000"/>
            <a:headEnd/>
            <a:tailEnd/>
          </a:ln>
          <a:effectLst/>
        </p:spPr>
      </p:pic>
    </p:spTree>
    <p:custDataLst>
      <p:tags r:id="rId1"/>
    </p:custDataLst>
    <p:extLst>
      <p:ext uri="{BB962C8B-B14F-4D97-AF65-F5344CB8AC3E}">
        <p14:creationId xmlns:p14="http://schemas.microsoft.com/office/powerpoint/2010/main" val="2200996895"/>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grpSp>
      <p:sp>
        <p:nvSpPr>
          <p:cNvPr id="2" name="文本框 1" descr="7b0a202020202262756c6c6574223a20227b5c2263617465676f727949645c223a31303030352c5c2274656d706c61746549645c223a32303233313332387d220a7d0a"/>
          <p:cNvSpPr txBox="1"/>
          <p:nvPr/>
        </p:nvSpPr>
        <p:spPr>
          <a:xfrm>
            <a:off x="1455202" y="4418330"/>
            <a:ext cx="20724488" cy="10248293"/>
          </a:xfrm>
          <a:prstGeom prst="rect">
            <a:avLst/>
          </a:prstGeom>
          <a:noFill/>
        </p:spPr>
        <p:txBody>
          <a:bodyPr wrap="square" rtlCol="0">
            <a:spAutoFit/>
          </a:bodyPr>
          <a:lstStyle/>
          <a:p>
            <a:pPr algn="l">
              <a:lnSpc>
                <a:spcPct val="15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p>
          <a:p>
            <a:pPr algn="l">
              <a:lnSpc>
                <a:spcPct val="15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）所有加减操作都是在数组内部进行，对于整个数组的和不会有影响；</a:t>
            </a:r>
          </a:p>
          <a:p>
            <a:pPr algn="l">
              <a:lnSpc>
                <a:spcPct val="150000"/>
              </a:lnSpc>
            </a:pP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）一次操作是对连续的</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个数</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a[i-1]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a[i+1]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，根据</a:t>
            </a: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a[1] = a[1]+a[2] </a:t>
            </a:r>
          </a:p>
          <a:p>
            <a:pPr algn="l">
              <a:lnSpc>
                <a:spcPct val="15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a[3] = a[3]+a[2] </a:t>
            </a:r>
          </a:p>
          <a:p>
            <a:pPr algn="l">
              <a:lnSpc>
                <a:spcPct val="15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a[2] = a[2]-2a[2] </a:t>
            </a:r>
          </a:p>
          <a:p>
            <a:pPr algn="l">
              <a:lnSpc>
                <a:spcPct val="150000"/>
              </a:lnSpc>
            </a:pPr>
            <a:r>
              <a:rPr lang="zh-CN" altLang="en-US" sz="40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        三个数的和</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不变。   </a:t>
            </a: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en-US" altLang="zh-CN" sz="4000" b="1"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b="1" u="sng"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000" b="1" u="sng"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联想前缀和</a:t>
            </a:r>
            <a:endParaRPr lang="en-US" altLang="zh-CN" sz="4000" b="1" u="sng" dirty="0">
              <a:solidFill>
                <a:srgbClr val="0070C0"/>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p>
          <a:p>
            <a:pPr algn="l">
              <a:lnSpc>
                <a:spcPct val="150000"/>
              </a:lnSpc>
            </a:pP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
        <p:nvSpPr>
          <p:cNvPr id="3" name="文本框 2"/>
          <p:cNvSpPr txBox="1"/>
          <p:nvPr/>
        </p:nvSpPr>
        <p:spPr>
          <a:xfrm>
            <a:off x="731996" y="978048"/>
            <a:ext cx="22170900" cy="1876303"/>
          </a:xfrm>
          <a:prstGeom prst="rect">
            <a:avLst/>
          </a:prstGeom>
          <a:noFill/>
        </p:spPr>
        <p:txBody>
          <a:bodyPr wrap="square">
            <a:spAutoFit/>
          </a:bodyPr>
          <a:lstStyle/>
          <a:p>
            <a:pPr algn="l"/>
            <a:r>
              <a:rPr lang="zh-CN" altLang="en-US" sz="5599" b="1" spc="600" dirty="0">
                <a:solidFill>
                  <a:schemeClr val="bg1"/>
                </a:solidFill>
                <a:latin typeface="思源宋体 CN Heavy" panose="02020900000000000000" charset="-122"/>
                <a:ea typeface="思源宋体 CN Heavy" panose="02020900000000000000" charset="-122"/>
              </a:rPr>
              <a:t>灵能传输 </a:t>
            </a:r>
            <a:endParaRPr lang="en-US" altLang="zh-CN" sz="5599" b="1" spc="600" dirty="0">
              <a:solidFill>
                <a:schemeClr val="bg1"/>
              </a:solidFill>
              <a:latin typeface="思源宋体 CN Heavy" panose="02020900000000000000" charset="-122"/>
              <a:ea typeface="思源宋体 CN Heavy" panose="02020900000000000000" charset="-122"/>
            </a:endParaRPr>
          </a:p>
          <a:p>
            <a:pPr algn="l">
              <a:lnSpc>
                <a:spcPct val="150000"/>
              </a:lnSpc>
            </a:pPr>
            <a:r>
              <a:rPr lang="en-US" altLang="zh-CN" sz="4000" b="1" spc="600" dirty="0">
                <a:solidFill>
                  <a:schemeClr val="bg1"/>
                </a:solidFill>
                <a:latin typeface="思源宋体 CN Heavy" panose="02020900000000000000" charset="-122"/>
                <a:ea typeface="思源宋体 CN Heavy" panose="02020900000000000000" charset="-122"/>
              </a:rPr>
              <a:t>2019</a:t>
            </a:r>
            <a:r>
              <a:rPr lang="zh-CN" altLang="en-US" sz="4000" b="1" spc="600" dirty="0">
                <a:solidFill>
                  <a:schemeClr val="bg1"/>
                </a:solidFill>
                <a:latin typeface="思源宋体 CN Heavy" panose="02020900000000000000" charset="-122"/>
                <a:ea typeface="思源宋体 CN Heavy" panose="02020900000000000000" charset="-122"/>
              </a:rPr>
              <a:t>年第十届蓝桥杯省赛，</a:t>
            </a:r>
            <a:r>
              <a:rPr lang="en-US" altLang="zh-CN" sz="4000" b="1" spc="600" dirty="0" err="1">
                <a:solidFill>
                  <a:schemeClr val="bg1"/>
                </a:solidFill>
                <a:latin typeface="思源宋体 CN Heavy" panose="02020900000000000000" charset="-122"/>
                <a:ea typeface="思源宋体 CN Heavy" panose="02020900000000000000" charset="-122"/>
              </a:rPr>
              <a:t>lanqiaoOJ</a:t>
            </a:r>
            <a:r>
              <a:rPr lang="zh-CN" altLang="en-US" sz="4000" b="1" spc="600" dirty="0">
                <a:solidFill>
                  <a:schemeClr val="bg1"/>
                </a:solidFill>
                <a:latin typeface="思源宋体 CN Heavy" panose="02020900000000000000" charset="-122"/>
                <a:ea typeface="思源宋体 CN Heavy" panose="02020900000000000000" charset="-122"/>
              </a:rPr>
              <a:t>题号</a:t>
            </a:r>
            <a:r>
              <a:rPr lang="en-US" altLang="zh-CN" sz="4000" b="1" spc="600" dirty="0">
                <a:solidFill>
                  <a:schemeClr val="bg1"/>
                </a:solidFill>
                <a:latin typeface="思源宋体 CN Heavy" panose="02020900000000000000" charset="-122"/>
                <a:ea typeface="思源宋体 CN Heavy" panose="02020900000000000000" charset="-122"/>
              </a:rPr>
              <a:t>196</a:t>
            </a:r>
          </a:p>
        </p:txBody>
      </p:sp>
    </p:spTree>
    <p:custDataLst>
      <p:tags r:id="rId1"/>
    </p:custDataLst>
    <p:extLst>
      <p:ext uri="{BB962C8B-B14F-4D97-AF65-F5344CB8AC3E}">
        <p14:creationId xmlns:p14="http://schemas.microsoft.com/office/powerpoint/2010/main" val="1631855868"/>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grpSp>
      <p:sp>
        <p:nvSpPr>
          <p:cNvPr id="2" name="文本框 1" descr="7b0a202020202262756c6c6574223a20227b5c2263617465676f727949645c223a31303030352c5c2274656d706c61746549645c223a32303233313332387d220a7d0a"/>
          <p:cNvSpPr txBox="1"/>
          <p:nvPr/>
        </p:nvSpPr>
        <p:spPr>
          <a:xfrm>
            <a:off x="926133" y="3998192"/>
            <a:ext cx="22530147" cy="9325023"/>
          </a:xfrm>
          <a:prstGeom prst="rect">
            <a:avLst/>
          </a:prstGeom>
          <a:noFill/>
        </p:spPr>
        <p:txBody>
          <a:bodyPr wrap="square" rtlCol="0">
            <a:spAutoFit/>
          </a:bodyPr>
          <a:lstStyle/>
          <a:p>
            <a:pPr algn="l">
              <a:lnSpc>
                <a:spcPct val="15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一次操作后的前缀和：</a:t>
            </a:r>
          </a:p>
          <a:p>
            <a:pPr algn="l">
              <a:lnSpc>
                <a:spcPct val="15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a[i-1]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更新为</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a[i-1]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s[i-1]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的新值等于原来的</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5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更新为</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的新值等于原来的</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s[i-1]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5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a[i+1]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更新为</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a[i+1]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s[i+1]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的值保持不变。</a:t>
            </a:r>
          </a:p>
          <a:p>
            <a:pPr algn="l">
              <a:lnSpc>
                <a:spcPct val="15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经过一次操作后，</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和</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s[i-1]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互相交换，</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s[i+1]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不变。</a:t>
            </a: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en-US" altLang="zh-CN" sz="4000" b="1"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s[i-1]</a:t>
            </a:r>
            <a:r>
              <a:rPr lang="zh-CN" altLang="en-US" sz="4000" b="1"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b="1"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s[</a:t>
            </a:r>
            <a:r>
              <a:rPr lang="en-US" altLang="zh-CN" sz="4000" b="1" dirty="0" err="1">
                <a:solidFill>
                  <a:srgbClr val="0070C0"/>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000" b="1"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b="1"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b="1"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s[i+1]</a:t>
            </a:r>
            <a:r>
              <a:rPr lang="zh-CN" altLang="en-US" sz="4000" b="1"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这</a:t>
            </a:r>
            <a:r>
              <a:rPr lang="en-US" altLang="zh-CN" sz="4000" b="1"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3</a:t>
            </a:r>
            <a:r>
              <a:rPr lang="zh-CN" altLang="en-US" sz="4000" b="1"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个数值还在，没有出现新的数值。</a:t>
            </a:r>
            <a:endParaRPr lang="en-US" altLang="zh-CN" sz="4000" b="1" dirty="0">
              <a:solidFill>
                <a:srgbClr val="0070C0"/>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endParaRPr lang="en-US" altLang="zh-CN" sz="4000" b="1" dirty="0">
              <a:solidFill>
                <a:srgbClr val="0070C0"/>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0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设</a:t>
            </a:r>
            <a:r>
              <a:rPr lang="en-US" altLang="zh-CN" sz="40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a[0]=0</a:t>
            </a:r>
            <a:r>
              <a:rPr lang="zh-CN" altLang="en-US" sz="40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s[0]=0</a:t>
            </a:r>
            <a:r>
              <a:rPr lang="zh-CN" altLang="en-US" sz="40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000" dirty="0">
              <a:solidFill>
                <a:srgbClr val="FF0000"/>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前缀和数组</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s[0]</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s[2]</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s[n-1]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s[n]</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除了</a:t>
            </a:r>
            <a:r>
              <a:rPr lang="en-US" altLang="zh-CN" sz="40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s[0]</a:t>
            </a:r>
            <a:r>
              <a:rPr lang="zh-CN" altLang="en-US" sz="40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s[n]</a:t>
            </a:r>
            <a:r>
              <a:rPr lang="zh-CN" altLang="en-US" sz="40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外</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，其他的</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s[2]</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s[n-1]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，经过多次操作后，每个</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能到达任意位置。</a:t>
            </a: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
        <p:nvSpPr>
          <p:cNvPr id="3" name="文本框 2"/>
          <p:cNvSpPr txBox="1"/>
          <p:nvPr/>
        </p:nvSpPr>
        <p:spPr>
          <a:xfrm>
            <a:off x="731996" y="978048"/>
            <a:ext cx="22170900" cy="1876303"/>
          </a:xfrm>
          <a:prstGeom prst="rect">
            <a:avLst/>
          </a:prstGeom>
          <a:noFill/>
        </p:spPr>
        <p:txBody>
          <a:bodyPr wrap="square">
            <a:spAutoFit/>
          </a:bodyPr>
          <a:lstStyle/>
          <a:p>
            <a:pPr algn="l"/>
            <a:r>
              <a:rPr lang="zh-CN" altLang="en-US" sz="5599" b="1" spc="600" dirty="0">
                <a:solidFill>
                  <a:schemeClr val="bg1"/>
                </a:solidFill>
                <a:latin typeface="思源宋体 CN Heavy" panose="02020900000000000000" charset="-122"/>
                <a:ea typeface="思源宋体 CN Heavy" panose="02020900000000000000" charset="-122"/>
              </a:rPr>
              <a:t>灵能传输 </a:t>
            </a:r>
            <a:endParaRPr lang="en-US" altLang="zh-CN" sz="5599" b="1" spc="600" dirty="0">
              <a:solidFill>
                <a:schemeClr val="bg1"/>
              </a:solidFill>
              <a:latin typeface="思源宋体 CN Heavy" panose="02020900000000000000" charset="-122"/>
              <a:ea typeface="思源宋体 CN Heavy" panose="02020900000000000000" charset="-122"/>
            </a:endParaRPr>
          </a:p>
          <a:p>
            <a:pPr algn="l">
              <a:lnSpc>
                <a:spcPct val="150000"/>
              </a:lnSpc>
            </a:pPr>
            <a:r>
              <a:rPr lang="en-US" altLang="zh-CN" sz="4000" b="1" spc="600" dirty="0">
                <a:solidFill>
                  <a:schemeClr val="bg1"/>
                </a:solidFill>
                <a:latin typeface="思源宋体 CN Heavy" panose="02020900000000000000" charset="-122"/>
                <a:ea typeface="思源宋体 CN Heavy" panose="02020900000000000000" charset="-122"/>
              </a:rPr>
              <a:t>2019</a:t>
            </a:r>
            <a:r>
              <a:rPr lang="zh-CN" altLang="en-US" sz="4000" b="1" spc="600" dirty="0">
                <a:solidFill>
                  <a:schemeClr val="bg1"/>
                </a:solidFill>
                <a:latin typeface="思源宋体 CN Heavy" panose="02020900000000000000" charset="-122"/>
                <a:ea typeface="思源宋体 CN Heavy" panose="02020900000000000000" charset="-122"/>
              </a:rPr>
              <a:t>年第十届蓝桥杯省赛，</a:t>
            </a:r>
            <a:r>
              <a:rPr lang="en-US" altLang="zh-CN" sz="4000" b="1" spc="600" dirty="0" err="1">
                <a:solidFill>
                  <a:schemeClr val="bg1"/>
                </a:solidFill>
                <a:latin typeface="思源宋体 CN Heavy" panose="02020900000000000000" charset="-122"/>
                <a:ea typeface="思源宋体 CN Heavy" panose="02020900000000000000" charset="-122"/>
              </a:rPr>
              <a:t>lanqiaoOJ</a:t>
            </a:r>
            <a:r>
              <a:rPr lang="zh-CN" altLang="en-US" sz="4000" b="1" spc="600" dirty="0">
                <a:solidFill>
                  <a:schemeClr val="bg1"/>
                </a:solidFill>
                <a:latin typeface="思源宋体 CN Heavy" panose="02020900000000000000" charset="-122"/>
                <a:ea typeface="思源宋体 CN Heavy" panose="02020900000000000000" charset="-122"/>
              </a:rPr>
              <a:t>题号</a:t>
            </a:r>
            <a:r>
              <a:rPr lang="en-US" altLang="zh-CN" sz="4000" b="1" spc="600" dirty="0">
                <a:solidFill>
                  <a:schemeClr val="bg1"/>
                </a:solidFill>
                <a:latin typeface="思源宋体 CN Heavy" panose="02020900000000000000" charset="-122"/>
                <a:ea typeface="思源宋体 CN Heavy" panose="02020900000000000000" charset="-122"/>
              </a:rPr>
              <a:t>196</a:t>
            </a:r>
          </a:p>
        </p:txBody>
      </p:sp>
    </p:spTree>
    <p:custDataLst>
      <p:tags r:id="rId1"/>
    </p:custDataLst>
    <p:extLst>
      <p:ext uri="{BB962C8B-B14F-4D97-AF65-F5344CB8AC3E}">
        <p14:creationId xmlns:p14="http://schemas.microsoft.com/office/powerpoint/2010/main" val="107289471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grpSp>
      <p:sp>
        <p:nvSpPr>
          <p:cNvPr id="2" name="文本框 1" descr="7b0a202020202262756c6c6574223a20227b5c2263617465676f727949645c223a31303030352c5c2274656d706c61746549645c223a32303233313332387d220a7d0a"/>
          <p:cNvSpPr txBox="1"/>
          <p:nvPr/>
        </p:nvSpPr>
        <p:spPr>
          <a:xfrm>
            <a:off x="958541" y="3998192"/>
            <a:ext cx="22465330" cy="7478483"/>
          </a:xfrm>
          <a:prstGeom prst="rect">
            <a:avLst/>
          </a:prstGeom>
          <a:noFill/>
        </p:spPr>
        <p:txBody>
          <a:bodyPr wrap="square" rtlCol="0">
            <a:spAutoFit/>
          </a:bodyPr>
          <a:lstStyle/>
          <a:p>
            <a:pPr algn="l">
              <a:lnSpc>
                <a:spcPct val="15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题目中对</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的多次操作后的一个结果，对应了前缀和</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的一种排列。</a:t>
            </a: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因为</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s[</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s[i-1]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，对</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多次操作后，新的</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是：</a:t>
            </a:r>
          </a:p>
          <a:p>
            <a:pPr algn="l">
              <a:lnSpc>
                <a:spcPct val="15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a[1] = s[1] - s[0]</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a[2] = s[2] - s[1]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a[n] = s[n] - s[n-1]</a:t>
            </a:r>
          </a:p>
          <a:p>
            <a:pPr algn="l">
              <a:lnSpc>
                <a:spcPct val="150000"/>
              </a:lnSpc>
            </a:pP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经过以上转换，题目的原意：“对连续</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个数做加减操作后，求最大的</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能达到多小”，</a:t>
            </a: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变成了简单问题：“数组</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，求</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max{|s[1]-s[0]|, |s[2] - s[1]|, ..., |s[n] - s[n-1]|}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，且尽量小</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s[0]</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和</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s[n]</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保持不动，其他</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可以随意变换位置。</a:t>
            </a: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
        <p:nvSpPr>
          <p:cNvPr id="3" name="文本框 2"/>
          <p:cNvSpPr txBox="1"/>
          <p:nvPr/>
        </p:nvSpPr>
        <p:spPr>
          <a:xfrm>
            <a:off x="731996" y="978048"/>
            <a:ext cx="22170900" cy="1876303"/>
          </a:xfrm>
          <a:prstGeom prst="rect">
            <a:avLst/>
          </a:prstGeom>
          <a:noFill/>
        </p:spPr>
        <p:txBody>
          <a:bodyPr wrap="square">
            <a:spAutoFit/>
          </a:bodyPr>
          <a:lstStyle/>
          <a:p>
            <a:pPr algn="l"/>
            <a:r>
              <a:rPr lang="zh-CN" altLang="en-US" sz="5599" b="1" spc="600" dirty="0">
                <a:solidFill>
                  <a:schemeClr val="bg1"/>
                </a:solidFill>
                <a:latin typeface="思源宋体 CN Heavy" panose="02020900000000000000" charset="-122"/>
                <a:ea typeface="思源宋体 CN Heavy" panose="02020900000000000000" charset="-122"/>
              </a:rPr>
              <a:t>灵能传输 </a:t>
            </a:r>
            <a:endParaRPr lang="en-US" altLang="zh-CN" sz="5599" b="1" spc="600" dirty="0">
              <a:solidFill>
                <a:schemeClr val="bg1"/>
              </a:solidFill>
              <a:latin typeface="思源宋体 CN Heavy" panose="02020900000000000000" charset="-122"/>
              <a:ea typeface="思源宋体 CN Heavy" panose="02020900000000000000" charset="-122"/>
            </a:endParaRPr>
          </a:p>
          <a:p>
            <a:pPr algn="l">
              <a:lnSpc>
                <a:spcPct val="150000"/>
              </a:lnSpc>
            </a:pPr>
            <a:r>
              <a:rPr lang="en-US" altLang="zh-CN" sz="4000" b="1" spc="600" dirty="0">
                <a:solidFill>
                  <a:schemeClr val="bg1"/>
                </a:solidFill>
                <a:latin typeface="思源宋体 CN Heavy" panose="02020900000000000000" charset="-122"/>
                <a:ea typeface="思源宋体 CN Heavy" panose="02020900000000000000" charset="-122"/>
              </a:rPr>
              <a:t>2019</a:t>
            </a:r>
            <a:r>
              <a:rPr lang="zh-CN" altLang="en-US" sz="4000" b="1" spc="600" dirty="0">
                <a:solidFill>
                  <a:schemeClr val="bg1"/>
                </a:solidFill>
                <a:latin typeface="思源宋体 CN Heavy" panose="02020900000000000000" charset="-122"/>
                <a:ea typeface="思源宋体 CN Heavy" panose="02020900000000000000" charset="-122"/>
              </a:rPr>
              <a:t>年第十届蓝桥杯省赛，</a:t>
            </a:r>
            <a:r>
              <a:rPr lang="en-US" altLang="zh-CN" sz="4000" b="1" spc="600" dirty="0" err="1">
                <a:solidFill>
                  <a:schemeClr val="bg1"/>
                </a:solidFill>
                <a:latin typeface="思源宋体 CN Heavy" panose="02020900000000000000" charset="-122"/>
                <a:ea typeface="思源宋体 CN Heavy" panose="02020900000000000000" charset="-122"/>
              </a:rPr>
              <a:t>lanqiaoOJ</a:t>
            </a:r>
            <a:r>
              <a:rPr lang="zh-CN" altLang="en-US" sz="4000" b="1" spc="600" dirty="0">
                <a:solidFill>
                  <a:schemeClr val="bg1"/>
                </a:solidFill>
                <a:latin typeface="思源宋体 CN Heavy" panose="02020900000000000000" charset="-122"/>
                <a:ea typeface="思源宋体 CN Heavy" panose="02020900000000000000" charset="-122"/>
              </a:rPr>
              <a:t>题号</a:t>
            </a:r>
            <a:r>
              <a:rPr lang="en-US" altLang="zh-CN" sz="4000" b="1" spc="600" dirty="0">
                <a:solidFill>
                  <a:schemeClr val="bg1"/>
                </a:solidFill>
                <a:latin typeface="思源宋体 CN Heavy" panose="02020900000000000000" charset="-122"/>
                <a:ea typeface="思源宋体 CN Heavy" panose="02020900000000000000" charset="-122"/>
              </a:rPr>
              <a:t>196</a:t>
            </a:r>
          </a:p>
        </p:txBody>
      </p:sp>
    </p:spTree>
    <p:custDataLst>
      <p:tags r:id="rId1"/>
    </p:custDataLst>
    <p:extLst>
      <p:ext uri="{BB962C8B-B14F-4D97-AF65-F5344CB8AC3E}">
        <p14:creationId xmlns:p14="http://schemas.microsoft.com/office/powerpoint/2010/main" val="3226612114"/>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grpSp>
      <p:sp>
        <p:nvSpPr>
          <p:cNvPr id="2" name="文本框 1" descr="7b0a202020202262756c6c6574223a20227b5c2263617465676f727949645c223a31303030352c5c2274656d706c61746549645c223a32303233313332387d220a7d0a"/>
          <p:cNvSpPr txBox="1"/>
          <p:nvPr/>
        </p:nvSpPr>
        <p:spPr>
          <a:xfrm>
            <a:off x="652103" y="3548833"/>
            <a:ext cx="24264945" cy="3785406"/>
          </a:xfrm>
          <a:prstGeom prst="rect">
            <a:avLst/>
          </a:prstGeom>
          <a:noFill/>
        </p:spPr>
        <p:txBody>
          <a:bodyPr wrap="square" rtlCol="0">
            <a:spAutoFit/>
          </a:bodyPr>
          <a:lstStyle/>
          <a:p>
            <a:pPr algn="l">
              <a:lnSpc>
                <a:spcPct val="15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先看部分情况（</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都是正数）：</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s[0]</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是最小的，</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s[n]</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是最大的</a:t>
            </a: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简单：把</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排序后，</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max{|s[</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]-s[i-1]|}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就是解。</a:t>
            </a:r>
          </a:p>
          <a:p>
            <a:pPr algn="l">
              <a:lnSpc>
                <a:spcPct val="150000"/>
              </a:lnSpc>
            </a:pPr>
            <a:endPar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p>
        </p:txBody>
      </p:sp>
      <p:pic>
        <p:nvPicPr>
          <p:cNvPr id="2050" name="Picture 2" descr="C:\Users\ECUST\AppData\Local\Temp\ksohtml16484\wps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2268" y="6169755"/>
            <a:ext cx="12257877" cy="1117527"/>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731996" y="978048"/>
            <a:ext cx="22170900" cy="1876303"/>
          </a:xfrm>
          <a:prstGeom prst="rect">
            <a:avLst/>
          </a:prstGeom>
          <a:noFill/>
        </p:spPr>
        <p:txBody>
          <a:bodyPr wrap="square">
            <a:spAutoFit/>
          </a:bodyPr>
          <a:lstStyle/>
          <a:p>
            <a:pPr algn="l"/>
            <a:r>
              <a:rPr lang="zh-CN" altLang="en-US" sz="5599" b="1" spc="600" dirty="0">
                <a:solidFill>
                  <a:schemeClr val="bg1"/>
                </a:solidFill>
                <a:latin typeface="思源宋体 CN Heavy" panose="02020900000000000000" charset="-122"/>
                <a:ea typeface="思源宋体 CN Heavy" panose="02020900000000000000" charset="-122"/>
              </a:rPr>
              <a:t>灵能传输 </a:t>
            </a:r>
            <a:endParaRPr lang="en-US" altLang="zh-CN" sz="5599" b="1" spc="600" dirty="0">
              <a:solidFill>
                <a:schemeClr val="bg1"/>
              </a:solidFill>
              <a:latin typeface="思源宋体 CN Heavy" panose="02020900000000000000" charset="-122"/>
              <a:ea typeface="思源宋体 CN Heavy" panose="02020900000000000000" charset="-122"/>
            </a:endParaRPr>
          </a:p>
          <a:p>
            <a:pPr algn="l">
              <a:lnSpc>
                <a:spcPct val="150000"/>
              </a:lnSpc>
            </a:pPr>
            <a:r>
              <a:rPr lang="en-US" altLang="zh-CN" sz="4000" b="1" spc="600" dirty="0">
                <a:solidFill>
                  <a:schemeClr val="bg1"/>
                </a:solidFill>
                <a:latin typeface="思源宋体 CN Heavy" panose="02020900000000000000" charset="-122"/>
                <a:ea typeface="思源宋体 CN Heavy" panose="02020900000000000000" charset="-122"/>
              </a:rPr>
              <a:t>2019</a:t>
            </a:r>
            <a:r>
              <a:rPr lang="zh-CN" altLang="en-US" sz="4000" b="1" spc="600" dirty="0">
                <a:solidFill>
                  <a:schemeClr val="bg1"/>
                </a:solidFill>
                <a:latin typeface="思源宋体 CN Heavy" panose="02020900000000000000" charset="-122"/>
                <a:ea typeface="思源宋体 CN Heavy" panose="02020900000000000000" charset="-122"/>
              </a:rPr>
              <a:t>年第十届蓝桥杯省赛，</a:t>
            </a:r>
            <a:r>
              <a:rPr lang="en-US" altLang="zh-CN" sz="4000" b="1" spc="600" dirty="0" err="1">
                <a:solidFill>
                  <a:schemeClr val="bg1"/>
                </a:solidFill>
                <a:latin typeface="思源宋体 CN Heavy" panose="02020900000000000000" charset="-122"/>
                <a:ea typeface="思源宋体 CN Heavy" panose="02020900000000000000" charset="-122"/>
              </a:rPr>
              <a:t>lanqiaoOJ</a:t>
            </a:r>
            <a:r>
              <a:rPr lang="zh-CN" altLang="en-US" sz="4000" b="1" spc="600" dirty="0">
                <a:solidFill>
                  <a:schemeClr val="bg1"/>
                </a:solidFill>
                <a:latin typeface="思源宋体 CN Heavy" panose="02020900000000000000" charset="-122"/>
                <a:ea typeface="思源宋体 CN Heavy" panose="02020900000000000000" charset="-122"/>
              </a:rPr>
              <a:t>题号</a:t>
            </a:r>
            <a:r>
              <a:rPr lang="en-US" altLang="zh-CN" sz="4000" b="1" spc="600" dirty="0">
                <a:solidFill>
                  <a:schemeClr val="bg1"/>
                </a:solidFill>
                <a:latin typeface="思源宋体 CN Heavy" panose="02020900000000000000" charset="-122"/>
                <a:ea typeface="思源宋体 CN Heavy" panose="02020900000000000000" charset="-122"/>
              </a:rPr>
              <a:t>196</a:t>
            </a:r>
          </a:p>
        </p:txBody>
      </p:sp>
      <p:sp>
        <p:nvSpPr>
          <p:cNvPr id="13" name="文本框 12" descr="7b0a202020202262756c6c6574223a20227b5c2263617465676f727949645c223a31303030352c5c2274656d706c61746549645c223a32303233313332387d220a7d0a"/>
          <p:cNvSpPr txBox="1"/>
          <p:nvPr/>
        </p:nvSpPr>
        <p:spPr>
          <a:xfrm>
            <a:off x="6346409" y="7971806"/>
            <a:ext cx="17193615" cy="6862970"/>
          </a:xfrm>
          <a:prstGeom prst="rect">
            <a:avLst/>
          </a:prstGeom>
          <a:noFill/>
        </p:spPr>
        <p:txBody>
          <a:bodyPr wrap="square" rtlCol="0">
            <a:spAutoFit/>
          </a:bodyPr>
          <a:lstStyle/>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t=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(input())</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for _ in range(t):</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n =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(input())</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a=[0] + list(map(</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int,input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().split())) #a[1]~a[n]</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s=[0] *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len</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(a)                         #s[0]~s[n]</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for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in range(1,n+1):  s[</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]=s[i-1]+a[</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s.sort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ans</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=0</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for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in range(1,n+1):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ans</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=max(</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ans,s</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]-s[i-1]);</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print(</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ans</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a:t>
            </a:r>
          </a:p>
        </p:txBody>
      </p:sp>
      <p:pic>
        <p:nvPicPr>
          <p:cNvPr id="14" name="图片 13"/>
          <p:cNvPicPr/>
          <p:nvPr/>
        </p:nvPicPr>
        <p:blipFill>
          <a:blip r:embed="rId6">
            <a:lum bright="34000" contrast="-8000"/>
          </a:blip>
          <a:srcRect l="20001" t="7444" r="19822" b="6772"/>
          <a:stretch>
            <a:fillRect/>
          </a:stretch>
        </p:blipFill>
        <p:spPr>
          <a:xfrm rot="5400000">
            <a:off x="9898669" y="3209723"/>
            <a:ext cx="7026605" cy="15845583"/>
          </a:xfrm>
          <a:prstGeom prst="rect">
            <a:avLst/>
          </a:prstGeom>
          <a:noFill/>
          <a:ln w="9525">
            <a:noFill/>
          </a:ln>
        </p:spPr>
      </p:pic>
    </p:spTree>
    <p:custDataLst>
      <p:tags r:id="rId1"/>
    </p:custDataLst>
    <p:extLst>
      <p:ext uri="{BB962C8B-B14F-4D97-AF65-F5344CB8AC3E}">
        <p14:creationId xmlns:p14="http://schemas.microsoft.com/office/powerpoint/2010/main" val="172086285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13" grpId="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grpSp>
      <p:sp>
        <p:nvSpPr>
          <p:cNvPr id="2" name="文本框 1" descr="7b0a202020202262756c6c6574223a20227b5c2263617465676f727949645c223a31303030352c5c2274656d706c61746549645c223a32303233313332387d220a7d0a"/>
          <p:cNvSpPr txBox="1"/>
          <p:nvPr/>
        </p:nvSpPr>
        <p:spPr>
          <a:xfrm>
            <a:off x="652103" y="4573059"/>
            <a:ext cx="22653852" cy="7478483"/>
          </a:xfrm>
          <a:prstGeom prst="rect">
            <a:avLst/>
          </a:prstGeom>
          <a:noFill/>
        </p:spPr>
        <p:txBody>
          <a:bodyPr wrap="square" rtlCol="0">
            <a:spAutoFit/>
          </a:bodyPr>
          <a:lstStyle/>
          <a:p>
            <a:pPr algn="l">
              <a:lnSpc>
                <a:spcPct val="15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若</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s[0]</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不是最小的，</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s[n]</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不是最大的，怎么办？</a:t>
            </a: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先把</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排序，</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s[0]</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和</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s[n]</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在中间某两个位置，见下图。</a:t>
            </a:r>
          </a:p>
          <a:p>
            <a:pPr algn="l">
              <a:lnSpc>
                <a:spcPct val="150000"/>
              </a:lnSpc>
            </a:pPr>
            <a:endPar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endPar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p>
          <a:p>
            <a:pPr algn="l">
              <a:lnSpc>
                <a:spcPct val="150000"/>
              </a:lnSpc>
            </a:pPr>
            <a:endPar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应该从</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s[0]</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出发，到最小值</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min</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，然后到最大值</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max</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，最后到达</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s[n]</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，如图所示路线</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1 -&gt; 2 -&gt; 3</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，这样</a:t>
            </a:r>
          </a:p>
          <a:p>
            <a:pPr algn="l">
              <a:lnSpc>
                <a:spcPct val="15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产生的</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]-s[i-1]|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比较小。</a:t>
            </a: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2052" name="Picture 4" descr="C:\Users\ECUST\AppData\Local\Temp\ksohtml16484\wps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1151" y="7117308"/>
            <a:ext cx="13964621" cy="2416954"/>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731996" y="978048"/>
            <a:ext cx="22170900" cy="1876303"/>
          </a:xfrm>
          <a:prstGeom prst="rect">
            <a:avLst/>
          </a:prstGeom>
          <a:noFill/>
        </p:spPr>
        <p:txBody>
          <a:bodyPr wrap="square">
            <a:spAutoFit/>
          </a:bodyPr>
          <a:lstStyle/>
          <a:p>
            <a:pPr algn="l"/>
            <a:r>
              <a:rPr lang="zh-CN" altLang="en-US" sz="5599" b="1" spc="600" dirty="0">
                <a:solidFill>
                  <a:schemeClr val="bg1"/>
                </a:solidFill>
                <a:latin typeface="思源宋体 CN Heavy" panose="02020900000000000000" charset="-122"/>
                <a:ea typeface="思源宋体 CN Heavy" panose="02020900000000000000" charset="-122"/>
              </a:rPr>
              <a:t>灵能传输 </a:t>
            </a:r>
            <a:endParaRPr lang="en-US" altLang="zh-CN" sz="5599" b="1" spc="600" dirty="0">
              <a:solidFill>
                <a:schemeClr val="bg1"/>
              </a:solidFill>
              <a:latin typeface="思源宋体 CN Heavy" panose="02020900000000000000" charset="-122"/>
              <a:ea typeface="思源宋体 CN Heavy" panose="02020900000000000000" charset="-122"/>
            </a:endParaRPr>
          </a:p>
          <a:p>
            <a:pPr algn="l">
              <a:lnSpc>
                <a:spcPct val="150000"/>
              </a:lnSpc>
            </a:pPr>
            <a:r>
              <a:rPr lang="en-US" altLang="zh-CN" sz="4000" b="1" spc="600" dirty="0">
                <a:solidFill>
                  <a:schemeClr val="bg1"/>
                </a:solidFill>
                <a:latin typeface="思源宋体 CN Heavy" panose="02020900000000000000" charset="-122"/>
                <a:ea typeface="思源宋体 CN Heavy" panose="02020900000000000000" charset="-122"/>
              </a:rPr>
              <a:t>2019</a:t>
            </a:r>
            <a:r>
              <a:rPr lang="zh-CN" altLang="en-US" sz="4000" b="1" spc="600" dirty="0">
                <a:solidFill>
                  <a:schemeClr val="bg1"/>
                </a:solidFill>
                <a:latin typeface="思源宋体 CN Heavy" panose="02020900000000000000" charset="-122"/>
                <a:ea typeface="思源宋体 CN Heavy" panose="02020900000000000000" charset="-122"/>
              </a:rPr>
              <a:t>年第十届蓝桥杯省赛，</a:t>
            </a:r>
            <a:r>
              <a:rPr lang="en-US" altLang="zh-CN" sz="4000" b="1" spc="600" dirty="0" err="1">
                <a:solidFill>
                  <a:schemeClr val="bg1"/>
                </a:solidFill>
                <a:latin typeface="思源宋体 CN Heavy" panose="02020900000000000000" charset="-122"/>
                <a:ea typeface="思源宋体 CN Heavy" panose="02020900000000000000" charset="-122"/>
              </a:rPr>
              <a:t>lanqiaoOJ</a:t>
            </a:r>
            <a:r>
              <a:rPr lang="zh-CN" altLang="en-US" sz="4000" b="1" spc="600" dirty="0">
                <a:solidFill>
                  <a:schemeClr val="bg1"/>
                </a:solidFill>
                <a:latin typeface="思源宋体 CN Heavy" panose="02020900000000000000" charset="-122"/>
                <a:ea typeface="思源宋体 CN Heavy" panose="02020900000000000000" charset="-122"/>
              </a:rPr>
              <a:t>题号</a:t>
            </a:r>
            <a:r>
              <a:rPr lang="en-US" altLang="zh-CN" sz="4000" b="1" spc="600" dirty="0">
                <a:solidFill>
                  <a:schemeClr val="bg1"/>
                </a:solidFill>
                <a:latin typeface="思源宋体 CN Heavy" panose="02020900000000000000" charset="-122"/>
                <a:ea typeface="思源宋体 CN Heavy" panose="02020900000000000000" charset="-122"/>
              </a:rPr>
              <a:t>196</a:t>
            </a:r>
          </a:p>
        </p:txBody>
      </p:sp>
    </p:spTree>
    <p:custDataLst>
      <p:tags r:id="rId1"/>
    </p:custDataLst>
    <p:extLst>
      <p:ext uri="{BB962C8B-B14F-4D97-AF65-F5344CB8AC3E}">
        <p14:creationId xmlns:p14="http://schemas.microsoft.com/office/powerpoint/2010/main" val="112256623"/>
      </p:ext>
    </p:extLst>
  </p:cSld>
  <p:clrMapOvr>
    <a:masterClrMapping/>
  </p:clrMapOvr>
  <p:transition spd="slow" advClick="0" advTm="1000">
    <p:push dir="u"/>
  </p:transition>
  <p:timing>
    <p:tnLst>
      <p:par>
        <p:cTn id="1" dur="indefinite" restart="never" nodeType="tmRoot"/>
      </p:par>
    </p:tnLst>
    <p:bldLst>
      <p:bldP spid="2"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grpSp>
      <p:sp>
        <p:nvSpPr>
          <p:cNvPr id="2" name="文本框 1" descr="7b0a202020202262756c6c6574223a20227b5c2263617465676f727949645c223a31303030352c5c2274656d706c61746549645c223a32303233313332387d220a7d0a"/>
          <p:cNvSpPr txBox="1"/>
          <p:nvPr/>
        </p:nvSpPr>
        <p:spPr>
          <a:xfrm>
            <a:off x="731996" y="7549198"/>
            <a:ext cx="22532889" cy="4708674"/>
          </a:xfrm>
          <a:prstGeom prst="rect">
            <a:avLst/>
          </a:prstGeom>
          <a:noFill/>
        </p:spPr>
        <p:txBody>
          <a:bodyPr wrap="square" rtlCol="0">
            <a:spAutoFit/>
          </a:bodyPr>
          <a:lstStyle/>
          <a:p>
            <a:pPr algn="l">
              <a:lnSpc>
                <a:spcPct val="150000"/>
              </a:lnSpc>
              <a:buBlip>
                <a:blip r:embed="rId5"/>
              </a:buBlip>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一个问题：图中存在重叠区，</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[min, s0]</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和</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sn</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max]</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上有重叠。</a:t>
            </a: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buBlip>
                <a:blip r:embed="rId5"/>
              </a:buBlip>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例如在</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[min, s0]</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上来回走了两遍，但是这区间的每个数只能用一次，解决办法是隔一个数取一个。</a:t>
            </a:r>
          </a:p>
          <a:p>
            <a:pPr algn="l">
              <a:lnSpc>
                <a:spcPct val="150000"/>
              </a:lnSpc>
              <a:buBlip>
                <a:blip r:embed="rId5"/>
              </a:buBlip>
            </a:pP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buBlip>
                <a:blip r:embed="rId5"/>
              </a:buBlip>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如何处理重叠区？用</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vis[</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记录第一次走过的时候第</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数被取过，第二次再走过时，</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vis[] = 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的数就不用再取了。</a:t>
            </a:r>
          </a:p>
        </p:txBody>
      </p:sp>
      <p:sp>
        <p:nvSpPr>
          <p:cNvPr id="3" name="文本框 2"/>
          <p:cNvSpPr txBox="1"/>
          <p:nvPr/>
        </p:nvSpPr>
        <p:spPr>
          <a:xfrm>
            <a:off x="731996" y="978048"/>
            <a:ext cx="22170900" cy="1876303"/>
          </a:xfrm>
          <a:prstGeom prst="rect">
            <a:avLst/>
          </a:prstGeom>
          <a:noFill/>
        </p:spPr>
        <p:txBody>
          <a:bodyPr wrap="square">
            <a:spAutoFit/>
          </a:bodyPr>
          <a:lstStyle/>
          <a:p>
            <a:pPr algn="l"/>
            <a:r>
              <a:rPr lang="zh-CN" altLang="en-US" sz="5599" b="1" spc="600" dirty="0">
                <a:solidFill>
                  <a:schemeClr val="bg1"/>
                </a:solidFill>
                <a:latin typeface="思源宋体 CN Heavy" panose="02020900000000000000" charset="-122"/>
                <a:ea typeface="思源宋体 CN Heavy" panose="02020900000000000000" charset="-122"/>
              </a:rPr>
              <a:t>灵能传输 </a:t>
            </a:r>
            <a:endParaRPr lang="en-US" altLang="zh-CN" sz="5599" b="1" spc="600" dirty="0">
              <a:solidFill>
                <a:schemeClr val="bg1"/>
              </a:solidFill>
              <a:latin typeface="思源宋体 CN Heavy" panose="02020900000000000000" charset="-122"/>
              <a:ea typeface="思源宋体 CN Heavy" panose="02020900000000000000" charset="-122"/>
            </a:endParaRPr>
          </a:p>
          <a:p>
            <a:pPr algn="l">
              <a:lnSpc>
                <a:spcPct val="150000"/>
              </a:lnSpc>
            </a:pPr>
            <a:r>
              <a:rPr lang="en-US" altLang="zh-CN" sz="4000" b="1" spc="600" dirty="0">
                <a:solidFill>
                  <a:schemeClr val="bg1"/>
                </a:solidFill>
                <a:latin typeface="思源宋体 CN Heavy" panose="02020900000000000000" charset="-122"/>
                <a:ea typeface="思源宋体 CN Heavy" panose="02020900000000000000" charset="-122"/>
              </a:rPr>
              <a:t>2019</a:t>
            </a:r>
            <a:r>
              <a:rPr lang="zh-CN" altLang="en-US" sz="4000" b="1" spc="600" dirty="0">
                <a:solidFill>
                  <a:schemeClr val="bg1"/>
                </a:solidFill>
                <a:latin typeface="思源宋体 CN Heavy" panose="02020900000000000000" charset="-122"/>
                <a:ea typeface="思源宋体 CN Heavy" panose="02020900000000000000" charset="-122"/>
              </a:rPr>
              <a:t>年第十届蓝桥杯省赛，</a:t>
            </a:r>
            <a:r>
              <a:rPr lang="en-US" altLang="zh-CN" sz="4000" b="1" spc="600" dirty="0" err="1">
                <a:solidFill>
                  <a:schemeClr val="bg1"/>
                </a:solidFill>
                <a:latin typeface="思源宋体 CN Heavy" panose="02020900000000000000" charset="-122"/>
                <a:ea typeface="思源宋体 CN Heavy" panose="02020900000000000000" charset="-122"/>
              </a:rPr>
              <a:t>lanqiaoOJ</a:t>
            </a:r>
            <a:r>
              <a:rPr lang="zh-CN" altLang="en-US" sz="4000" b="1" spc="600" dirty="0">
                <a:solidFill>
                  <a:schemeClr val="bg1"/>
                </a:solidFill>
                <a:latin typeface="思源宋体 CN Heavy" panose="02020900000000000000" charset="-122"/>
                <a:ea typeface="思源宋体 CN Heavy" panose="02020900000000000000" charset="-122"/>
              </a:rPr>
              <a:t>题号</a:t>
            </a:r>
            <a:r>
              <a:rPr lang="en-US" altLang="zh-CN" sz="4000" b="1" spc="600" dirty="0">
                <a:solidFill>
                  <a:schemeClr val="bg1"/>
                </a:solidFill>
                <a:latin typeface="思源宋体 CN Heavy" panose="02020900000000000000" charset="-122"/>
                <a:ea typeface="思源宋体 CN Heavy" panose="02020900000000000000" charset="-122"/>
              </a:rPr>
              <a:t>196</a:t>
            </a:r>
          </a:p>
        </p:txBody>
      </p:sp>
      <p:pic>
        <p:nvPicPr>
          <p:cNvPr id="11" name="Picture 4" descr="C:\Users\ECUST\AppData\Local\Temp\ksohtml16484\wps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78285" y="4126105"/>
            <a:ext cx="14751429" cy="255313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037182249"/>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068" y="1151038"/>
            <a:ext cx="3541164" cy="575908"/>
          </a:xfrm>
          <a:prstGeom prst="rect">
            <a:avLst/>
          </a:prstGeom>
        </p:spPr>
      </p:pic>
      <p:sp>
        <p:nvSpPr>
          <p:cNvPr id="2" name="文本框 1" descr="7b0a202020202262756c6c6574223a20227b5c2263617465676f727949645c223a31303030352c5c2274656d706c61746549645c223a32303233313332387d220a7d0a"/>
          <p:cNvSpPr txBox="1"/>
          <p:nvPr/>
        </p:nvSpPr>
        <p:spPr>
          <a:xfrm>
            <a:off x="2544279" y="1849268"/>
            <a:ext cx="12889661" cy="11417767"/>
          </a:xfrm>
          <a:prstGeom prst="rect">
            <a:avLst/>
          </a:prstGeom>
          <a:noFill/>
        </p:spPr>
        <p:txBody>
          <a:bodyPr wrap="square" rtlCol="0">
            <a:spAutoFit/>
          </a:bodyPr>
          <a:lstStyle/>
          <a:p>
            <a:pPr algn="l"/>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rPr>
              <a:t>t=</a:t>
            </a:r>
            <a:r>
              <a:rPr lang="en-US" altLang="zh-CN" sz="32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rPr>
              <a:t>(input())</a:t>
            </a:r>
          </a:p>
          <a:p>
            <a:pPr algn="l"/>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rPr>
              <a:t>for _ in range(t):</a:t>
            </a:r>
          </a:p>
          <a:p>
            <a:pPr algn="l"/>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rPr>
              <a:t>    n=</a:t>
            </a:r>
            <a:r>
              <a:rPr lang="en-US" altLang="zh-CN" sz="32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rPr>
              <a:t>(input())</a:t>
            </a:r>
          </a:p>
          <a:p>
            <a:pPr algn="l"/>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rPr>
              <a:t>    a=[0]+list(map(</a:t>
            </a:r>
            <a:r>
              <a:rPr lang="en-US" altLang="zh-CN" sz="32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int,input</a:t>
            </a:r>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rPr>
              <a:t>().split()))</a:t>
            </a:r>
          </a:p>
          <a:p>
            <a:pPr algn="l"/>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rPr>
              <a:t>    s=[0]*(n+1)</a:t>
            </a:r>
          </a:p>
          <a:p>
            <a:pPr algn="l"/>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rPr>
              <a:t>    for </a:t>
            </a:r>
            <a:r>
              <a:rPr lang="en-US" altLang="zh-CN" sz="32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a:t>
            </a:r>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rPr>
              <a:t> in range(1,n+1):  s[</a:t>
            </a:r>
            <a:r>
              <a:rPr lang="en-US" altLang="zh-CN" sz="32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a:t>
            </a:r>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rPr>
              <a:t>] = s[i-1]+a[</a:t>
            </a:r>
            <a:r>
              <a:rPr lang="en-US" altLang="zh-CN" sz="32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a:t>
            </a:r>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rPr>
              <a:t>]   #</a:t>
            </a:r>
            <a:r>
              <a:rPr lang="zh-CN" altLang="en-US" sz="3200" dirty="0">
                <a:solidFill>
                  <a:schemeClr val="tx1"/>
                </a:solidFill>
                <a:latin typeface="宋体" panose="02010600030101010101" pitchFamily="2" charset="-122"/>
                <a:ea typeface="宋体" panose="02010600030101010101" pitchFamily="2" charset="-122"/>
                <a:cs typeface="Times New Roman" panose="02020603050405020304" pitchFamily="18" charset="0"/>
              </a:rPr>
              <a:t>前缀和</a:t>
            </a:r>
          </a:p>
          <a:p>
            <a:pPr algn="l"/>
            <a:r>
              <a:rPr lang="zh-CN" altLang="en-US" sz="3200" dirty="0">
                <a:solidFill>
                  <a:schemeClr val="tx1"/>
                </a:solidFill>
                <a:latin typeface="宋体" panose="02010600030101010101" pitchFamily="2" charset="-122"/>
                <a:ea typeface="宋体" panose="02010600030101010101" pitchFamily="2" charset="-122"/>
                <a:cs typeface="Times New Roman" panose="02020603050405020304" pitchFamily="18" charset="0"/>
              </a:rPr>
              <a:t>    </a:t>
            </a:r>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rPr>
              <a:t>s0 = 0</a:t>
            </a:r>
          </a:p>
          <a:p>
            <a:pPr algn="l"/>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rPr>
              <a:t>    </a:t>
            </a:r>
            <a:r>
              <a:rPr lang="en-US" altLang="zh-CN" sz="32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sn</a:t>
            </a:r>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rPr>
              <a:t> = s[n]</a:t>
            </a:r>
          </a:p>
          <a:p>
            <a:pPr algn="l"/>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rPr>
              <a:t>    if s0&gt;</a:t>
            </a:r>
            <a:r>
              <a:rPr lang="en-US" altLang="zh-CN" sz="32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sn</a:t>
            </a:r>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rPr>
              <a:t>:  sn,s0 = s0,sn       #</a:t>
            </a:r>
            <a:r>
              <a:rPr lang="zh-CN" altLang="en-US" sz="3200" dirty="0">
                <a:solidFill>
                  <a:schemeClr val="tx1"/>
                </a:solidFill>
                <a:latin typeface="宋体" panose="02010600030101010101" pitchFamily="2" charset="-122"/>
                <a:ea typeface="宋体" panose="02010600030101010101" pitchFamily="2" charset="-122"/>
                <a:cs typeface="Times New Roman" panose="02020603050405020304" pitchFamily="18" charset="0"/>
              </a:rPr>
              <a:t>交换</a:t>
            </a:r>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rPr>
              <a:t>: swap(s0, </a:t>
            </a:r>
            <a:r>
              <a:rPr lang="en-US" altLang="zh-CN" sz="32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sn</a:t>
            </a:r>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rPr>
              <a:t>    </a:t>
            </a:r>
            <a:r>
              <a:rPr lang="en-US" altLang="zh-CN" sz="32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s.sort</a:t>
            </a:r>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rPr>
              <a:t>()        </a:t>
            </a:r>
          </a:p>
          <a:p>
            <a:pPr algn="l"/>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rPr>
              <a:t>    s0 = </a:t>
            </a:r>
            <a:r>
              <a:rPr lang="en-US" altLang="zh-CN" sz="32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s.index</a:t>
            </a:r>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rPr>
              <a:t>(s0)               #</a:t>
            </a:r>
            <a:r>
              <a:rPr lang="zh-CN" altLang="en-US" sz="3200" dirty="0">
                <a:solidFill>
                  <a:schemeClr val="tx1"/>
                </a:solidFill>
                <a:latin typeface="宋体" panose="02010600030101010101" pitchFamily="2" charset="-122"/>
                <a:ea typeface="宋体" panose="02010600030101010101" pitchFamily="2" charset="-122"/>
                <a:cs typeface="Times New Roman" panose="02020603050405020304" pitchFamily="18" charset="0"/>
              </a:rPr>
              <a:t>找</a:t>
            </a:r>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rPr>
              <a:t>s[0]</a:t>
            </a:r>
            <a:r>
              <a:rPr lang="zh-CN" altLang="en-US" sz="3200" dirty="0">
                <a:solidFill>
                  <a:schemeClr val="tx1"/>
                </a:solidFill>
                <a:latin typeface="宋体" panose="02010600030101010101" pitchFamily="2" charset="-122"/>
                <a:ea typeface="宋体" panose="02010600030101010101" pitchFamily="2" charset="-122"/>
                <a:cs typeface="Times New Roman" panose="02020603050405020304" pitchFamily="18" charset="0"/>
              </a:rPr>
              <a:t>和</a:t>
            </a:r>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rPr>
              <a:t>s[n]</a:t>
            </a:r>
            <a:r>
              <a:rPr lang="zh-CN" altLang="en-US" sz="3200" dirty="0">
                <a:solidFill>
                  <a:schemeClr val="tx1"/>
                </a:solidFill>
                <a:latin typeface="宋体" panose="02010600030101010101" pitchFamily="2" charset="-122"/>
                <a:ea typeface="宋体" panose="02010600030101010101" pitchFamily="2" charset="-122"/>
                <a:cs typeface="Times New Roman" panose="02020603050405020304" pitchFamily="18" charset="0"/>
              </a:rPr>
              <a:t>的位置</a:t>
            </a:r>
          </a:p>
          <a:p>
            <a:pPr algn="l"/>
            <a:r>
              <a:rPr lang="zh-CN" altLang="en-US" sz="3200" dirty="0">
                <a:solidFill>
                  <a:schemeClr val="tx1"/>
                </a:solidFill>
                <a:latin typeface="宋体" panose="02010600030101010101" pitchFamily="2" charset="-122"/>
                <a:ea typeface="宋体" panose="02010600030101010101" pitchFamily="2" charset="-122"/>
                <a:cs typeface="Times New Roman" panose="02020603050405020304" pitchFamily="18" charset="0"/>
              </a:rPr>
              <a:t>    </a:t>
            </a:r>
            <a:r>
              <a:rPr lang="en-US" altLang="zh-CN" sz="32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sn</a:t>
            </a:r>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rPr>
              <a:t> = </a:t>
            </a:r>
            <a:r>
              <a:rPr lang="en-US" altLang="zh-CN" sz="32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s.index</a:t>
            </a:r>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r>
              <a:rPr lang="en-US" altLang="zh-CN" sz="32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sn</a:t>
            </a:r>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rPr>
              <a:t>    L, R = 0,n</a:t>
            </a:r>
          </a:p>
          <a:p>
            <a:pPr algn="l"/>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rPr>
              <a:t>    b = [0]*(n+1)</a:t>
            </a:r>
          </a:p>
          <a:p>
            <a:pPr algn="l"/>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rPr>
              <a:t>    b[n] = s[n]</a:t>
            </a:r>
          </a:p>
          <a:p>
            <a:pPr algn="l"/>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rPr>
              <a:t>    vis = [True] *(n+1)</a:t>
            </a:r>
          </a:p>
          <a:p>
            <a:pPr algn="l"/>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rPr>
              <a:t>    for </a:t>
            </a:r>
            <a:r>
              <a:rPr lang="en-US" altLang="zh-CN" sz="32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a:t>
            </a:r>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rPr>
              <a:t> in range(s0,-1,-2): b[L]=s[</a:t>
            </a:r>
            <a:r>
              <a:rPr lang="en-US" altLang="zh-CN" sz="32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a:t>
            </a:r>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rPr>
              <a:t>]; L+=1; vis[</a:t>
            </a:r>
            <a:r>
              <a:rPr lang="en-US" altLang="zh-CN" sz="32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a:t>
            </a:r>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rPr>
              <a:t>]=False</a:t>
            </a:r>
          </a:p>
          <a:p>
            <a:pPr algn="l"/>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rPr>
              <a:t>    for </a:t>
            </a:r>
            <a:r>
              <a:rPr lang="en-US" altLang="zh-CN" sz="32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a:t>
            </a:r>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rPr>
              <a:t> in range(sn,n+1,2): b[R]=s[</a:t>
            </a:r>
            <a:r>
              <a:rPr lang="en-US" altLang="zh-CN" sz="32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a:t>
            </a:r>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rPr>
              <a:t>]; R-=1; vis[</a:t>
            </a:r>
            <a:r>
              <a:rPr lang="en-US" altLang="zh-CN" sz="32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a:t>
            </a:r>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rPr>
              <a:t>]=False        </a:t>
            </a:r>
          </a:p>
          <a:p>
            <a:pPr algn="l"/>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rPr>
              <a:t>    for </a:t>
            </a:r>
            <a:r>
              <a:rPr lang="en-US" altLang="zh-CN" sz="32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a:t>
            </a:r>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rPr>
              <a:t> in range(n+1):</a:t>
            </a:r>
          </a:p>
          <a:p>
            <a:pPr algn="l"/>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rPr>
              <a:t>        if vis[</a:t>
            </a:r>
            <a:r>
              <a:rPr lang="en-US" altLang="zh-CN" sz="32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a:t>
            </a:r>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rPr>
              <a:t>]: b[L]=s[</a:t>
            </a:r>
            <a:r>
              <a:rPr lang="en-US" altLang="zh-CN" sz="32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a:t>
            </a:r>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rPr>
              <a:t>]; L+=1</a:t>
            </a:r>
          </a:p>
          <a:p>
            <a:pPr algn="l"/>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rPr>
              <a:t>    </a:t>
            </a:r>
            <a:r>
              <a:rPr lang="en-US" altLang="zh-CN" sz="32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ans</a:t>
            </a:r>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rPr>
              <a:t> = 0</a:t>
            </a:r>
          </a:p>
          <a:p>
            <a:pPr algn="l"/>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rPr>
              <a:t>    for </a:t>
            </a:r>
            <a:r>
              <a:rPr lang="en-US" altLang="zh-CN" sz="32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a:t>
            </a:r>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rPr>
              <a:t> in range(n): </a:t>
            </a:r>
            <a:r>
              <a:rPr lang="en-US" altLang="zh-CN" sz="32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ans</a:t>
            </a:r>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rPr>
              <a:t>=max(</a:t>
            </a:r>
            <a:r>
              <a:rPr lang="en-US" altLang="zh-CN" sz="32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ans,abs</a:t>
            </a:r>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rPr>
              <a:t>(b[i+1]-b[</a:t>
            </a:r>
            <a:r>
              <a:rPr lang="en-US" altLang="zh-CN" sz="32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a:t>
            </a:r>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rPr>
              <a:t>    print(</a:t>
            </a:r>
            <a:r>
              <a:rPr lang="en-US" altLang="zh-CN" sz="32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ans</a:t>
            </a:r>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p>
        </p:txBody>
      </p:sp>
      <p:pic>
        <p:nvPicPr>
          <p:cNvPr id="10" name="图片 9"/>
          <p:cNvPicPr/>
          <p:nvPr/>
        </p:nvPicPr>
        <p:blipFill>
          <a:blip r:embed="rId5">
            <a:lum bright="34000" contrast="-8000"/>
          </a:blip>
          <a:srcRect l="20001" t="7444" r="19822" b="6772"/>
          <a:stretch>
            <a:fillRect/>
          </a:stretch>
        </p:blipFill>
        <p:spPr>
          <a:xfrm rot="5400000">
            <a:off x="2522896" y="484013"/>
            <a:ext cx="12932426" cy="14130370"/>
          </a:xfrm>
          <a:prstGeom prst="rect">
            <a:avLst/>
          </a:prstGeom>
          <a:noFill/>
          <a:ln w="9525">
            <a:noFill/>
          </a:ln>
        </p:spPr>
      </p:pic>
      <p:pic>
        <p:nvPicPr>
          <p:cNvPr id="6" name="https://img7.file.cache.docer.com/storage/1636010352881000857/ed914d2bb7a9f2dab64c9007c77fb413.png" descr="&amp;pky86176425856_kiki李可乐_&amp;39&amp;src_toppic_inpsrchzd1&amp;"/>
          <p:cNvPicPr>
            <a:picLocks noChangeAspect="1"/>
          </p:cNvPicPr>
          <p:nvPr/>
        </p:nvPicPr>
        <p:blipFill>
          <a:blip r:embed="rId6"/>
          <a:stretch>
            <a:fillRect/>
          </a:stretch>
        </p:blipFill>
        <p:spPr>
          <a:xfrm>
            <a:off x="19258197" y="6222067"/>
            <a:ext cx="4322263" cy="3956532"/>
          </a:xfrm>
          <a:prstGeom prst="rect">
            <a:avLst/>
          </a:prstGeom>
        </p:spPr>
      </p:pic>
      <p:sp>
        <p:nvSpPr>
          <p:cNvPr id="7" name="矩形 6"/>
          <p:cNvSpPr/>
          <p:nvPr/>
        </p:nvSpPr>
        <p:spPr>
          <a:xfrm>
            <a:off x="18693183" y="616403"/>
            <a:ext cx="5665100" cy="13865592"/>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755993595"/>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2762034" y="616403"/>
            <a:ext cx="11596250" cy="13865592"/>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像" descr="图像"/>
          <p:cNvPicPr>
            <a:picLocks noChangeAspect="1"/>
          </p:cNvPicPr>
          <p:nvPr/>
        </p:nvPicPr>
        <p:blipFill>
          <a:blip r:embed="rId4"/>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r>
                <a:rPr lang="en-US" altLang="zh-CN" sz="5599" b="1" spc="600" dirty="0" smtClean="0">
                  <a:solidFill>
                    <a:schemeClr val="bg1"/>
                  </a:solidFill>
                  <a:latin typeface="思源宋体 CN Heavy" panose="02020900000000000000" charset="-122"/>
                  <a:ea typeface="思源宋体 CN Heavy" panose="02020900000000000000" charset="-122"/>
                </a:rPr>
                <a:t>4.8 </a:t>
              </a:r>
              <a:r>
                <a:rPr lang="zh-CN" altLang="en-US" sz="5599" b="1" spc="600" dirty="0" smtClean="0">
                  <a:solidFill>
                    <a:schemeClr val="bg1"/>
                  </a:solidFill>
                  <a:latin typeface="思源宋体 CN Heavy" panose="02020900000000000000" charset="-122"/>
                  <a:ea typeface="思源宋体 CN Heavy" panose="02020900000000000000" charset="-122"/>
                </a:rPr>
                <a:t>贪心</a:t>
              </a:r>
              <a:r>
                <a:rPr lang="zh-CN" altLang="en-US" sz="5599" b="1" spc="600" dirty="0">
                  <a:solidFill>
                    <a:schemeClr val="bg1"/>
                  </a:solidFill>
                  <a:latin typeface="思源宋体 CN Heavy" panose="02020900000000000000" charset="-122"/>
                  <a:ea typeface="思源宋体 CN Heavy" panose="02020900000000000000" charset="-122"/>
                </a:rPr>
                <a:t>法</a:t>
              </a:r>
            </a:p>
          </p:txBody>
        </p:sp>
      </p:grpSp>
      <p:sp>
        <p:nvSpPr>
          <p:cNvPr id="2" name="文本框 1" descr="7b0a202020202262756c6c6574223a20227b5c2263617465676f727949645c223a31303030352c5c2274656d706c61746549645c223a32303233313332387d220a7d0a"/>
          <p:cNvSpPr txBox="1"/>
          <p:nvPr/>
        </p:nvSpPr>
        <p:spPr>
          <a:xfrm>
            <a:off x="2847324" y="4240563"/>
            <a:ext cx="14807801" cy="7293135"/>
          </a:xfrm>
          <a:prstGeom prst="rect">
            <a:avLst/>
          </a:prstGeom>
          <a:noFill/>
        </p:spPr>
        <p:txBody>
          <a:bodyPr wrap="square" rtlCol="0">
            <a:spAutoFit/>
          </a:bodyPr>
          <a:lstStyle/>
          <a:p>
            <a:pPr algn="l">
              <a:lnSpc>
                <a:spcPct val="170000"/>
              </a:lnSpc>
            </a:pPr>
            <a:r>
              <a:rPr lang="zh-CN" altLang="en-US"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【算法优点】</a:t>
            </a:r>
          </a:p>
          <a:p>
            <a:pPr algn="l">
              <a:lnSpc>
                <a:spcPct val="170000"/>
              </a:lnSpc>
              <a:buBlip>
                <a:blip r:embed="rId5"/>
              </a:buBlip>
            </a:pP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容易理解：生活常见</a:t>
            </a:r>
          </a:p>
          <a:p>
            <a:pPr algn="l">
              <a:lnSpc>
                <a:spcPct val="170000"/>
              </a:lnSpc>
              <a:buBlip>
                <a:blip r:embed="rId5"/>
              </a:buBlip>
            </a:pP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操作简单：在每一步都选局部最优</a:t>
            </a:r>
          </a:p>
          <a:p>
            <a:pPr algn="l">
              <a:lnSpc>
                <a:spcPct val="170000"/>
              </a:lnSpc>
              <a:buBlip>
                <a:blip r:embed="rId5"/>
              </a:buBlip>
            </a:pP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效率高：复杂度常常是</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O(1)</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的</a:t>
            </a:r>
          </a:p>
          <a:p>
            <a:pPr algn="l">
              <a:lnSpc>
                <a:spcPct val="170000"/>
              </a:lnSpc>
            </a:pPr>
            <a:r>
              <a:rPr lang="zh-CN" altLang="en-US"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【算法缺点】</a:t>
            </a:r>
          </a:p>
          <a:p>
            <a:pPr algn="l">
              <a:lnSpc>
                <a:spcPct val="170000"/>
              </a:lnSpc>
            </a:pP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缺点：局部最优不一定是全局最优</a:t>
            </a:r>
          </a:p>
          <a:p>
            <a:pPr algn="l">
              <a:lnSpc>
                <a:spcPct val="150000"/>
              </a:lnSpc>
            </a:pPr>
            <a:endPar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10" name="https://img7.file.cache.docer.com/storage/1596792088528392000/d6e038d00c152399fa9bc165d6c2fa60.png" descr="&amp;pky4489322714_sjzg_&amp;39&amp;src_toppic_inpsrchzd1&amp;"/>
          <p:cNvPicPr>
            <a:picLocks noChangeAspect="1"/>
          </p:cNvPicPr>
          <p:nvPr/>
        </p:nvPicPr>
        <p:blipFill>
          <a:blip r:embed="rId6"/>
          <a:stretch>
            <a:fillRect/>
          </a:stretch>
        </p:blipFill>
        <p:spPr>
          <a:xfrm>
            <a:off x="15124715" y="4407105"/>
            <a:ext cx="8887942" cy="9813386"/>
          </a:xfrm>
          <a:prstGeom prst="rect">
            <a:avLst/>
          </a:prstGeom>
        </p:spPr>
      </p:pic>
    </p:spTree>
    <p:custDataLst>
      <p:tags r:id="rId1"/>
    </p:custDataLst>
    <p:extLst>
      <p:ext uri="{BB962C8B-B14F-4D97-AF65-F5344CB8AC3E}">
        <p14:creationId xmlns:p14="http://schemas.microsoft.com/office/powerpoint/2010/main" val="3993357957"/>
      </p:ext>
    </p:extLst>
  </p:cSld>
  <p:clrMapOvr>
    <a:masterClrMapping/>
  </p:clrMapOvr>
  <p:transition spd="slow" advClick="0" advTm="1000">
    <p:push dir="u"/>
  </p:transition>
  <p:timing>
    <p:tnLst>
      <p:par>
        <p:cTn id="1" dur="indefinite" restart="never" nodeType="tmRoot"/>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01" y="700"/>
            <a:ext cx="24382400" cy="2748900"/>
            <a:chOff x="1784" y="1"/>
            <a:chExt cx="34832" cy="3927"/>
          </a:xfrm>
        </p:grpSpPr>
        <p:sp>
          <p:nvSpPr>
            <p:cNvPr id="69" name="矩形: 圆角 2"/>
            <p:cNvSpPr/>
            <p:nvPr userDrawn="1"/>
          </p:nvSpPr>
          <p:spPr>
            <a:xfrm>
              <a:off x="1784" y="1"/>
              <a:ext cx="34832" cy="3927"/>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5290" dirty="0"/>
            </a:p>
          </p:txBody>
        </p:sp>
        <p:pic>
          <p:nvPicPr>
            <p:cNvPr id="5" name="图像" descr="图像"/>
            <p:cNvPicPr>
              <a:picLocks noChangeAspect="1"/>
            </p:cNvPicPr>
            <p:nvPr/>
          </p:nvPicPr>
          <p:blipFill>
            <a:blip r:embed="rId4"/>
            <a:stretch>
              <a:fillRect/>
            </a:stretch>
          </p:blipFill>
          <p:spPr>
            <a:xfrm>
              <a:off x="30280" y="907"/>
              <a:ext cx="5577" cy="907"/>
            </a:xfrm>
            <a:prstGeom prst="rect">
              <a:avLst/>
            </a:prstGeom>
          </p:spPr>
        </p:pic>
        <p:sp>
          <p:nvSpPr>
            <p:cNvPr id="11" name="文本框 10"/>
            <p:cNvSpPr txBox="1"/>
            <p:nvPr/>
          </p:nvSpPr>
          <p:spPr>
            <a:xfrm>
              <a:off x="2827" y="1215"/>
              <a:ext cx="13506" cy="1489"/>
            </a:xfrm>
            <a:prstGeom prst="rect">
              <a:avLst/>
            </a:prstGeom>
            <a:noFill/>
          </p:spPr>
          <p:txBody>
            <a:bodyPr wrap="square">
              <a:spAutoFit/>
            </a:bodyPr>
            <a:lstStyle/>
            <a:p>
              <a:pPr algn="l"/>
              <a:r>
                <a:rPr lang="zh-CN" altLang="en-US" sz="6175" b="1" spc="600" dirty="0" smtClean="0">
                  <a:solidFill>
                    <a:schemeClr val="bg1"/>
                  </a:solidFill>
                  <a:latin typeface="思源宋体 CN Heavy" panose="02020900000000000000" charset="-122"/>
                  <a:ea typeface="思源宋体 CN Heavy" panose="02020900000000000000" charset="-122"/>
                  <a:sym typeface="+mn-ea"/>
                </a:rPr>
                <a:t>分类</a:t>
              </a:r>
            </a:p>
          </p:txBody>
        </p:sp>
      </p:grpSp>
      <p:grpSp>
        <p:nvGrpSpPr>
          <p:cNvPr id="14" name="组合 13"/>
          <p:cNvGrpSpPr/>
          <p:nvPr/>
        </p:nvGrpSpPr>
        <p:grpSpPr>
          <a:xfrm>
            <a:off x="408940" y="3877310"/>
            <a:ext cx="23106380" cy="8462645"/>
            <a:chOff x="3409633" y="2228850"/>
            <a:chExt cx="5372731" cy="2400300"/>
          </a:xfrm>
        </p:grpSpPr>
        <p:sp>
          <p:nvSpPr>
            <p:cNvPr id="16" name="任意多边形: 形状 15"/>
            <p:cNvSpPr/>
            <p:nvPr/>
          </p:nvSpPr>
          <p:spPr>
            <a:xfrm rot="10800000">
              <a:off x="4056844" y="2228851"/>
              <a:ext cx="4725520" cy="1845944"/>
            </a:xfrm>
            <a:custGeom>
              <a:avLst/>
              <a:gdLst>
                <a:gd name="connsiteX0" fmla="*/ 0 w 5040351"/>
                <a:gd name="connsiteY0" fmla="*/ 0 h 2174488"/>
                <a:gd name="connsiteX1" fmla="*/ 0 w 5040351"/>
                <a:gd name="connsiteY1" fmla="*/ 2174488 h 2174488"/>
                <a:gd name="connsiteX2" fmla="*/ 5040351 w 5040351"/>
                <a:gd name="connsiteY2" fmla="*/ 2174488 h 2174488"/>
              </a:gdLst>
              <a:ahLst/>
              <a:cxnLst>
                <a:cxn ang="0">
                  <a:pos x="connsiteX0" y="connsiteY0"/>
                </a:cxn>
                <a:cxn ang="0">
                  <a:pos x="connsiteX1" y="connsiteY1"/>
                </a:cxn>
                <a:cxn ang="0">
                  <a:pos x="connsiteX2" y="connsiteY2"/>
                </a:cxn>
              </a:cxnLst>
              <a:rect l="l" t="t" r="r" b="b"/>
              <a:pathLst>
                <a:path w="5040351" h="2174488">
                  <a:moveTo>
                    <a:pt x="0" y="0"/>
                  </a:moveTo>
                  <a:lnTo>
                    <a:pt x="0" y="2174488"/>
                  </a:lnTo>
                  <a:lnTo>
                    <a:pt x="5040351" y="2174488"/>
                  </a:lnTo>
                </a:path>
              </a:pathLst>
            </a:custGeom>
            <a:noFill/>
            <a:ln w="25400">
              <a:solidFill>
                <a:srgbClr val="78B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985"/>
            </a:p>
          </p:txBody>
        </p:sp>
        <p:sp>
          <p:nvSpPr>
            <p:cNvPr id="17" name="任意多边形: 形状 16"/>
            <p:cNvSpPr/>
            <p:nvPr/>
          </p:nvSpPr>
          <p:spPr>
            <a:xfrm rot="10800000">
              <a:off x="4051752" y="2306405"/>
              <a:ext cx="4649103" cy="1775562"/>
            </a:xfrm>
            <a:custGeom>
              <a:avLst/>
              <a:gdLst>
                <a:gd name="connsiteX0" fmla="*/ 0 w 5040351"/>
                <a:gd name="connsiteY0" fmla="*/ 0 h 2174488"/>
                <a:gd name="connsiteX1" fmla="*/ 0 w 5040351"/>
                <a:gd name="connsiteY1" fmla="*/ 2174488 h 2174488"/>
                <a:gd name="connsiteX2" fmla="*/ 5040351 w 5040351"/>
                <a:gd name="connsiteY2" fmla="*/ 2174488 h 2174488"/>
              </a:gdLst>
              <a:ahLst/>
              <a:cxnLst>
                <a:cxn ang="0">
                  <a:pos x="connsiteX0" y="connsiteY0"/>
                </a:cxn>
                <a:cxn ang="0">
                  <a:pos x="connsiteX1" y="connsiteY1"/>
                </a:cxn>
                <a:cxn ang="0">
                  <a:pos x="connsiteX2" y="connsiteY2"/>
                </a:cxn>
              </a:cxnLst>
              <a:rect l="l" t="t" r="r" b="b"/>
              <a:pathLst>
                <a:path w="5040351" h="2174488">
                  <a:moveTo>
                    <a:pt x="0" y="0"/>
                  </a:moveTo>
                  <a:lnTo>
                    <a:pt x="0" y="2174488"/>
                  </a:lnTo>
                  <a:lnTo>
                    <a:pt x="5040351" y="2174488"/>
                  </a:lnTo>
                </a:path>
              </a:pathLst>
            </a:custGeom>
            <a:noFill/>
            <a:ln w="12700">
              <a:solidFill>
                <a:srgbClr val="78B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985"/>
            </a:p>
          </p:txBody>
        </p:sp>
        <p:sp>
          <p:nvSpPr>
            <p:cNvPr id="18" name="任意多边形: 形状 18"/>
            <p:cNvSpPr/>
            <p:nvPr/>
          </p:nvSpPr>
          <p:spPr>
            <a:xfrm>
              <a:off x="3409634" y="2790661"/>
              <a:ext cx="4725520" cy="1838489"/>
            </a:xfrm>
            <a:custGeom>
              <a:avLst/>
              <a:gdLst>
                <a:gd name="connsiteX0" fmla="*/ 0 w 5040351"/>
                <a:gd name="connsiteY0" fmla="*/ 0 h 2174488"/>
                <a:gd name="connsiteX1" fmla="*/ 0 w 5040351"/>
                <a:gd name="connsiteY1" fmla="*/ 2174488 h 2174488"/>
                <a:gd name="connsiteX2" fmla="*/ 5040351 w 5040351"/>
                <a:gd name="connsiteY2" fmla="*/ 2174488 h 2174488"/>
              </a:gdLst>
              <a:ahLst/>
              <a:cxnLst>
                <a:cxn ang="0">
                  <a:pos x="connsiteX0" y="connsiteY0"/>
                </a:cxn>
                <a:cxn ang="0">
                  <a:pos x="connsiteX1" y="connsiteY1"/>
                </a:cxn>
                <a:cxn ang="0">
                  <a:pos x="connsiteX2" y="connsiteY2"/>
                </a:cxn>
              </a:cxnLst>
              <a:rect l="l" t="t" r="r" b="b"/>
              <a:pathLst>
                <a:path w="5040351" h="2174488">
                  <a:moveTo>
                    <a:pt x="0" y="0"/>
                  </a:moveTo>
                  <a:lnTo>
                    <a:pt x="0" y="2174488"/>
                  </a:lnTo>
                  <a:lnTo>
                    <a:pt x="5040351" y="2174488"/>
                  </a:lnTo>
                </a:path>
              </a:pathLst>
            </a:custGeom>
            <a:noFill/>
            <a:ln w="25400">
              <a:solidFill>
                <a:srgbClr val="78B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985"/>
            </a:p>
          </p:txBody>
        </p:sp>
        <p:sp>
          <p:nvSpPr>
            <p:cNvPr id="20" name="任意多边形: 形状 19"/>
            <p:cNvSpPr/>
            <p:nvPr/>
          </p:nvSpPr>
          <p:spPr>
            <a:xfrm>
              <a:off x="3491141" y="2790661"/>
              <a:ext cx="4644013" cy="1760936"/>
            </a:xfrm>
            <a:custGeom>
              <a:avLst/>
              <a:gdLst>
                <a:gd name="connsiteX0" fmla="*/ 0 w 5040351"/>
                <a:gd name="connsiteY0" fmla="*/ 0 h 2174488"/>
                <a:gd name="connsiteX1" fmla="*/ 0 w 5040351"/>
                <a:gd name="connsiteY1" fmla="*/ 2174488 h 2174488"/>
                <a:gd name="connsiteX2" fmla="*/ 5040351 w 5040351"/>
                <a:gd name="connsiteY2" fmla="*/ 2174488 h 2174488"/>
              </a:gdLst>
              <a:ahLst/>
              <a:cxnLst>
                <a:cxn ang="0">
                  <a:pos x="connsiteX0" y="connsiteY0"/>
                </a:cxn>
                <a:cxn ang="0">
                  <a:pos x="connsiteX1" y="connsiteY1"/>
                </a:cxn>
                <a:cxn ang="0">
                  <a:pos x="connsiteX2" y="connsiteY2"/>
                </a:cxn>
              </a:cxnLst>
              <a:rect l="l" t="t" r="r" b="b"/>
              <a:pathLst>
                <a:path w="5040351" h="2174488">
                  <a:moveTo>
                    <a:pt x="0" y="0"/>
                  </a:moveTo>
                  <a:lnTo>
                    <a:pt x="0" y="2174488"/>
                  </a:lnTo>
                  <a:lnTo>
                    <a:pt x="5040351" y="2174488"/>
                  </a:lnTo>
                </a:path>
              </a:pathLst>
            </a:custGeom>
            <a:noFill/>
            <a:ln w="12700">
              <a:solidFill>
                <a:srgbClr val="78B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985"/>
            </a:p>
          </p:txBody>
        </p:sp>
        <p:sp>
          <p:nvSpPr>
            <p:cNvPr id="21" name="PA-3ee89bbeadfa4af0abb1890bbf32adbd-0"/>
            <p:cNvSpPr txBox="1"/>
            <p:nvPr/>
          </p:nvSpPr>
          <p:spPr>
            <a:xfrm>
              <a:off x="3409633" y="2228850"/>
              <a:ext cx="483417" cy="369835"/>
            </a:xfrm>
            <a:custGeom>
              <a:avLst/>
              <a:gdLst/>
              <a:ahLst/>
              <a:cxnLst/>
              <a:rect l="l" t="t" r="r" b="b"/>
              <a:pathLst>
                <a:path w="1532788" h="1172509">
                  <a:moveTo>
                    <a:pt x="1532788" y="0"/>
                  </a:moveTo>
                  <a:lnTo>
                    <a:pt x="1532788" y="253916"/>
                  </a:lnTo>
                  <a:cubicBezTo>
                    <a:pt x="1438654" y="289620"/>
                    <a:pt x="1366835" y="338737"/>
                    <a:pt x="1317331" y="401265"/>
                  </a:cubicBezTo>
                  <a:cubicBezTo>
                    <a:pt x="1272245" y="458875"/>
                    <a:pt x="1249702" y="510997"/>
                    <a:pt x="1249702" y="557631"/>
                  </a:cubicBezTo>
                  <a:lnTo>
                    <a:pt x="1524181" y="557631"/>
                  </a:lnTo>
                  <a:lnTo>
                    <a:pt x="1524181" y="1172509"/>
                  </a:lnTo>
                  <a:lnTo>
                    <a:pt x="904931" y="1172509"/>
                  </a:lnTo>
                  <a:lnTo>
                    <a:pt x="904931" y="614125"/>
                  </a:lnTo>
                  <a:cubicBezTo>
                    <a:pt x="907982" y="463793"/>
                    <a:pt x="973471" y="329127"/>
                    <a:pt x="1101397" y="210128"/>
                  </a:cubicBezTo>
                  <a:cubicBezTo>
                    <a:pt x="1198127" y="113125"/>
                    <a:pt x="1341924" y="43082"/>
                    <a:pt x="1532788" y="0"/>
                  </a:cubicBezTo>
                  <a:close/>
                  <a:moveTo>
                    <a:pt x="623554" y="0"/>
                  </a:moveTo>
                  <a:lnTo>
                    <a:pt x="623554" y="253916"/>
                  </a:lnTo>
                  <a:cubicBezTo>
                    <a:pt x="529966" y="289392"/>
                    <a:pt x="460857" y="336869"/>
                    <a:pt x="416226" y="396347"/>
                  </a:cubicBezTo>
                  <a:cubicBezTo>
                    <a:pt x="368590" y="457235"/>
                    <a:pt x="344772" y="510997"/>
                    <a:pt x="344772" y="557631"/>
                  </a:cubicBezTo>
                  <a:lnTo>
                    <a:pt x="614946" y="557631"/>
                  </a:lnTo>
                  <a:lnTo>
                    <a:pt x="614946" y="1172509"/>
                  </a:lnTo>
                  <a:lnTo>
                    <a:pt x="0" y="1172509"/>
                  </a:lnTo>
                  <a:lnTo>
                    <a:pt x="0" y="614125"/>
                  </a:lnTo>
                  <a:cubicBezTo>
                    <a:pt x="3052" y="463793"/>
                    <a:pt x="60275" y="334478"/>
                    <a:pt x="171669" y="226181"/>
                  </a:cubicBezTo>
                  <a:cubicBezTo>
                    <a:pt x="282471" y="118385"/>
                    <a:pt x="433099" y="42991"/>
                    <a:pt x="623554" y="0"/>
                  </a:cubicBezTo>
                  <a:close/>
                </a:path>
              </a:pathLst>
            </a:custGeom>
            <a:solidFill>
              <a:srgbClr val="91BFFA"/>
            </a:solidFill>
            <a:ln>
              <a:solidFill>
                <a:srgbClr val="78B0F7"/>
              </a:solidFill>
            </a:ln>
            <a:effectLst/>
          </p:spPr>
          <p:txBody>
            <a:bodyPr rot="0" spcFirstLastPara="0" vert="horz" wrap="square" lIns="100799" tIns="50399" rIns="100799" bIns="50399"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37920" b="1" dirty="0">
                <a:solidFill>
                  <a:srgbClr val="FF5A33"/>
                </a:solidFill>
                <a:latin typeface="汉仪旗黑Y2-35简" panose="00020600040101010101" charset="-122"/>
                <a:ea typeface="汉仪旗黑Y2-35简" panose="00020600040101010101" charset="-122"/>
              </a:endParaRPr>
            </a:p>
          </p:txBody>
        </p:sp>
        <p:sp>
          <p:nvSpPr>
            <p:cNvPr id="22" name="PA-3ee89bbeadfa4af0abb1890bbf32adbd-0"/>
            <p:cNvSpPr txBox="1"/>
            <p:nvPr/>
          </p:nvSpPr>
          <p:spPr>
            <a:xfrm rot="10800000">
              <a:off x="8298947" y="4259314"/>
              <a:ext cx="483417" cy="369835"/>
            </a:xfrm>
            <a:custGeom>
              <a:avLst/>
              <a:gdLst/>
              <a:ahLst/>
              <a:cxnLst/>
              <a:rect l="l" t="t" r="r" b="b"/>
              <a:pathLst>
                <a:path w="1532788" h="1172509">
                  <a:moveTo>
                    <a:pt x="1532788" y="0"/>
                  </a:moveTo>
                  <a:lnTo>
                    <a:pt x="1532788" y="253916"/>
                  </a:lnTo>
                  <a:cubicBezTo>
                    <a:pt x="1438654" y="289620"/>
                    <a:pt x="1366835" y="338737"/>
                    <a:pt x="1317331" y="401265"/>
                  </a:cubicBezTo>
                  <a:cubicBezTo>
                    <a:pt x="1272245" y="458875"/>
                    <a:pt x="1249702" y="510997"/>
                    <a:pt x="1249702" y="557631"/>
                  </a:cubicBezTo>
                  <a:lnTo>
                    <a:pt x="1524181" y="557631"/>
                  </a:lnTo>
                  <a:lnTo>
                    <a:pt x="1524181" y="1172509"/>
                  </a:lnTo>
                  <a:lnTo>
                    <a:pt x="904931" y="1172509"/>
                  </a:lnTo>
                  <a:lnTo>
                    <a:pt x="904931" y="614125"/>
                  </a:lnTo>
                  <a:cubicBezTo>
                    <a:pt x="907982" y="463793"/>
                    <a:pt x="973471" y="329127"/>
                    <a:pt x="1101397" y="210128"/>
                  </a:cubicBezTo>
                  <a:cubicBezTo>
                    <a:pt x="1198127" y="113125"/>
                    <a:pt x="1341924" y="43082"/>
                    <a:pt x="1532788" y="0"/>
                  </a:cubicBezTo>
                  <a:close/>
                  <a:moveTo>
                    <a:pt x="623554" y="0"/>
                  </a:moveTo>
                  <a:lnTo>
                    <a:pt x="623554" y="253916"/>
                  </a:lnTo>
                  <a:cubicBezTo>
                    <a:pt x="529966" y="289392"/>
                    <a:pt x="460857" y="336869"/>
                    <a:pt x="416226" y="396347"/>
                  </a:cubicBezTo>
                  <a:cubicBezTo>
                    <a:pt x="368590" y="457235"/>
                    <a:pt x="344772" y="510997"/>
                    <a:pt x="344772" y="557631"/>
                  </a:cubicBezTo>
                  <a:lnTo>
                    <a:pt x="614946" y="557631"/>
                  </a:lnTo>
                  <a:lnTo>
                    <a:pt x="614946" y="1172509"/>
                  </a:lnTo>
                  <a:lnTo>
                    <a:pt x="0" y="1172509"/>
                  </a:lnTo>
                  <a:lnTo>
                    <a:pt x="0" y="614125"/>
                  </a:lnTo>
                  <a:cubicBezTo>
                    <a:pt x="3052" y="463793"/>
                    <a:pt x="60275" y="334478"/>
                    <a:pt x="171669" y="226181"/>
                  </a:cubicBezTo>
                  <a:cubicBezTo>
                    <a:pt x="282471" y="118385"/>
                    <a:pt x="433099" y="42991"/>
                    <a:pt x="623554" y="0"/>
                  </a:cubicBezTo>
                  <a:close/>
                </a:path>
              </a:pathLst>
            </a:custGeom>
            <a:solidFill>
              <a:srgbClr val="91BFFA"/>
            </a:solidFill>
            <a:ln>
              <a:solidFill>
                <a:srgbClr val="78B0F7"/>
              </a:solidFill>
            </a:ln>
            <a:effectLst/>
          </p:spPr>
          <p:txBody>
            <a:bodyPr rot="0" spcFirstLastPara="0" vert="horz" wrap="square" lIns="100799" tIns="50399" rIns="100799" bIns="50399"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37920" b="1" dirty="0">
                <a:solidFill>
                  <a:srgbClr val="FF5A33"/>
                </a:solidFill>
                <a:latin typeface="汉仪旗黑Y2-35简" panose="00020600040101010101" charset="-122"/>
                <a:ea typeface="汉仪旗黑Y2-35简" panose="00020600040101010101" charset="-122"/>
              </a:endParaRPr>
            </a:p>
          </p:txBody>
        </p:sp>
      </p:grpSp>
      <p:sp>
        <p:nvSpPr>
          <p:cNvPr id="15" name="文本框 14" descr="7b0a202020202262756c6c6574223a20227b5c2263617465676f727949645c223a31303030352c5c2274656d706c61746549645c223a32303233313332387d220a7d0a"/>
          <p:cNvSpPr txBox="1"/>
          <p:nvPr/>
        </p:nvSpPr>
        <p:spPr>
          <a:xfrm>
            <a:off x="1045257" y="5463770"/>
            <a:ext cx="23337300" cy="5847755"/>
          </a:xfrm>
          <a:prstGeom prst="rect">
            <a:avLst/>
          </a:prstGeom>
          <a:noFill/>
        </p:spPr>
        <p:txBody>
          <a:bodyPr wrap="square" rtlCol="0">
            <a:spAutoFit/>
          </a:bodyPr>
          <a:lstStyle/>
          <a:p>
            <a:pPr algn="l">
              <a:lnSpc>
                <a:spcPct val="170000"/>
              </a:lnSpc>
              <a:buBlip>
                <a:blip r:embed="rId5"/>
              </a:buBlip>
            </a:pPr>
            <a:r>
              <a:rPr sz="4400" b="1" dirty="0">
                <a:solidFill>
                  <a:schemeClr val="tx1"/>
                </a:solidFill>
                <a:latin typeface="Times New Roman" panose="02020603050405020304" charset="0"/>
                <a:ea typeface="思源宋体 CN" panose="02020400000000000000" charset="-122"/>
                <a:cs typeface="Times New Roman" panose="02020603050405020304" charset="0"/>
              </a:rPr>
              <a:t>把上面的复杂度分成两类：</a:t>
            </a:r>
          </a:p>
          <a:p>
            <a:pPr algn="l">
              <a:lnSpc>
                <a:spcPct val="170000"/>
              </a:lnSpc>
              <a:buBlip>
                <a:blip r:embed="rId5"/>
              </a:buBlip>
            </a:pPr>
            <a:r>
              <a:rPr sz="4400" b="1" dirty="0">
                <a:solidFill>
                  <a:schemeClr val="tx1"/>
                </a:solidFill>
                <a:latin typeface="Times New Roman" panose="02020603050405020304" charset="0"/>
                <a:ea typeface="思源宋体 CN" panose="02020400000000000000" charset="-122"/>
                <a:cs typeface="Times New Roman" panose="02020603050405020304" charset="0"/>
              </a:rPr>
              <a:t>多项式复杂度，包括O(1)、O(n)、O(nlogn)、O(n</a:t>
            </a:r>
            <a:r>
              <a:rPr sz="4400" b="1" baseline="30000" dirty="0">
                <a:solidFill>
                  <a:schemeClr val="tx1"/>
                </a:solidFill>
                <a:latin typeface="Times New Roman" panose="02020603050405020304" charset="0"/>
                <a:ea typeface="思源宋体 CN" panose="02020400000000000000" charset="-122"/>
                <a:cs typeface="Times New Roman" panose="02020603050405020304" charset="0"/>
              </a:rPr>
              <a:t>k</a:t>
            </a:r>
            <a:r>
              <a:rPr sz="4400" b="1" dirty="0">
                <a:solidFill>
                  <a:schemeClr val="tx1"/>
                </a:solidFill>
                <a:latin typeface="Times New Roman" panose="02020603050405020304" charset="0"/>
                <a:ea typeface="思源宋体 CN" panose="02020400000000000000" charset="-122"/>
                <a:cs typeface="Times New Roman" panose="02020603050405020304" charset="0"/>
              </a:rPr>
              <a:t>)等，其中k是一个常数；    </a:t>
            </a:r>
          </a:p>
          <a:p>
            <a:pPr algn="l">
              <a:lnSpc>
                <a:spcPct val="170000"/>
              </a:lnSpc>
            </a:pPr>
            <a:r>
              <a:rPr lang="en-US" sz="4400" b="1" dirty="0">
                <a:solidFill>
                  <a:schemeClr val="tx1"/>
                </a:solidFill>
                <a:latin typeface="Times New Roman" panose="02020603050405020304" charset="0"/>
                <a:ea typeface="思源宋体 CN" panose="02020400000000000000" charset="-122"/>
                <a:cs typeface="Times New Roman" panose="02020603050405020304" charset="0"/>
              </a:rPr>
              <a:t>              </a:t>
            </a:r>
            <a:r>
              <a:rPr sz="4400" b="1" dirty="0">
                <a:solidFill>
                  <a:schemeClr val="tx1"/>
                </a:solidFill>
                <a:latin typeface="Times New Roman" panose="02020603050405020304" charset="0"/>
                <a:ea typeface="思源宋体 CN" panose="02020400000000000000" charset="-122"/>
                <a:cs typeface="Times New Roman" panose="02020603050405020304" charset="0"/>
              </a:rPr>
              <a:t>        </a:t>
            </a:r>
            <a:r>
              <a:rPr lang="en-US" sz="4400" b="1" dirty="0">
                <a:solidFill>
                  <a:schemeClr val="tx1"/>
                </a:solidFill>
                <a:latin typeface="Times New Roman" panose="02020603050405020304" charset="0"/>
                <a:ea typeface="思源宋体 CN" panose="02020400000000000000" charset="-122"/>
                <a:cs typeface="Times New Roman" panose="02020603050405020304" charset="0"/>
              </a:rPr>
              <a:t>       </a:t>
            </a:r>
            <a:r>
              <a:rPr sz="4400" b="1" dirty="0">
                <a:solidFill>
                  <a:schemeClr val="tx1"/>
                </a:solidFill>
                <a:latin typeface="Times New Roman" panose="02020603050405020304" charset="0"/>
                <a:ea typeface="思源宋体 CN" panose="02020400000000000000" charset="-122"/>
                <a:cs typeface="Times New Roman" panose="02020603050405020304" charset="0"/>
              </a:rPr>
              <a:t>O(1)&lt;O(logn)&lt;O(n)&lt;O(nlogn)&lt;O(n</a:t>
            </a:r>
            <a:r>
              <a:rPr sz="4400" b="1" baseline="30000" dirty="0">
                <a:solidFill>
                  <a:schemeClr val="tx1"/>
                </a:solidFill>
                <a:latin typeface="Times New Roman" panose="02020603050405020304" charset="0"/>
                <a:ea typeface="思源宋体 CN" panose="02020400000000000000" charset="-122"/>
                <a:cs typeface="Times New Roman" panose="02020603050405020304" charset="0"/>
              </a:rPr>
              <a:t>2</a:t>
            </a:r>
            <a:r>
              <a:rPr sz="4400" b="1" dirty="0">
                <a:solidFill>
                  <a:schemeClr val="tx1"/>
                </a:solidFill>
                <a:latin typeface="Times New Roman" panose="02020603050405020304" charset="0"/>
                <a:ea typeface="思源宋体 CN" panose="02020400000000000000" charset="-122"/>
                <a:cs typeface="Times New Roman" panose="02020603050405020304" charset="0"/>
              </a:rPr>
              <a:t>)&lt;O(n</a:t>
            </a:r>
            <a:r>
              <a:rPr sz="4400" b="1" baseline="30000" dirty="0">
                <a:solidFill>
                  <a:schemeClr val="tx1"/>
                </a:solidFill>
                <a:latin typeface="Times New Roman" panose="02020603050405020304" charset="0"/>
                <a:ea typeface="思源宋体 CN" panose="02020400000000000000" charset="-122"/>
                <a:cs typeface="Times New Roman" panose="02020603050405020304" charset="0"/>
              </a:rPr>
              <a:t>3</a:t>
            </a:r>
            <a:r>
              <a:rPr sz="4400" b="1" dirty="0">
                <a:solidFill>
                  <a:schemeClr val="tx1"/>
                </a:solidFill>
                <a:latin typeface="Times New Roman" panose="02020603050405020304" charset="0"/>
                <a:ea typeface="思源宋体 CN" panose="02020400000000000000" charset="-122"/>
                <a:cs typeface="Times New Roman" panose="02020603050405020304" charset="0"/>
              </a:rPr>
              <a:t>)</a:t>
            </a:r>
          </a:p>
          <a:p>
            <a:pPr algn="l">
              <a:lnSpc>
                <a:spcPct val="170000"/>
              </a:lnSpc>
              <a:buBlip>
                <a:blip r:embed="rId5"/>
              </a:buBlip>
            </a:pPr>
            <a:r>
              <a:rPr sz="4400" b="1" dirty="0">
                <a:solidFill>
                  <a:schemeClr val="tx1"/>
                </a:solidFill>
                <a:latin typeface="Times New Roman" panose="02020603050405020304" charset="0"/>
                <a:ea typeface="思源宋体 CN" panose="02020400000000000000" charset="-122"/>
                <a:cs typeface="Times New Roman" panose="02020603050405020304" charset="0"/>
              </a:rPr>
              <a:t>指数复杂度，包括O(2</a:t>
            </a:r>
            <a:r>
              <a:rPr sz="4400" b="1" baseline="30000" dirty="0">
                <a:solidFill>
                  <a:schemeClr val="tx1"/>
                </a:solidFill>
                <a:latin typeface="Times New Roman" panose="02020603050405020304" charset="0"/>
                <a:ea typeface="思源宋体 CN" panose="02020400000000000000" charset="-122"/>
                <a:cs typeface="Times New Roman" panose="02020603050405020304" charset="0"/>
              </a:rPr>
              <a:t>n</a:t>
            </a:r>
            <a:r>
              <a:rPr sz="4400" b="1" dirty="0">
                <a:solidFill>
                  <a:schemeClr val="tx1"/>
                </a:solidFill>
                <a:latin typeface="Times New Roman" panose="02020603050405020304" charset="0"/>
                <a:ea typeface="思源宋体 CN" panose="02020400000000000000" charset="-122"/>
                <a:cs typeface="Times New Roman" panose="02020603050405020304" charset="0"/>
              </a:rPr>
              <a:t>)、O(n!)等。 </a:t>
            </a:r>
            <a:r>
              <a:rPr sz="4400" b="1" dirty="0" smtClean="0">
                <a:solidFill>
                  <a:schemeClr val="tx1"/>
                </a:solidFill>
                <a:latin typeface="Times New Roman" panose="02020603050405020304" charset="0"/>
                <a:ea typeface="思源宋体 CN" panose="02020400000000000000" charset="-122"/>
                <a:cs typeface="Times New Roman" panose="02020603050405020304" charset="0"/>
              </a:rPr>
              <a:t> </a:t>
            </a:r>
            <a:r>
              <a:rPr sz="4400" b="1" dirty="0">
                <a:solidFill>
                  <a:schemeClr val="tx1"/>
                </a:solidFill>
                <a:latin typeface="Times New Roman" panose="02020603050405020304" charset="0"/>
                <a:ea typeface="思源宋体 CN" panose="02020400000000000000" charset="-122"/>
                <a:cs typeface="Times New Roman" panose="02020603050405020304" charset="0"/>
              </a:rPr>
              <a:t>O(2</a:t>
            </a:r>
            <a:r>
              <a:rPr sz="4400" b="1" baseline="30000" dirty="0">
                <a:solidFill>
                  <a:schemeClr val="tx1"/>
                </a:solidFill>
                <a:latin typeface="Times New Roman" panose="02020603050405020304" charset="0"/>
                <a:ea typeface="思源宋体 CN" panose="02020400000000000000" charset="-122"/>
                <a:cs typeface="Times New Roman" panose="02020603050405020304" charset="0"/>
              </a:rPr>
              <a:t>n</a:t>
            </a:r>
            <a:r>
              <a:rPr sz="4400" b="1" dirty="0">
                <a:solidFill>
                  <a:schemeClr val="tx1"/>
                </a:solidFill>
                <a:latin typeface="Times New Roman" panose="02020603050405020304" charset="0"/>
                <a:ea typeface="思源宋体 CN" panose="02020400000000000000" charset="-122"/>
                <a:cs typeface="Times New Roman" panose="02020603050405020304" charset="0"/>
              </a:rPr>
              <a:t>)&lt;O(n!)&lt;O(n</a:t>
            </a:r>
            <a:r>
              <a:rPr sz="4400" b="1" baseline="30000" dirty="0">
                <a:solidFill>
                  <a:schemeClr val="tx1"/>
                </a:solidFill>
                <a:latin typeface="Times New Roman" panose="02020603050405020304" charset="0"/>
                <a:ea typeface="思源宋体 CN" panose="02020400000000000000" charset="-122"/>
                <a:cs typeface="Times New Roman" panose="02020603050405020304" charset="0"/>
              </a:rPr>
              <a:t>n</a:t>
            </a:r>
            <a:r>
              <a:rPr sz="4400" b="1" dirty="0">
                <a:solidFill>
                  <a:schemeClr val="tx1"/>
                </a:solidFill>
                <a:latin typeface="Times New Roman" panose="02020603050405020304" charset="0"/>
                <a:ea typeface="思源宋体 CN" panose="02020400000000000000" charset="-122"/>
                <a:cs typeface="Times New Roman" panose="02020603050405020304" charset="0"/>
              </a:rPr>
              <a:t>)</a:t>
            </a:r>
          </a:p>
          <a:p>
            <a:pPr algn="l">
              <a:lnSpc>
                <a:spcPct val="170000"/>
              </a:lnSpc>
              <a:buBlip>
                <a:blip r:embed="rId5"/>
              </a:buBlip>
            </a:pPr>
            <a:endParaRPr sz="4400" b="1" dirty="0">
              <a:solidFill>
                <a:schemeClr val="tx1"/>
              </a:solidFill>
              <a:latin typeface="Times New Roman" panose="02020603050405020304" charset="0"/>
              <a:ea typeface="思源宋体 CN" panose="02020400000000000000" charset="-122"/>
              <a:cs typeface="Times New Roman" panose="02020603050405020304" charset="0"/>
            </a:endParaRPr>
          </a:p>
        </p:txBody>
      </p:sp>
    </p:spTree>
    <p:custDataLst>
      <p:tags r:id="rId1"/>
    </p:custData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像" descr="图像"/>
          <p:cNvPicPr>
            <a:picLocks noChangeAspect="1"/>
          </p:cNvPicPr>
          <p:nvPr/>
        </p:nvPicPr>
        <p:blipFill>
          <a:blip r:embed="rId4">
            <a:alphaModFix amt="20000"/>
            <a:duotone>
              <a:prstClr val="black"/>
              <a:schemeClr val="accent1">
                <a:tint val="45000"/>
                <a:satMod val="400000"/>
              </a:schemeClr>
            </a:duotone>
          </a:blip>
          <a:srcRect/>
          <a:stretch>
            <a:fillRect/>
          </a:stretch>
        </p:blipFill>
        <p:spPr>
          <a:xfrm>
            <a:off x="970217" y="7315216"/>
            <a:ext cx="11791817" cy="7102013"/>
          </a:xfrm>
          <a:prstGeom prst="rect">
            <a:avLst/>
          </a:prstGeom>
          <a:ln w="12700" cap="flat">
            <a:noFill/>
            <a:miter lim="400000"/>
            <a:headEnd/>
            <a:tailEnd/>
          </a:ln>
          <a:effectLst/>
        </p:spPr>
      </p:pic>
      <p:sp>
        <p:nvSpPr>
          <p:cNvPr id="2" name="矩形 1"/>
          <p:cNvSpPr/>
          <p:nvPr/>
        </p:nvSpPr>
        <p:spPr>
          <a:xfrm>
            <a:off x="14610399" y="616403"/>
            <a:ext cx="9747885" cy="13865592"/>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8" name="图像" descr="图像"/>
          <p:cNvPicPr>
            <a:picLocks noChangeAspect="1"/>
          </p:cNvPicPr>
          <p:nvPr/>
        </p:nvPicPr>
        <p:blipFill>
          <a:blip r:embed="rId5"/>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python</a:t>
            </a:r>
            <a:r>
              <a:rPr lang="zh-CN" altLang="en-US"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5600" b="1" spc="600">
                  <a:solidFill>
                    <a:schemeClr val="bg1"/>
                  </a:solidFill>
                  <a:latin typeface="思源宋体 CN Heavy" panose="02020900000000000000" charset="-122"/>
                  <a:ea typeface="思源宋体 CN Heavy" panose="02020900000000000000" charset="-122"/>
                </a:defRPr>
              </a:lvl1pPr>
            </a:lstStyle>
            <a:p>
              <a:r>
                <a:rPr lang="zh-CN" altLang="en-US" sz="5599" dirty="0">
                  <a:latin typeface="Times New Roman" panose="02020603050405020304" pitchFamily="18" charset="0"/>
                  <a:cs typeface="Times New Roman" panose="02020603050405020304" pitchFamily="18" charset="0"/>
                </a:rPr>
                <a:t>例子：最少硬币问题</a:t>
              </a:r>
              <a:endParaRPr sz="5599" dirty="0">
                <a:latin typeface="Times New Roman" panose="02020603050405020304" pitchFamily="18" charset="0"/>
                <a:cs typeface="Times New Roman" panose="02020603050405020304" pitchFamily="18" charset="0"/>
              </a:endParaRPr>
            </a:p>
          </p:txBody>
        </p:sp>
      </p:grpSp>
      <p:sp>
        <p:nvSpPr>
          <p:cNvPr id="14" name="文本框 13" descr="7b0a202020202262756c6c6574223a20227b5c2263617465676f727949645c223a31303030352c5c2274656d706c61746549645c223a32303233313332387d220a7d0a"/>
          <p:cNvSpPr txBox="1"/>
          <p:nvPr/>
        </p:nvSpPr>
        <p:spPr>
          <a:xfrm>
            <a:off x="970235" y="3942325"/>
            <a:ext cx="13186296" cy="8955715"/>
          </a:xfrm>
          <a:prstGeom prst="rect">
            <a:avLst/>
          </a:prstGeom>
          <a:noFill/>
          <a:ln>
            <a:noFill/>
          </a:ln>
        </p:spPr>
        <p:txBody>
          <a:bodyPr wrap="square" rtlCol="0">
            <a:spAutoFit/>
          </a:bodyPr>
          <a:lstStyle/>
          <a:p>
            <a:pPr algn="l">
              <a:lnSpc>
                <a:spcPct val="120000"/>
              </a:lnSpc>
              <a:buBlip>
                <a:blip r:embed="rId6"/>
              </a:buBlip>
            </a:pP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硬币面值</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5</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。支付</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13</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元，要求硬币数量最少。</a:t>
            </a:r>
          </a:p>
          <a:p>
            <a:pPr algn="l">
              <a:lnSpc>
                <a:spcPct val="120000"/>
              </a:lnSpc>
            </a:pP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贪心：（</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5</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元硬币，</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个</a:t>
            </a:r>
          </a:p>
          <a:p>
            <a:pPr algn="l">
              <a:lnSpc>
                <a:spcPct val="120000"/>
              </a:lnSpc>
            </a:pP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元硬币，</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个</a:t>
            </a:r>
          </a:p>
          <a:p>
            <a:pPr algn="l">
              <a:lnSpc>
                <a:spcPct val="120000"/>
              </a:lnSpc>
            </a:pP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3</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元硬币，</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个</a:t>
            </a:r>
          </a:p>
          <a:p>
            <a:pPr algn="l">
              <a:lnSpc>
                <a:spcPct val="120000"/>
              </a:lnSpc>
            </a:pPr>
            <a:endPar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20000"/>
              </a:lnSpc>
              <a:buBlip>
                <a:blip r:embed="rId6"/>
              </a:buBlip>
            </a:pP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硬币面值</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4</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5</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6</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。支付</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9</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元。</a:t>
            </a:r>
          </a:p>
          <a:p>
            <a:pPr algn="l">
              <a:lnSpc>
                <a:spcPct val="120000"/>
              </a:lnSpc>
            </a:pP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贪心：（</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6</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元硬币，</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个</a:t>
            </a:r>
          </a:p>
          <a:p>
            <a:pPr algn="l">
              <a:lnSpc>
                <a:spcPct val="120000"/>
              </a:lnSpc>
            </a:pP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元硬币，</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个</a:t>
            </a:r>
          </a:p>
          <a:p>
            <a:pPr algn="l">
              <a:lnSpc>
                <a:spcPct val="120000"/>
              </a:lnSpc>
            </a:pP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3</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元硬币，</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个。</a:t>
            </a:r>
          </a:p>
          <a:p>
            <a:pPr algn="l">
              <a:lnSpc>
                <a:spcPct val="120000"/>
              </a:lnSpc>
            </a:pP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错误！</a:t>
            </a:r>
          </a:p>
          <a:p>
            <a:pPr algn="l">
              <a:lnSpc>
                <a:spcPct val="120000"/>
              </a:lnSpc>
            </a:pP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答案是：</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5</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元硬币</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+4</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元硬币</a:t>
            </a:r>
          </a:p>
          <a:p>
            <a:pPr algn="l">
              <a:lnSpc>
                <a:spcPct val="120000"/>
              </a:lnSpc>
            </a:pPr>
            <a:endPar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3" name="http://photo-static-api.fotomore.com/creative/vcg/400/version23/VCG41472362565.jpg" descr="templates\picture_hover\&amp;pky130_sjzg_VCG41472362565&amp;2&amp;src_toppic_inpsrchzd1&amp;"/>
          <p:cNvPicPr>
            <a:picLocks noChangeAspect="1"/>
          </p:cNvPicPr>
          <p:nvPr/>
        </p:nvPicPr>
        <p:blipFill>
          <a:blip r:embed="rId7"/>
          <a:stretch>
            <a:fillRect/>
          </a:stretch>
        </p:blipFill>
        <p:spPr>
          <a:xfrm>
            <a:off x="16070169" y="7102505"/>
            <a:ext cx="7722367" cy="3861184"/>
          </a:xfrm>
          <a:prstGeom prst="rect">
            <a:avLst/>
          </a:prstGeom>
        </p:spPr>
      </p:pic>
      <p:sp>
        <p:nvSpPr>
          <p:cNvPr id="4" name="圆角矩形标注 3"/>
          <p:cNvSpPr/>
          <p:nvPr/>
        </p:nvSpPr>
        <p:spPr>
          <a:xfrm>
            <a:off x="9171978" y="10112209"/>
            <a:ext cx="3819276" cy="2019169"/>
          </a:xfrm>
          <a:prstGeom prst="wedgeRoundRectCallout">
            <a:avLst>
              <a:gd name="adj1" fmla="val -73701"/>
              <a:gd name="adj2" fmla="val -266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20000"/>
              </a:lnSpc>
            </a:pPr>
            <a:r>
              <a:rPr lang="zh-CN" altLang="en-US" sz="4000" b="1" dirty="0">
                <a:solidFill>
                  <a:srgbClr val="FFFF00"/>
                </a:solidFill>
                <a:latin typeface="Times New Roman" panose="02020603050405020304" pitchFamily="18" charset="0"/>
                <a:ea typeface="思源宋体 CN" panose="02020400000000000000" charset="-122"/>
                <a:cs typeface="Times New Roman" panose="02020603050405020304" pitchFamily="18" charset="0"/>
              </a:rPr>
              <a:t>硬币问题的正解是动态规划</a:t>
            </a:r>
          </a:p>
        </p:txBody>
      </p:sp>
    </p:spTree>
    <p:custDataLst>
      <p:tags r:id="rId1"/>
    </p:custDataLst>
    <p:extLst>
      <p:ext uri="{BB962C8B-B14F-4D97-AF65-F5344CB8AC3E}">
        <p14:creationId xmlns:p14="http://schemas.microsoft.com/office/powerpoint/2010/main" val="2247094389"/>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像" descr="图像"/>
          <p:cNvPicPr>
            <a:picLocks noChangeAspect="1"/>
          </p:cNvPicPr>
          <p:nvPr/>
        </p:nvPicPr>
        <p:blipFill>
          <a:blip r:embed="rId4">
            <a:alphaModFix amt="20000"/>
            <a:duotone>
              <a:prstClr val="black"/>
              <a:schemeClr val="accent1">
                <a:tint val="45000"/>
                <a:satMod val="400000"/>
              </a:schemeClr>
            </a:duotone>
          </a:blip>
          <a:srcRect/>
          <a:stretch>
            <a:fillRect/>
          </a:stretch>
        </p:blipFill>
        <p:spPr>
          <a:xfrm>
            <a:off x="12548053" y="7315216"/>
            <a:ext cx="11791817" cy="7102013"/>
          </a:xfrm>
          <a:prstGeom prst="rect">
            <a:avLst/>
          </a:prstGeom>
          <a:ln w="12700" cap="flat">
            <a:noFill/>
            <a:miter lim="400000"/>
            <a:headEnd/>
            <a:tailEnd/>
          </a:ln>
          <a:effectLst/>
        </p:spPr>
      </p:pic>
      <p:pic>
        <p:nvPicPr>
          <p:cNvPr id="8" name="图像" descr="图像"/>
          <p:cNvPicPr>
            <a:picLocks noChangeAspect="1"/>
          </p:cNvPicPr>
          <p:nvPr/>
        </p:nvPicPr>
        <p:blipFill>
          <a:blip r:embed="rId5"/>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5600" b="1" spc="600">
                  <a:solidFill>
                    <a:schemeClr val="bg1"/>
                  </a:solidFill>
                  <a:latin typeface="思源宋体 CN Heavy" panose="02020900000000000000" charset="-122"/>
                  <a:ea typeface="思源宋体 CN Heavy" panose="02020900000000000000" charset="-122"/>
                </a:defRPr>
              </a:lvl1pPr>
            </a:lstStyle>
            <a:p>
              <a:r>
                <a:rPr lang="zh-CN" altLang="en-US" sz="5599" dirty="0"/>
                <a:t>贪心和动态规划</a:t>
              </a:r>
              <a:endParaRPr sz="5599" dirty="0"/>
            </a:p>
          </p:txBody>
        </p:sp>
      </p:grpSp>
      <p:sp>
        <p:nvSpPr>
          <p:cNvPr id="2" name="文本框 1" descr="7b0a202020202262756c6c6574223a20227b5c2263617465676f727949645c223a31303030352c5c2274656d706c61746549645c223a32303233313332387d220a7d0a"/>
          <p:cNvSpPr txBox="1"/>
          <p:nvPr/>
        </p:nvSpPr>
        <p:spPr>
          <a:xfrm>
            <a:off x="1176068" y="3998192"/>
            <a:ext cx="21065580" cy="8401138"/>
          </a:xfrm>
          <a:prstGeom prst="rect">
            <a:avLst/>
          </a:prstGeom>
          <a:noFill/>
        </p:spPr>
        <p:txBody>
          <a:bodyPr wrap="square" rtlCol="0">
            <a:spAutoFit/>
          </a:bodyPr>
          <a:lstStyle/>
          <a:p>
            <a:pPr algn="l">
              <a:lnSpc>
                <a:spcPct val="150000"/>
              </a:lnSpc>
              <a:buBlip>
                <a:blip r:embed="rId6"/>
              </a:buBlip>
            </a:pPr>
            <a:r>
              <a:rPr lang="zh-CN" altLang="en-US"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贪心法求解的问题满足以下特征：</a:t>
            </a:r>
          </a:p>
          <a:p>
            <a:pPr marL="571443" indent="-571443" algn="l">
              <a:lnSpc>
                <a:spcPct val="150000"/>
              </a:lnSpc>
              <a:buFont typeface="Arial" panose="020B0604020202020204" pitchFamily="34" charset="0"/>
              <a:buChar char="•"/>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最优子结构性质。当一个问题的最优解包含其子问题的最优解时，称此问题具有最优子结构性质，也称此问题满足最优性原理。从局部最优能扩展到全局最优。	</a:t>
            </a:r>
          </a:p>
          <a:p>
            <a:pPr marL="571443" indent="-571443" algn="l">
              <a:lnSpc>
                <a:spcPct val="150000"/>
              </a:lnSpc>
              <a:buFont typeface="Arial" panose="020B0604020202020204" pitchFamily="34" charset="0"/>
              <a:buChar char="•"/>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贪心选择性质。问题的整体最优解可以通过一系列局部最优的选择来得到。</a:t>
            </a:r>
          </a:p>
          <a:p>
            <a:pPr algn="l">
              <a:lnSpc>
                <a:spcPct val="150000"/>
              </a:lnSpc>
              <a:buBlip>
                <a:blip r:embed="rId6"/>
              </a:buBlip>
            </a:pPr>
            <a:r>
              <a:rPr lang="zh-CN" altLang="en-US"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动态规划：</a:t>
            </a:r>
          </a:p>
          <a:p>
            <a:pPr marL="571443" indent="-571443" algn="l">
              <a:lnSpc>
                <a:spcPct val="150000"/>
              </a:lnSpc>
              <a:buFont typeface="Arial" panose="020B0604020202020204" pitchFamily="34" charset="0"/>
              <a:buChar char="•"/>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重叠子问题：子问题是原大问题的小版本；计算大问题的时候，需要多次重复计算小问题。</a:t>
            </a:r>
          </a:p>
          <a:p>
            <a:pPr marL="571443" indent="-571443" algn="l">
              <a:lnSpc>
                <a:spcPct val="150000"/>
              </a:lnSpc>
              <a:buFont typeface="Arial" panose="020B0604020202020204" pitchFamily="34" charset="0"/>
              <a:buChar char="•"/>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最优子结构：大问题的最优解包含小问题的最优解；可以通过小问题的最优解推导出大问题的最优解。</a:t>
            </a:r>
          </a:p>
        </p:txBody>
      </p:sp>
    </p:spTree>
    <p:custDataLst>
      <p:tags r:id="rId1"/>
    </p:custDataLst>
    <p:extLst>
      <p:ext uri="{BB962C8B-B14F-4D97-AF65-F5344CB8AC3E}">
        <p14:creationId xmlns:p14="http://schemas.microsoft.com/office/powerpoint/2010/main" val="2462513319"/>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像" descr="图像"/>
          <p:cNvPicPr>
            <a:picLocks noChangeAspect="1"/>
          </p:cNvPicPr>
          <p:nvPr/>
        </p:nvPicPr>
        <p:blipFill>
          <a:blip r:embed="rId4">
            <a:alphaModFix amt="20000"/>
            <a:duotone>
              <a:prstClr val="black"/>
              <a:schemeClr val="accent1">
                <a:tint val="45000"/>
                <a:satMod val="400000"/>
              </a:schemeClr>
            </a:duotone>
          </a:blip>
          <a:srcRect/>
          <a:stretch>
            <a:fillRect/>
          </a:stretch>
        </p:blipFill>
        <p:spPr>
          <a:xfrm>
            <a:off x="12548053" y="7315216"/>
            <a:ext cx="11791817" cy="7102013"/>
          </a:xfrm>
          <a:prstGeom prst="rect">
            <a:avLst/>
          </a:prstGeom>
          <a:ln w="12700" cap="flat">
            <a:noFill/>
            <a:miter lim="400000"/>
            <a:headEnd/>
            <a:tailEnd/>
          </a:ln>
          <a:effectLst/>
        </p:spPr>
      </p:pic>
      <p:pic>
        <p:nvPicPr>
          <p:cNvPr id="8" name="图像" descr="图像"/>
          <p:cNvPicPr>
            <a:picLocks noChangeAspect="1"/>
          </p:cNvPicPr>
          <p:nvPr/>
        </p:nvPicPr>
        <p:blipFill>
          <a:blip r:embed="rId5"/>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grpSp>
      <p:sp>
        <p:nvSpPr>
          <p:cNvPr id="2" name="文本框 1" descr="7b0a202020202262756c6c6574223a20227b5c2263617465676f727949645c223a31303030352c5c2274656d706c61746549645c223a32303233313332387d220a7d0a"/>
          <p:cNvSpPr txBox="1"/>
          <p:nvPr/>
        </p:nvSpPr>
        <p:spPr>
          <a:xfrm>
            <a:off x="652103" y="3546737"/>
            <a:ext cx="23360764" cy="10247598"/>
          </a:xfrm>
          <a:prstGeom prst="rect">
            <a:avLst/>
          </a:prstGeom>
          <a:noFill/>
        </p:spPr>
        <p:txBody>
          <a:bodyPr wrap="square" rtlCol="0">
            <a:spAutoFit/>
          </a:bodyPr>
          <a:lstStyle/>
          <a:p>
            <a:pPr algn="l">
              <a:lnSpc>
                <a:spcPct val="150000"/>
              </a:lnSpc>
            </a:pP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err="1">
                <a:solidFill>
                  <a:srgbClr val="2E7EEF"/>
                </a:solidFill>
                <a:latin typeface="Times New Roman" panose="02020603050405020304" pitchFamily="18" charset="0"/>
                <a:ea typeface="思源宋体 CN" panose="02020400000000000000" charset="-122"/>
                <a:cs typeface="Times New Roman" panose="02020603050405020304" pitchFamily="18" charset="0"/>
              </a:rPr>
              <a:t>题目描述</a:t>
            </a: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小明玩</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翻硬币</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游戏。桌上放着排成一排的若干硬币。用*表示正面，用</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o</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表示反面（是小写字母，不是零）。比如，可能情形是**</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oo</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oooo</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，如果同时翻转左边的两个硬币，则变为</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oooo</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oooo</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。小明的问题是：如果已知了初始状态和要达到的目标状态，</a:t>
            </a:r>
            <a:r>
              <a:rPr lang="zh-CN" altLang="en-US" sz="40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每次只能同时翻转相邻的两个硬币</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，那么对特定的局面，最少要翻动多少次呢？约定：把翻动相邻的两个硬币叫做一步操作。</a:t>
            </a:r>
          </a:p>
          <a:p>
            <a:pPr algn="l">
              <a:lnSpc>
                <a:spcPct val="150000"/>
              </a:lnSpc>
            </a:pP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输入格式</a:t>
            </a: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两行等长的字符串，分别表示初始状态和要达到的目标状态。每行的长度</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&lt; 1000</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50000"/>
              </a:lnSpc>
            </a:pP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输出格式</a:t>
            </a: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一个整数，表示最小操作步数。</a:t>
            </a: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输出样例</a:t>
            </a: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50000"/>
              </a:lnSpc>
            </a:pP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50000"/>
              </a:lnSpc>
            </a:pP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o****o****</a:t>
            </a:r>
          </a:p>
          <a:p>
            <a:pPr algn="l">
              <a:lnSpc>
                <a:spcPct val="150000"/>
              </a:lnSpc>
            </a:pP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输出样例</a:t>
            </a: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50000"/>
              </a:lnSpc>
            </a:pP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5</a:t>
            </a:r>
          </a:p>
        </p:txBody>
      </p:sp>
      <p:sp>
        <p:nvSpPr>
          <p:cNvPr id="11" name="文本框 10"/>
          <p:cNvSpPr txBox="1"/>
          <p:nvPr/>
        </p:nvSpPr>
        <p:spPr>
          <a:xfrm>
            <a:off x="652103" y="1054524"/>
            <a:ext cx="18070107" cy="1900431"/>
          </a:xfrm>
          <a:prstGeom prst="rect">
            <a:avLst/>
          </a:prstGeom>
          <a:noFill/>
        </p:spPr>
        <p:txBody>
          <a:bodyPr wrap="square">
            <a:spAutoFit/>
          </a:bodyPr>
          <a:lstStyle/>
          <a:p>
            <a:pPr algn="l"/>
            <a:r>
              <a:rPr sz="5599" b="1" spc="600" dirty="0" err="1">
                <a:solidFill>
                  <a:schemeClr val="bg1"/>
                </a:solidFill>
                <a:latin typeface="思源宋体 CN Heavy" panose="02020900000000000000" charset="-122"/>
                <a:ea typeface="思源宋体 CN Heavy" panose="02020900000000000000" charset="-122"/>
              </a:rPr>
              <a:t>例题</a:t>
            </a:r>
            <a:r>
              <a:rPr sz="5599" b="1" spc="600" dirty="0">
                <a:solidFill>
                  <a:schemeClr val="bg1"/>
                </a:solidFill>
                <a:latin typeface="思源宋体 CN Heavy" panose="02020900000000000000" charset="-122"/>
                <a:ea typeface="思源宋体 CN Heavy" panose="02020900000000000000" charset="-122"/>
              </a:rPr>
              <a:t>：</a:t>
            </a:r>
            <a:r>
              <a:rPr lang="zh-CN" altLang="en-US" sz="5599" b="1" spc="600" dirty="0">
                <a:solidFill>
                  <a:schemeClr val="bg1"/>
                </a:solidFill>
                <a:latin typeface="思源宋体 CN Heavy" panose="02020900000000000000" charset="-122"/>
                <a:ea typeface="思源宋体 CN Heavy" panose="02020900000000000000" charset="-122"/>
              </a:rPr>
              <a:t>翻硬币 </a:t>
            </a:r>
            <a:endParaRPr lang="en-US" altLang="zh-CN" sz="5599" b="1" spc="600" dirty="0">
              <a:solidFill>
                <a:schemeClr val="bg1"/>
              </a:solidFill>
              <a:latin typeface="思源宋体 CN Heavy" panose="02020900000000000000" charset="-122"/>
              <a:ea typeface="思源宋体 CN Heavy" panose="02020900000000000000" charset="-122"/>
            </a:endParaRPr>
          </a:p>
          <a:p>
            <a:pPr algn="l">
              <a:lnSpc>
                <a:spcPct val="140000"/>
              </a:lnSpc>
            </a:pPr>
            <a:r>
              <a:rPr lang="en-US" altLang="zh-CN" sz="4400" b="1" spc="600" dirty="0" err="1">
                <a:solidFill>
                  <a:schemeClr val="bg1"/>
                </a:solidFill>
                <a:latin typeface="思源宋体 CN Heavy" panose="02020900000000000000" charset="-122"/>
                <a:ea typeface="思源宋体 CN Heavy" panose="02020900000000000000" charset="-122"/>
              </a:rPr>
              <a:t>lanqiaoOJ</a:t>
            </a:r>
            <a:r>
              <a:rPr lang="zh-CN" altLang="en-US" sz="4400" b="1" spc="600" dirty="0">
                <a:solidFill>
                  <a:schemeClr val="bg1"/>
                </a:solidFill>
                <a:latin typeface="思源宋体 CN Heavy" panose="02020900000000000000" charset="-122"/>
                <a:ea typeface="思源宋体 CN Heavy" panose="02020900000000000000" charset="-122"/>
              </a:rPr>
              <a:t>题号</a:t>
            </a:r>
            <a:r>
              <a:rPr lang="en-US" altLang="zh-CN" sz="4400" b="1" spc="600" dirty="0">
                <a:solidFill>
                  <a:schemeClr val="bg1"/>
                </a:solidFill>
                <a:latin typeface="思源宋体 CN Heavy" panose="02020900000000000000" charset="-122"/>
                <a:ea typeface="思源宋体 CN Heavy" panose="02020900000000000000" charset="-122"/>
              </a:rPr>
              <a:t>209 </a:t>
            </a:r>
          </a:p>
        </p:txBody>
      </p:sp>
    </p:spTree>
    <p:custDataLst>
      <p:tags r:id="rId1"/>
    </p:custDataLst>
    <p:extLst>
      <p:ext uri="{BB962C8B-B14F-4D97-AF65-F5344CB8AC3E}">
        <p14:creationId xmlns:p14="http://schemas.microsoft.com/office/powerpoint/2010/main" val="684757969"/>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grpSp>
      <p:sp>
        <p:nvSpPr>
          <p:cNvPr id="2" name="文本框 1" descr="7b0a202020202262756c6c6574223a20227b5c2263617465676f727949645c223a31303030352c5c2274656d706c61746549645c223a32303233313332387d220a7d0a"/>
          <p:cNvSpPr txBox="1"/>
          <p:nvPr/>
        </p:nvSpPr>
        <p:spPr>
          <a:xfrm>
            <a:off x="1550569" y="5564000"/>
            <a:ext cx="21734635" cy="2183623"/>
          </a:xfrm>
          <a:prstGeom prst="rect">
            <a:avLst/>
          </a:prstGeom>
          <a:noFill/>
        </p:spPr>
        <p:txBody>
          <a:bodyPr wrap="square" rtlCol="0">
            <a:spAutoFit/>
          </a:bodyPr>
          <a:lstStyle/>
          <a:p>
            <a:pPr algn="l">
              <a:lnSpc>
                <a:spcPct val="17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本题求从初始状态到目标状态的最短路径，非常符合BFS的特征。</a:t>
            </a:r>
          </a:p>
          <a:p>
            <a:pPr algn="l">
              <a:lnSpc>
                <a:spcPct val="17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如果学过BFS，很自然地会考虑用BFS来解题。但是本题的状态太多，用BFS肯定超时。</a:t>
            </a:r>
          </a:p>
        </p:txBody>
      </p:sp>
      <p:sp>
        <p:nvSpPr>
          <p:cNvPr id="11" name="文本框 10"/>
          <p:cNvSpPr txBox="1"/>
          <p:nvPr/>
        </p:nvSpPr>
        <p:spPr>
          <a:xfrm>
            <a:off x="652103" y="1473597"/>
            <a:ext cx="15319648" cy="953073"/>
          </a:xfrm>
          <a:prstGeom prst="rect">
            <a:avLst/>
          </a:prstGeom>
          <a:noFill/>
        </p:spPr>
        <p:txBody>
          <a:bodyPr wrap="square">
            <a:spAutoFit/>
          </a:bodyPr>
          <a:lstStyle/>
          <a:p>
            <a:pPr algn="l"/>
            <a:r>
              <a:rPr lang="zh-CN" altLang="en-US" sz="5599" b="1" spc="600" dirty="0">
                <a:solidFill>
                  <a:schemeClr val="bg1"/>
                </a:solidFill>
                <a:latin typeface="思源宋体 CN Heavy" panose="02020900000000000000" charset="-122"/>
                <a:ea typeface="思源宋体 CN Heavy" panose="02020900000000000000" charset="-122"/>
              </a:rPr>
              <a:t>思路：BFS？</a:t>
            </a:r>
            <a:endParaRPr sz="5599" b="1" spc="600" dirty="0">
              <a:solidFill>
                <a:schemeClr val="bg1"/>
              </a:solidFill>
              <a:latin typeface="思源宋体 CN Heavy" panose="02020900000000000000" charset="-122"/>
              <a:ea typeface="思源宋体 CN Heavy" panose="02020900000000000000" charset="-122"/>
            </a:endParaRPr>
          </a:p>
        </p:txBody>
      </p:sp>
      <p:pic>
        <p:nvPicPr>
          <p:cNvPr id="6" name="图像" descr="图像"/>
          <p:cNvPicPr>
            <a:picLocks noChangeAspect="1"/>
          </p:cNvPicPr>
          <p:nvPr/>
        </p:nvPicPr>
        <p:blipFill>
          <a:blip r:embed="rId5">
            <a:alphaModFix amt="20000"/>
            <a:duotone>
              <a:prstClr val="black"/>
              <a:schemeClr val="accent1">
                <a:tint val="45000"/>
                <a:satMod val="400000"/>
              </a:schemeClr>
            </a:duotone>
          </a:blip>
          <a:srcRect/>
          <a:stretch>
            <a:fillRect/>
          </a:stretch>
        </p:blipFill>
        <p:spPr>
          <a:xfrm>
            <a:off x="12584881" y="7315216"/>
            <a:ext cx="11791817" cy="7102013"/>
          </a:xfrm>
          <a:prstGeom prst="rect">
            <a:avLst/>
          </a:prstGeom>
          <a:ln w="12700" cap="flat">
            <a:noFill/>
            <a:miter lim="400000"/>
            <a:headEnd/>
            <a:tailEnd/>
          </a:ln>
          <a:effectLst/>
        </p:spPr>
      </p:pic>
      <p:grpSp>
        <p:nvGrpSpPr>
          <p:cNvPr id="14" name="组合 13"/>
          <p:cNvGrpSpPr/>
          <p:nvPr/>
        </p:nvGrpSpPr>
        <p:grpSpPr>
          <a:xfrm>
            <a:off x="451456" y="4131534"/>
            <a:ext cx="23576650" cy="5195867"/>
            <a:chOff x="3409633" y="2228850"/>
            <a:chExt cx="5372731" cy="2400300"/>
          </a:xfrm>
        </p:grpSpPr>
        <p:sp>
          <p:nvSpPr>
            <p:cNvPr id="16" name="任意多边形: 形状 15"/>
            <p:cNvSpPr/>
            <p:nvPr/>
          </p:nvSpPr>
          <p:spPr>
            <a:xfrm rot="10800000">
              <a:off x="4056844" y="2228851"/>
              <a:ext cx="4725520" cy="1845944"/>
            </a:xfrm>
            <a:custGeom>
              <a:avLst/>
              <a:gdLst>
                <a:gd name="connsiteX0" fmla="*/ 0 w 5040351"/>
                <a:gd name="connsiteY0" fmla="*/ 0 h 2174488"/>
                <a:gd name="connsiteX1" fmla="*/ 0 w 5040351"/>
                <a:gd name="connsiteY1" fmla="*/ 2174488 h 2174488"/>
                <a:gd name="connsiteX2" fmla="*/ 5040351 w 5040351"/>
                <a:gd name="connsiteY2" fmla="*/ 2174488 h 2174488"/>
              </a:gdLst>
              <a:ahLst/>
              <a:cxnLst>
                <a:cxn ang="0">
                  <a:pos x="connsiteX0" y="connsiteY0"/>
                </a:cxn>
                <a:cxn ang="0">
                  <a:pos x="connsiteX1" y="connsiteY1"/>
                </a:cxn>
                <a:cxn ang="0">
                  <a:pos x="connsiteX2" y="connsiteY2"/>
                </a:cxn>
              </a:cxnLst>
              <a:rect l="l" t="t" r="r" b="b"/>
              <a:pathLst>
                <a:path w="5040351" h="2174488">
                  <a:moveTo>
                    <a:pt x="0" y="0"/>
                  </a:moveTo>
                  <a:lnTo>
                    <a:pt x="0" y="2174488"/>
                  </a:lnTo>
                  <a:lnTo>
                    <a:pt x="5040351" y="2174488"/>
                  </a:lnTo>
                </a:path>
              </a:pathLst>
            </a:custGeom>
            <a:noFill/>
            <a:ln w="25400">
              <a:solidFill>
                <a:srgbClr val="78B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 name="任意多边形: 形状 16"/>
            <p:cNvSpPr/>
            <p:nvPr/>
          </p:nvSpPr>
          <p:spPr>
            <a:xfrm rot="10800000">
              <a:off x="4051752" y="2306405"/>
              <a:ext cx="4649103" cy="1775562"/>
            </a:xfrm>
            <a:custGeom>
              <a:avLst/>
              <a:gdLst>
                <a:gd name="connsiteX0" fmla="*/ 0 w 5040351"/>
                <a:gd name="connsiteY0" fmla="*/ 0 h 2174488"/>
                <a:gd name="connsiteX1" fmla="*/ 0 w 5040351"/>
                <a:gd name="connsiteY1" fmla="*/ 2174488 h 2174488"/>
                <a:gd name="connsiteX2" fmla="*/ 5040351 w 5040351"/>
                <a:gd name="connsiteY2" fmla="*/ 2174488 h 2174488"/>
              </a:gdLst>
              <a:ahLst/>
              <a:cxnLst>
                <a:cxn ang="0">
                  <a:pos x="connsiteX0" y="connsiteY0"/>
                </a:cxn>
                <a:cxn ang="0">
                  <a:pos x="connsiteX1" y="connsiteY1"/>
                </a:cxn>
                <a:cxn ang="0">
                  <a:pos x="connsiteX2" y="connsiteY2"/>
                </a:cxn>
              </a:cxnLst>
              <a:rect l="l" t="t" r="r" b="b"/>
              <a:pathLst>
                <a:path w="5040351" h="2174488">
                  <a:moveTo>
                    <a:pt x="0" y="0"/>
                  </a:moveTo>
                  <a:lnTo>
                    <a:pt x="0" y="2174488"/>
                  </a:lnTo>
                  <a:lnTo>
                    <a:pt x="5040351" y="2174488"/>
                  </a:lnTo>
                </a:path>
              </a:pathLst>
            </a:custGeom>
            <a:noFill/>
            <a:ln w="12700">
              <a:solidFill>
                <a:srgbClr val="78B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 name="任意多边形: 形状 18"/>
            <p:cNvSpPr/>
            <p:nvPr/>
          </p:nvSpPr>
          <p:spPr>
            <a:xfrm>
              <a:off x="3409634" y="2790661"/>
              <a:ext cx="4725520" cy="1838489"/>
            </a:xfrm>
            <a:custGeom>
              <a:avLst/>
              <a:gdLst>
                <a:gd name="connsiteX0" fmla="*/ 0 w 5040351"/>
                <a:gd name="connsiteY0" fmla="*/ 0 h 2174488"/>
                <a:gd name="connsiteX1" fmla="*/ 0 w 5040351"/>
                <a:gd name="connsiteY1" fmla="*/ 2174488 h 2174488"/>
                <a:gd name="connsiteX2" fmla="*/ 5040351 w 5040351"/>
                <a:gd name="connsiteY2" fmla="*/ 2174488 h 2174488"/>
              </a:gdLst>
              <a:ahLst/>
              <a:cxnLst>
                <a:cxn ang="0">
                  <a:pos x="connsiteX0" y="connsiteY0"/>
                </a:cxn>
                <a:cxn ang="0">
                  <a:pos x="connsiteX1" y="connsiteY1"/>
                </a:cxn>
                <a:cxn ang="0">
                  <a:pos x="connsiteX2" y="connsiteY2"/>
                </a:cxn>
              </a:cxnLst>
              <a:rect l="l" t="t" r="r" b="b"/>
              <a:pathLst>
                <a:path w="5040351" h="2174488">
                  <a:moveTo>
                    <a:pt x="0" y="0"/>
                  </a:moveTo>
                  <a:lnTo>
                    <a:pt x="0" y="2174488"/>
                  </a:lnTo>
                  <a:lnTo>
                    <a:pt x="5040351" y="2174488"/>
                  </a:lnTo>
                </a:path>
              </a:pathLst>
            </a:custGeom>
            <a:noFill/>
            <a:ln w="25400">
              <a:solidFill>
                <a:srgbClr val="78B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任意多边形: 形状 19"/>
            <p:cNvSpPr/>
            <p:nvPr/>
          </p:nvSpPr>
          <p:spPr>
            <a:xfrm>
              <a:off x="3491141" y="2790661"/>
              <a:ext cx="4644013" cy="1760936"/>
            </a:xfrm>
            <a:custGeom>
              <a:avLst/>
              <a:gdLst>
                <a:gd name="connsiteX0" fmla="*/ 0 w 5040351"/>
                <a:gd name="connsiteY0" fmla="*/ 0 h 2174488"/>
                <a:gd name="connsiteX1" fmla="*/ 0 w 5040351"/>
                <a:gd name="connsiteY1" fmla="*/ 2174488 h 2174488"/>
                <a:gd name="connsiteX2" fmla="*/ 5040351 w 5040351"/>
                <a:gd name="connsiteY2" fmla="*/ 2174488 h 2174488"/>
              </a:gdLst>
              <a:ahLst/>
              <a:cxnLst>
                <a:cxn ang="0">
                  <a:pos x="connsiteX0" y="connsiteY0"/>
                </a:cxn>
                <a:cxn ang="0">
                  <a:pos x="connsiteX1" y="connsiteY1"/>
                </a:cxn>
                <a:cxn ang="0">
                  <a:pos x="connsiteX2" y="connsiteY2"/>
                </a:cxn>
              </a:cxnLst>
              <a:rect l="l" t="t" r="r" b="b"/>
              <a:pathLst>
                <a:path w="5040351" h="2174488">
                  <a:moveTo>
                    <a:pt x="0" y="0"/>
                  </a:moveTo>
                  <a:lnTo>
                    <a:pt x="0" y="2174488"/>
                  </a:lnTo>
                  <a:lnTo>
                    <a:pt x="5040351" y="2174488"/>
                  </a:lnTo>
                </a:path>
              </a:pathLst>
            </a:custGeom>
            <a:noFill/>
            <a:ln w="12700">
              <a:solidFill>
                <a:srgbClr val="78B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PA-3ee89bbeadfa4af0abb1890bbf32adbd-0"/>
            <p:cNvSpPr txBox="1"/>
            <p:nvPr/>
          </p:nvSpPr>
          <p:spPr>
            <a:xfrm>
              <a:off x="3409633" y="2228850"/>
              <a:ext cx="483417" cy="369835"/>
            </a:xfrm>
            <a:custGeom>
              <a:avLst/>
              <a:gdLst/>
              <a:ahLst/>
              <a:cxnLst/>
              <a:rect l="l" t="t" r="r" b="b"/>
              <a:pathLst>
                <a:path w="1532788" h="1172509">
                  <a:moveTo>
                    <a:pt x="1532788" y="0"/>
                  </a:moveTo>
                  <a:lnTo>
                    <a:pt x="1532788" y="253916"/>
                  </a:lnTo>
                  <a:cubicBezTo>
                    <a:pt x="1438654" y="289620"/>
                    <a:pt x="1366835" y="338737"/>
                    <a:pt x="1317331" y="401265"/>
                  </a:cubicBezTo>
                  <a:cubicBezTo>
                    <a:pt x="1272245" y="458875"/>
                    <a:pt x="1249702" y="510997"/>
                    <a:pt x="1249702" y="557631"/>
                  </a:cubicBezTo>
                  <a:lnTo>
                    <a:pt x="1524181" y="557631"/>
                  </a:lnTo>
                  <a:lnTo>
                    <a:pt x="1524181" y="1172509"/>
                  </a:lnTo>
                  <a:lnTo>
                    <a:pt x="904931" y="1172509"/>
                  </a:lnTo>
                  <a:lnTo>
                    <a:pt x="904931" y="614125"/>
                  </a:lnTo>
                  <a:cubicBezTo>
                    <a:pt x="907982" y="463793"/>
                    <a:pt x="973471" y="329127"/>
                    <a:pt x="1101397" y="210128"/>
                  </a:cubicBezTo>
                  <a:cubicBezTo>
                    <a:pt x="1198127" y="113125"/>
                    <a:pt x="1341924" y="43082"/>
                    <a:pt x="1532788" y="0"/>
                  </a:cubicBezTo>
                  <a:close/>
                  <a:moveTo>
                    <a:pt x="623554" y="0"/>
                  </a:moveTo>
                  <a:lnTo>
                    <a:pt x="623554" y="253916"/>
                  </a:lnTo>
                  <a:cubicBezTo>
                    <a:pt x="529966" y="289392"/>
                    <a:pt x="460857" y="336869"/>
                    <a:pt x="416226" y="396347"/>
                  </a:cubicBezTo>
                  <a:cubicBezTo>
                    <a:pt x="368590" y="457235"/>
                    <a:pt x="344772" y="510997"/>
                    <a:pt x="344772" y="557631"/>
                  </a:cubicBezTo>
                  <a:lnTo>
                    <a:pt x="614946" y="557631"/>
                  </a:lnTo>
                  <a:lnTo>
                    <a:pt x="614946" y="1172509"/>
                  </a:lnTo>
                  <a:lnTo>
                    <a:pt x="0" y="1172509"/>
                  </a:lnTo>
                  <a:lnTo>
                    <a:pt x="0" y="614125"/>
                  </a:lnTo>
                  <a:cubicBezTo>
                    <a:pt x="3052" y="463793"/>
                    <a:pt x="60275" y="334478"/>
                    <a:pt x="171669" y="226181"/>
                  </a:cubicBezTo>
                  <a:cubicBezTo>
                    <a:pt x="282471" y="118385"/>
                    <a:pt x="433099" y="42991"/>
                    <a:pt x="623554" y="0"/>
                  </a:cubicBezTo>
                  <a:close/>
                </a:path>
              </a:pathLst>
            </a:custGeom>
            <a:solidFill>
              <a:srgbClr val="91BFFA"/>
            </a:solidFill>
            <a:ln>
              <a:solidFill>
                <a:srgbClr val="78B0F7"/>
              </a:solidFill>
            </a:ln>
            <a:effectLst/>
          </p:spPr>
          <p:txBody>
            <a:bodyPr rot="0" spcFirstLastPara="0" vert="horz" wrap="square" lIns="91434" tIns="45717" rIns="91434" bIns="45717"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34397" b="1" dirty="0">
                <a:solidFill>
                  <a:srgbClr val="FF5A33"/>
                </a:solidFill>
                <a:latin typeface="汉仪旗黑Y2-35简" panose="00020600040101010101" charset="-122"/>
                <a:ea typeface="汉仪旗黑Y2-35简" panose="00020600040101010101" charset="-122"/>
              </a:endParaRPr>
            </a:p>
          </p:txBody>
        </p:sp>
        <p:sp>
          <p:nvSpPr>
            <p:cNvPr id="22" name="PA-3ee89bbeadfa4af0abb1890bbf32adbd-0"/>
            <p:cNvSpPr txBox="1"/>
            <p:nvPr/>
          </p:nvSpPr>
          <p:spPr>
            <a:xfrm rot="10800000">
              <a:off x="8298947" y="4259314"/>
              <a:ext cx="483417" cy="369835"/>
            </a:xfrm>
            <a:custGeom>
              <a:avLst/>
              <a:gdLst/>
              <a:ahLst/>
              <a:cxnLst/>
              <a:rect l="l" t="t" r="r" b="b"/>
              <a:pathLst>
                <a:path w="1532788" h="1172509">
                  <a:moveTo>
                    <a:pt x="1532788" y="0"/>
                  </a:moveTo>
                  <a:lnTo>
                    <a:pt x="1532788" y="253916"/>
                  </a:lnTo>
                  <a:cubicBezTo>
                    <a:pt x="1438654" y="289620"/>
                    <a:pt x="1366835" y="338737"/>
                    <a:pt x="1317331" y="401265"/>
                  </a:cubicBezTo>
                  <a:cubicBezTo>
                    <a:pt x="1272245" y="458875"/>
                    <a:pt x="1249702" y="510997"/>
                    <a:pt x="1249702" y="557631"/>
                  </a:cubicBezTo>
                  <a:lnTo>
                    <a:pt x="1524181" y="557631"/>
                  </a:lnTo>
                  <a:lnTo>
                    <a:pt x="1524181" y="1172509"/>
                  </a:lnTo>
                  <a:lnTo>
                    <a:pt x="904931" y="1172509"/>
                  </a:lnTo>
                  <a:lnTo>
                    <a:pt x="904931" y="614125"/>
                  </a:lnTo>
                  <a:cubicBezTo>
                    <a:pt x="907982" y="463793"/>
                    <a:pt x="973471" y="329127"/>
                    <a:pt x="1101397" y="210128"/>
                  </a:cubicBezTo>
                  <a:cubicBezTo>
                    <a:pt x="1198127" y="113125"/>
                    <a:pt x="1341924" y="43082"/>
                    <a:pt x="1532788" y="0"/>
                  </a:cubicBezTo>
                  <a:close/>
                  <a:moveTo>
                    <a:pt x="623554" y="0"/>
                  </a:moveTo>
                  <a:lnTo>
                    <a:pt x="623554" y="253916"/>
                  </a:lnTo>
                  <a:cubicBezTo>
                    <a:pt x="529966" y="289392"/>
                    <a:pt x="460857" y="336869"/>
                    <a:pt x="416226" y="396347"/>
                  </a:cubicBezTo>
                  <a:cubicBezTo>
                    <a:pt x="368590" y="457235"/>
                    <a:pt x="344772" y="510997"/>
                    <a:pt x="344772" y="557631"/>
                  </a:cubicBezTo>
                  <a:lnTo>
                    <a:pt x="614946" y="557631"/>
                  </a:lnTo>
                  <a:lnTo>
                    <a:pt x="614946" y="1172509"/>
                  </a:lnTo>
                  <a:lnTo>
                    <a:pt x="0" y="1172509"/>
                  </a:lnTo>
                  <a:lnTo>
                    <a:pt x="0" y="614125"/>
                  </a:lnTo>
                  <a:cubicBezTo>
                    <a:pt x="3052" y="463793"/>
                    <a:pt x="60275" y="334478"/>
                    <a:pt x="171669" y="226181"/>
                  </a:cubicBezTo>
                  <a:cubicBezTo>
                    <a:pt x="282471" y="118385"/>
                    <a:pt x="433099" y="42991"/>
                    <a:pt x="623554" y="0"/>
                  </a:cubicBezTo>
                  <a:close/>
                </a:path>
              </a:pathLst>
            </a:custGeom>
            <a:solidFill>
              <a:srgbClr val="91BFFA"/>
            </a:solidFill>
            <a:ln>
              <a:solidFill>
                <a:srgbClr val="78B0F7"/>
              </a:solidFill>
            </a:ln>
            <a:effectLst/>
          </p:spPr>
          <p:txBody>
            <a:bodyPr rot="0" spcFirstLastPara="0" vert="horz" wrap="square" lIns="91434" tIns="45717" rIns="91434" bIns="45717"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34397" b="1" dirty="0">
                <a:solidFill>
                  <a:srgbClr val="FF5A33"/>
                </a:solidFill>
                <a:latin typeface="汉仪旗黑Y2-35简" panose="00020600040101010101" charset="-122"/>
                <a:ea typeface="汉仪旗黑Y2-35简" panose="00020600040101010101" charset="-122"/>
              </a:endParaRPr>
            </a:p>
          </p:txBody>
        </p:sp>
      </p:grpSp>
    </p:spTree>
    <p:custDataLst>
      <p:tags r:id="rId1"/>
    </p:custDataLst>
    <p:extLst>
      <p:ext uri="{BB962C8B-B14F-4D97-AF65-F5344CB8AC3E}">
        <p14:creationId xmlns:p14="http://schemas.microsoft.com/office/powerpoint/2010/main" val="1195372197"/>
      </p:ext>
    </p:extLst>
  </p:cSld>
  <p:clrMapOvr>
    <a:masterClrMapping/>
  </p:clrMapOvr>
  <p:transition spd="slow" advClick="0" advTm="1000">
    <p:push dir="u"/>
  </p:transition>
  <p:timing>
    <p:tnLst>
      <p:par>
        <p:cTn id="1" dur="indefinite" restart="never" nodeType="tmRoot"/>
      </p:par>
    </p:tnLst>
    <p:bldLst>
      <p:bldP spid="2"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grpSp>
      <p:sp>
        <p:nvSpPr>
          <p:cNvPr id="15" name="文本框 14"/>
          <p:cNvSpPr txBox="1"/>
          <p:nvPr/>
        </p:nvSpPr>
        <p:spPr>
          <a:xfrm>
            <a:off x="652103" y="1473597"/>
            <a:ext cx="18070107" cy="954045"/>
          </a:xfrm>
          <a:prstGeom prst="rect">
            <a:avLst/>
          </a:prstGeom>
          <a:noFill/>
        </p:spPr>
        <p:txBody>
          <a:bodyPr wrap="square">
            <a:spAutoFit/>
          </a:bodyPr>
          <a:lstStyle/>
          <a:p>
            <a:pPr algn="l"/>
            <a:r>
              <a:rPr lang="zh-CN" altLang="en-US" sz="5599" b="1" spc="600" dirty="0">
                <a:solidFill>
                  <a:schemeClr val="bg1"/>
                </a:solidFill>
                <a:latin typeface="思源宋体 CN Heavy" panose="02020900000000000000" charset="-122"/>
                <a:ea typeface="思源宋体 CN Heavy" panose="02020900000000000000" charset="-122"/>
              </a:rPr>
              <a:t>思路：贪心</a:t>
            </a:r>
            <a:endParaRPr sz="5599" b="1" spc="600" dirty="0">
              <a:solidFill>
                <a:schemeClr val="bg1"/>
              </a:solidFill>
              <a:latin typeface="思源宋体 CN Heavy" panose="02020900000000000000" charset="-122"/>
              <a:ea typeface="思源宋体 CN Heavy" panose="02020900000000000000" charset="-122"/>
            </a:endParaRPr>
          </a:p>
        </p:txBody>
      </p:sp>
      <p:sp>
        <p:nvSpPr>
          <p:cNvPr id="11" name="文本框 10" descr="7b0a202020202262756c6c6574223a20227b5c2263617465676f727949645c223a31303030352c5c2274656d706c61746549645c223a32303233313332387d220a7d0a"/>
          <p:cNvSpPr txBox="1"/>
          <p:nvPr/>
        </p:nvSpPr>
        <p:spPr>
          <a:xfrm>
            <a:off x="1180433" y="5264934"/>
            <a:ext cx="22020957" cy="2862136"/>
          </a:xfrm>
          <a:prstGeom prst="rect">
            <a:avLst/>
          </a:prstGeom>
          <a:noFill/>
        </p:spPr>
        <p:txBody>
          <a:bodyPr wrap="square" rtlCol="0">
            <a:spAutoFit/>
          </a:bodyPr>
          <a:lstStyle/>
          <a:p>
            <a:pPr algn="l">
              <a:lnSpc>
                <a:spcPct val="150000"/>
              </a:lnSpc>
            </a:pP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如果让小学生做这个游戏，他会简单地模拟翻动的过程：从左边开始，每遇到和目标状态不同的硬币就操作一步，翻动连续两个硬币，直到最后一个硬币。</a:t>
            </a:r>
          </a:p>
          <a:p>
            <a:pPr algn="l">
              <a:lnSpc>
                <a:spcPct val="150000"/>
              </a:lnSpc>
            </a:pP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这是贪心法，但是这题用贪心对吗？下面进行分析和证明。</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 </a:t>
            </a:r>
          </a:p>
        </p:txBody>
      </p:sp>
      <p:grpSp>
        <p:nvGrpSpPr>
          <p:cNvPr id="14" name="组合 13"/>
          <p:cNvGrpSpPr/>
          <p:nvPr/>
        </p:nvGrpSpPr>
        <p:grpSpPr>
          <a:xfrm>
            <a:off x="451456" y="4131534"/>
            <a:ext cx="23576650" cy="5195867"/>
            <a:chOff x="3409633" y="2228850"/>
            <a:chExt cx="5372731" cy="2400300"/>
          </a:xfrm>
        </p:grpSpPr>
        <p:sp>
          <p:nvSpPr>
            <p:cNvPr id="16" name="任意多边形: 形状 15"/>
            <p:cNvSpPr/>
            <p:nvPr/>
          </p:nvSpPr>
          <p:spPr>
            <a:xfrm rot="10800000">
              <a:off x="4056844" y="2228851"/>
              <a:ext cx="4725520" cy="1845944"/>
            </a:xfrm>
            <a:custGeom>
              <a:avLst/>
              <a:gdLst>
                <a:gd name="connsiteX0" fmla="*/ 0 w 5040351"/>
                <a:gd name="connsiteY0" fmla="*/ 0 h 2174488"/>
                <a:gd name="connsiteX1" fmla="*/ 0 w 5040351"/>
                <a:gd name="connsiteY1" fmla="*/ 2174488 h 2174488"/>
                <a:gd name="connsiteX2" fmla="*/ 5040351 w 5040351"/>
                <a:gd name="connsiteY2" fmla="*/ 2174488 h 2174488"/>
              </a:gdLst>
              <a:ahLst/>
              <a:cxnLst>
                <a:cxn ang="0">
                  <a:pos x="connsiteX0" y="connsiteY0"/>
                </a:cxn>
                <a:cxn ang="0">
                  <a:pos x="connsiteX1" y="connsiteY1"/>
                </a:cxn>
                <a:cxn ang="0">
                  <a:pos x="connsiteX2" y="connsiteY2"/>
                </a:cxn>
              </a:cxnLst>
              <a:rect l="l" t="t" r="r" b="b"/>
              <a:pathLst>
                <a:path w="5040351" h="2174488">
                  <a:moveTo>
                    <a:pt x="0" y="0"/>
                  </a:moveTo>
                  <a:lnTo>
                    <a:pt x="0" y="2174488"/>
                  </a:lnTo>
                  <a:lnTo>
                    <a:pt x="5040351" y="2174488"/>
                  </a:lnTo>
                </a:path>
              </a:pathLst>
            </a:custGeom>
            <a:noFill/>
            <a:ln w="25400">
              <a:solidFill>
                <a:srgbClr val="78B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 name="任意多边形: 形状 16"/>
            <p:cNvSpPr/>
            <p:nvPr/>
          </p:nvSpPr>
          <p:spPr>
            <a:xfrm rot="10800000">
              <a:off x="4051752" y="2306405"/>
              <a:ext cx="4649103" cy="1775562"/>
            </a:xfrm>
            <a:custGeom>
              <a:avLst/>
              <a:gdLst>
                <a:gd name="connsiteX0" fmla="*/ 0 w 5040351"/>
                <a:gd name="connsiteY0" fmla="*/ 0 h 2174488"/>
                <a:gd name="connsiteX1" fmla="*/ 0 w 5040351"/>
                <a:gd name="connsiteY1" fmla="*/ 2174488 h 2174488"/>
                <a:gd name="connsiteX2" fmla="*/ 5040351 w 5040351"/>
                <a:gd name="connsiteY2" fmla="*/ 2174488 h 2174488"/>
              </a:gdLst>
              <a:ahLst/>
              <a:cxnLst>
                <a:cxn ang="0">
                  <a:pos x="connsiteX0" y="connsiteY0"/>
                </a:cxn>
                <a:cxn ang="0">
                  <a:pos x="connsiteX1" y="connsiteY1"/>
                </a:cxn>
                <a:cxn ang="0">
                  <a:pos x="connsiteX2" y="connsiteY2"/>
                </a:cxn>
              </a:cxnLst>
              <a:rect l="l" t="t" r="r" b="b"/>
              <a:pathLst>
                <a:path w="5040351" h="2174488">
                  <a:moveTo>
                    <a:pt x="0" y="0"/>
                  </a:moveTo>
                  <a:lnTo>
                    <a:pt x="0" y="2174488"/>
                  </a:lnTo>
                  <a:lnTo>
                    <a:pt x="5040351" y="2174488"/>
                  </a:lnTo>
                </a:path>
              </a:pathLst>
            </a:custGeom>
            <a:noFill/>
            <a:ln w="12700">
              <a:solidFill>
                <a:srgbClr val="78B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 name="任意多边形: 形状 18"/>
            <p:cNvSpPr/>
            <p:nvPr/>
          </p:nvSpPr>
          <p:spPr>
            <a:xfrm>
              <a:off x="3409634" y="2790661"/>
              <a:ext cx="4725520" cy="1838489"/>
            </a:xfrm>
            <a:custGeom>
              <a:avLst/>
              <a:gdLst>
                <a:gd name="connsiteX0" fmla="*/ 0 w 5040351"/>
                <a:gd name="connsiteY0" fmla="*/ 0 h 2174488"/>
                <a:gd name="connsiteX1" fmla="*/ 0 w 5040351"/>
                <a:gd name="connsiteY1" fmla="*/ 2174488 h 2174488"/>
                <a:gd name="connsiteX2" fmla="*/ 5040351 w 5040351"/>
                <a:gd name="connsiteY2" fmla="*/ 2174488 h 2174488"/>
              </a:gdLst>
              <a:ahLst/>
              <a:cxnLst>
                <a:cxn ang="0">
                  <a:pos x="connsiteX0" y="connsiteY0"/>
                </a:cxn>
                <a:cxn ang="0">
                  <a:pos x="connsiteX1" y="connsiteY1"/>
                </a:cxn>
                <a:cxn ang="0">
                  <a:pos x="connsiteX2" y="connsiteY2"/>
                </a:cxn>
              </a:cxnLst>
              <a:rect l="l" t="t" r="r" b="b"/>
              <a:pathLst>
                <a:path w="5040351" h="2174488">
                  <a:moveTo>
                    <a:pt x="0" y="0"/>
                  </a:moveTo>
                  <a:lnTo>
                    <a:pt x="0" y="2174488"/>
                  </a:lnTo>
                  <a:lnTo>
                    <a:pt x="5040351" y="2174488"/>
                  </a:lnTo>
                </a:path>
              </a:pathLst>
            </a:custGeom>
            <a:noFill/>
            <a:ln w="25400">
              <a:solidFill>
                <a:srgbClr val="78B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任意多边形: 形状 19"/>
            <p:cNvSpPr/>
            <p:nvPr/>
          </p:nvSpPr>
          <p:spPr>
            <a:xfrm>
              <a:off x="3491141" y="2790661"/>
              <a:ext cx="4644013" cy="1760936"/>
            </a:xfrm>
            <a:custGeom>
              <a:avLst/>
              <a:gdLst>
                <a:gd name="connsiteX0" fmla="*/ 0 w 5040351"/>
                <a:gd name="connsiteY0" fmla="*/ 0 h 2174488"/>
                <a:gd name="connsiteX1" fmla="*/ 0 w 5040351"/>
                <a:gd name="connsiteY1" fmla="*/ 2174488 h 2174488"/>
                <a:gd name="connsiteX2" fmla="*/ 5040351 w 5040351"/>
                <a:gd name="connsiteY2" fmla="*/ 2174488 h 2174488"/>
              </a:gdLst>
              <a:ahLst/>
              <a:cxnLst>
                <a:cxn ang="0">
                  <a:pos x="connsiteX0" y="connsiteY0"/>
                </a:cxn>
                <a:cxn ang="0">
                  <a:pos x="connsiteX1" y="connsiteY1"/>
                </a:cxn>
                <a:cxn ang="0">
                  <a:pos x="connsiteX2" y="connsiteY2"/>
                </a:cxn>
              </a:cxnLst>
              <a:rect l="l" t="t" r="r" b="b"/>
              <a:pathLst>
                <a:path w="5040351" h="2174488">
                  <a:moveTo>
                    <a:pt x="0" y="0"/>
                  </a:moveTo>
                  <a:lnTo>
                    <a:pt x="0" y="2174488"/>
                  </a:lnTo>
                  <a:lnTo>
                    <a:pt x="5040351" y="2174488"/>
                  </a:lnTo>
                </a:path>
              </a:pathLst>
            </a:custGeom>
            <a:noFill/>
            <a:ln w="12700">
              <a:solidFill>
                <a:srgbClr val="78B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PA-3ee89bbeadfa4af0abb1890bbf32adbd-0"/>
            <p:cNvSpPr txBox="1"/>
            <p:nvPr/>
          </p:nvSpPr>
          <p:spPr>
            <a:xfrm>
              <a:off x="3409633" y="2228850"/>
              <a:ext cx="483417" cy="369835"/>
            </a:xfrm>
            <a:custGeom>
              <a:avLst/>
              <a:gdLst/>
              <a:ahLst/>
              <a:cxnLst/>
              <a:rect l="l" t="t" r="r" b="b"/>
              <a:pathLst>
                <a:path w="1532788" h="1172509">
                  <a:moveTo>
                    <a:pt x="1532788" y="0"/>
                  </a:moveTo>
                  <a:lnTo>
                    <a:pt x="1532788" y="253916"/>
                  </a:lnTo>
                  <a:cubicBezTo>
                    <a:pt x="1438654" y="289620"/>
                    <a:pt x="1366835" y="338737"/>
                    <a:pt x="1317331" y="401265"/>
                  </a:cubicBezTo>
                  <a:cubicBezTo>
                    <a:pt x="1272245" y="458875"/>
                    <a:pt x="1249702" y="510997"/>
                    <a:pt x="1249702" y="557631"/>
                  </a:cubicBezTo>
                  <a:lnTo>
                    <a:pt x="1524181" y="557631"/>
                  </a:lnTo>
                  <a:lnTo>
                    <a:pt x="1524181" y="1172509"/>
                  </a:lnTo>
                  <a:lnTo>
                    <a:pt x="904931" y="1172509"/>
                  </a:lnTo>
                  <a:lnTo>
                    <a:pt x="904931" y="614125"/>
                  </a:lnTo>
                  <a:cubicBezTo>
                    <a:pt x="907982" y="463793"/>
                    <a:pt x="973471" y="329127"/>
                    <a:pt x="1101397" y="210128"/>
                  </a:cubicBezTo>
                  <a:cubicBezTo>
                    <a:pt x="1198127" y="113125"/>
                    <a:pt x="1341924" y="43082"/>
                    <a:pt x="1532788" y="0"/>
                  </a:cubicBezTo>
                  <a:close/>
                  <a:moveTo>
                    <a:pt x="623554" y="0"/>
                  </a:moveTo>
                  <a:lnTo>
                    <a:pt x="623554" y="253916"/>
                  </a:lnTo>
                  <a:cubicBezTo>
                    <a:pt x="529966" y="289392"/>
                    <a:pt x="460857" y="336869"/>
                    <a:pt x="416226" y="396347"/>
                  </a:cubicBezTo>
                  <a:cubicBezTo>
                    <a:pt x="368590" y="457235"/>
                    <a:pt x="344772" y="510997"/>
                    <a:pt x="344772" y="557631"/>
                  </a:cubicBezTo>
                  <a:lnTo>
                    <a:pt x="614946" y="557631"/>
                  </a:lnTo>
                  <a:lnTo>
                    <a:pt x="614946" y="1172509"/>
                  </a:lnTo>
                  <a:lnTo>
                    <a:pt x="0" y="1172509"/>
                  </a:lnTo>
                  <a:lnTo>
                    <a:pt x="0" y="614125"/>
                  </a:lnTo>
                  <a:cubicBezTo>
                    <a:pt x="3052" y="463793"/>
                    <a:pt x="60275" y="334478"/>
                    <a:pt x="171669" y="226181"/>
                  </a:cubicBezTo>
                  <a:cubicBezTo>
                    <a:pt x="282471" y="118385"/>
                    <a:pt x="433099" y="42991"/>
                    <a:pt x="623554" y="0"/>
                  </a:cubicBezTo>
                  <a:close/>
                </a:path>
              </a:pathLst>
            </a:custGeom>
            <a:solidFill>
              <a:srgbClr val="91BFFA"/>
            </a:solidFill>
            <a:ln>
              <a:solidFill>
                <a:srgbClr val="78B0F7"/>
              </a:solidFill>
            </a:ln>
            <a:effectLst/>
          </p:spPr>
          <p:txBody>
            <a:bodyPr rot="0" spcFirstLastPara="0" vert="horz" wrap="square" lIns="91434" tIns="45717" rIns="91434" bIns="45717"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34397" b="1" dirty="0">
                <a:solidFill>
                  <a:srgbClr val="FF5A33"/>
                </a:solidFill>
                <a:latin typeface="汉仪旗黑Y2-35简" panose="00020600040101010101" charset="-122"/>
                <a:ea typeface="汉仪旗黑Y2-35简" panose="00020600040101010101" charset="-122"/>
              </a:endParaRPr>
            </a:p>
          </p:txBody>
        </p:sp>
        <p:sp>
          <p:nvSpPr>
            <p:cNvPr id="22" name="PA-3ee89bbeadfa4af0abb1890bbf32adbd-0"/>
            <p:cNvSpPr txBox="1"/>
            <p:nvPr/>
          </p:nvSpPr>
          <p:spPr>
            <a:xfrm rot="10800000">
              <a:off x="8298947" y="4259314"/>
              <a:ext cx="483417" cy="369835"/>
            </a:xfrm>
            <a:custGeom>
              <a:avLst/>
              <a:gdLst/>
              <a:ahLst/>
              <a:cxnLst/>
              <a:rect l="l" t="t" r="r" b="b"/>
              <a:pathLst>
                <a:path w="1532788" h="1172509">
                  <a:moveTo>
                    <a:pt x="1532788" y="0"/>
                  </a:moveTo>
                  <a:lnTo>
                    <a:pt x="1532788" y="253916"/>
                  </a:lnTo>
                  <a:cubicBezTo>
                    <a:pt x="1438654" y="289620"/>
                    <a:pt x="1366835" y="338737"/>
                    <a:pt x="1317331" y="401265"/>
                  </a:cubicBezTo>
                  <a:cubicBezTo>
                    <a:pt x="1272245" y="458875"/>
                    <a:pt x="1249702" y="510997"/>
                    <a:pt x="1249702" y="557631"/>
                  </a:cubicBezTo>
                  <a:lnTo>
                    <a:pt x="1524181" y="557631"/>
                  </a:lnTo>
                  <a:lnTo>
                    <a:pt x="1524181" y="1172509"/>
                  </a:lnTo>
                  <a:lnTo>
                    <a:pt x="904931" y="1172509"/>
                  </a:lnTo>
                  <a:lnTo>
                    <a:pt x="904931" y="614125"/>
                  </a:lnTo>
                  <a:cubicBezTo>
                    <a:pt x="907982" y="463793"/>
                    <a:pt x="973471" y="329127"/>
                    <a:pt x="1101397" y="210128"/>
                  </a:cubicBezTo>
                  <a:cubicBezTo>
                    <a:pt x="1198127" y="113125"/>
                    <a:pt x="1341924" y="43082"/>
                    <a:pt x="1532788" y="0"/>
                  </a:cubicBezTo>
                  <a:close/>
                  <a:moveTo>
                    <a:pt x="623554" y="0"/>
                  </a:moveTo>
                  <a:lnTo>
                    <a:pt x="623554" y="253916"/>
                  </a:lnTo>
                  <a:cubicBezTo>
                    <a:pt x="529966" y="289392"/>
                    <a:pt x="460857" y="336869"/>
                    <a:pt x="416226" y="396347"/>
                  </a:cubicBezTo>
                  <a:cubicBezTo>
                    <a:pt x="368590" y="457235"/>
                    <a:pt x="344772" y="510997"/>
                    <a:pt x="344772" y="557631"/>
                  </a:cubicBezTo>
                  <a:lnTo>
                    <a:pt x="614946" y="557631"/>
                  </a:lnTo>
                  <a:lnTo>
                    <a:pt x="614946" y="1172509"/>
                  </a:lnTo>
                  <a:lnTo>
                    <a:pt x="0" y="1172509"/>
                  </a:lnTo>
                  <a:lnTo>
                    <a:pt x="0" y="614125"/>
                  </a:lnTo>
                  <a:cubicBezTo>
                    <a:pt x="3052" y="463793"/>
                    <a:pt x="60275" y="334478"/>
                    <a:pt x="171669" y="226181"/>
                  </a:cubicBezTo>
                  <a:cubicBezTo>
                    <a:pt x="282471" y="118385"/>
                    <a:pt x="433099" y="42991"/>
                    <a:pt x="623554" y="0"/>
                  </a:cubicBezTo>
                  <a:close/>
                </a:path>
              </a:pathLst>
            </a:custGeom>
            <a:solidFill>
              <a:srgbClr val="91BFFA"/>
            </a:solidFill>
            <a:ln>
              <a:solidFill>
                <a:srgbClr val="78B0F7"/>
              </a:solidFill>
            </a:ln>
            <a:effectLst/>
          </p:spPr>
          <p:txBody>
            <a:bodyPr rot="0" spcFirstLastPara="0" vert="horz" wrap="square" lIns="91434" tIns="45717" rIns="91434" bIns="45717"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34397" b="1" dirty="0">
                <a:solidFill>
                  <a:srgbClr val="FF5A33"/>
                </a:solidFill>
                <a:latin typeface="汉仪旗黑Y2-35简" panose="00020600040101010101" charset="-122"/>
                <a:ea typeface="汉仪旗黑Y2-35简" panose="00020600040101010101" charset="-122"/>
              </a:endParaRPr>
            </a:p>
          </p:txBody>
        </p:sp>
      </p:grpSp>
      <p:pic>
        <p:nvPicPr>
          <p:cNvPr id="2050" name="Picture 2" descr="https://gimg2.baidu.com/image_search/src=http%3A%2F%2Fcms-image.airmb.com%2Fadmin%2F2020%2F06%2F12%2F05e7577a75fa17d466df2b19147f173f.png%3Fx-oss-process%3Dimage%2Fresize%2Cw_840%2Fformat%2Cjpg%2Fquality%2Cq_85&amp;refer=http%3A%2F%2Fcms-image.airmb.com&amp;app=2002&amp;size=f9999,10000&amp;q=a80&amp;n=0&amp;g=0n&amp;fmt=auto?sec=1669774440&amp;t=da2be075a0ec0b47ea410d693913a2a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0025" y="9903836"/>
            <a:ext cx="4628849" cy="283826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gimg2.baidu.com/image_search/src=http%3A%2F%2Fcms-image.airmb.com%2Fadmin%2F2020%2F06%2F12%2F05e7577a75fa17d466df2b19147f173f.png%3Fx-oss-process%3Dimage%2Fresize%2Cw_840%2Fformat%2Cjpg%2Fquality%2Cq_85&amp;refer=http%3A%2F%2Fcms-image.airmb.com&amp;app=2002&amp;size=f9999,10000&amp;q=a80&amp;n=0&amp;g=0n&amp;fmt=auto?sec=1669774440&amp;t=da2be075a0ec0b47ea410d693913a2a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2503" y="9901599"/>
            <a:ext cx="4628849" cy="283826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gimg2.baidu.com/image_search/src=http%3A%2F%2Fcms-image.airmb.com%2Fadmin%2F2020%2F06%2F12%2F05e7577a75fa17d466df2b19147f173f.png%3Fx-oss-process%3Dimage%2Fresize%2Cw_840%2Fformat%2Cjpg%2Fquality%2Cq_85&amp;refer=http%3A%2F%2Fcms-image.airmb.com&amp;app=2002&amp;size=f9999,10000&amp;q=a80&amp;n=0&amp;g=0n&amp;fmt=auto?sec=1669774440&amp;t=da2be075a0ec0b47ea410d693913a2a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31351" y="9901599"/>
            <a:ext cx="4628849" cy="283826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355604770"/>
      </p:ext>
    </p:extLst>
  </p:cSld>
  <p:clrMapOvr>
    <a:masterClrMapping/>
  </p:clrMapOvr>
  <p:transition spd="slow" advClick="0" advTm="1000">
    <p:push dir="u"/>
  </p:transition>
  <p:timing>
    <p:tnLst>
      <p:par>
        <p:cTn id="1" dur="indefinite" restart="never" nodeType="tmRoot"/>
      </p:par>
    </p:tnLst>
    <p:bldLst>
      <p:bldP spid="11"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grpSp>
      <p:sp>
        <p:nvSpPr>
          <p:cNvPr id="15" name="文本框 14"/>
          <p:cNvSpPr txBox="1"/>
          <p:nvPr/>
        </p:nvSpPr>
        <p:spPr>
          <a:xfrm>
            <a:off x="652103" y="1473597"/>
            <a:ext cx="18070107" cy="954045"/>
          </a:xfrm>
          <a:prstGeom prst="rect">
            <a:avLst/>
          </a:prstGeom>
          <a:noFill/>
        </p:spPr>
        <p:txBody>
          <a:bodyPr wrap="square">
            <a:spAutoFit/>
          </a:bodyPr>
          <a:lstStyle/>
          <a:p>
            <a:pPr algn="l"/>
            <a:r>
              <a:rPr lang="zh-CN" altLang="en-US" sz="5599" b="1" spc="600" dirty="0">
                <a:solidFill>
                  <a:schemeClr val="bg1"/>
                </a:solidFill>
                <a:latin typeface="思源宋体 CN Heavy" panose="02020900000000000000" charset="-122"/>
                <a:ea typeface="思源宋体 CN Heavy" panose="02020900000000000000" charset="-122"/>
              </a:rPr>
              <a:t>思路：贪心</a:t>
            </a:r>
            <a:endParaRPr sz="5599" b="1" spc="600" dirty="0">
              <a:solidFill>
                <a:schemeClr val="bg1"/>
              </a:solidFill>
              <a:latin typeface="思源宋体 CN Heavy" panose="02020900000000000000" charset="-122"/>
              <a:ea typeface="思源宋体 CN Heavy" panose="02020900000000000000" charset="-122"/>
            </a:endParaRPr>
          </a:p>
        </p:txBody>
      </p:sp>
      <p:sp>
        <p:nvSpPr>
          <p:cNvPr id="11" name="文本框 10" descr="7b0a202020202262756c6c6574223a20227b5c2263617465676f727949645c223a31303030352c5c2274656d706c61746549645c223a32303233313332387d220a7d0a"/>
          <p:cNvSpPr txBox="1"/>
          <p:nvPr/>
        </p:nvSpPr>
        <p:spPr>
          <a:xfrm>
            <a:off x="652102" y="3428906"/>
            <a:ext cx="23835078" cy="2862136"/>
          </a:xfrm>
          <a:prstGeom prst="rect">
            <a:avLst/>
          </a:prstGeom>
          <a:noFill/>
        </p:spPr>
        <p:txBody>
          <a:bodyPr wrap="square" rtlCol="0">
            <a:spAutoFit/>
          </a:bodyPr>
          <a:lstStyle/>
          <a:p>
            <a:pPr algn="l">
              <a:lnSpc>
                <a:spcPct val="150000"/>
              </a:lnSpc>
            </a:pPr>
            <a:r>
              <a:rPr lang="zh-CN" altLang="en-US"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首先分析翻动的具体操作：</a:t>
            </a:r>
          </a:p>
          <a:p>
            <a:pPr algn="l">
              <a:lnSpc>
                <a:spcPct val="150000"/>
              </a:lnSpc>
            </a:pP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）只有一个硬币不同。例如位置</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的硬币不同，那么翻动它时，会改变它相邻的硬币</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b</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，现在变成了硬</a:t>
            </a:r>
          </a:p>
          <a:p>
            <a:pPr algn="l">
              <a:lnSpc>
                <a:spcPct val="150000"/>
              </a:lnSpc>
            </a:pP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币</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b</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不一样，回到了“只有一个硬币不同”的情况。也就是说，如果只有一个硬币不同，无法实现。</a:t>
            </a:r>
          </a:p>
        </p:txBody>
      </p:sp>
      <p:pic>
        <p:nvPicPr>
          <p:cNvPr id="2" name="图片 1"/>
          <p:cNvPicPr>
            <a:picLocks noChangeAspect="1"/>
          </p:cNvPicPr>
          <p:nvPr/>
        </p:nvPicPr>
        <p:blipFill>
          <a:blip r:embed="rId5"/>
          <a:stretch>
            <a:fillRect/>
          </a:stretch>
        </p:blipFill>
        <p:spPr>
          <a:xfrm>
            <a:off x="7126903" y="9434980"/>
            <a:ext cx="8707605" cy="4434279"/>
          </a:xfrm>
          <a:prstGeom prst="rect">
            <a:avLst/>
          </a:prstGeom>
        </p:spPr>
      </p:pic>
    </p:spTree>
    <p:custDataLst>
      <p:tags r:id="rId1"/>
    </p:custDataLst>
    <p:extLst>
      <p:ext uri="{BB962C8B-B14F-4D97-AF65-F5344CB8AC3E}">
        <p14:creationId xmlns:p14="http://schemas.microsoft.com/office/powerpoint/2010/main" val="4132227993"/>
      </p:ext>
    </p:extLst>
  </p:cSld>
  <p:clrMapOvr>
    <a:masterClrMapping/>
  </p:clrMapOvr>
  <p:transition spd="slow" advClick="0" advTm="1000">
    <p:push dir="u"/>
  </p:transition>
  <p:timing>
    <p:tnLst>
      <p:par>
        <p:cTn id="1" dur="indefinite" restart="never" nodeType="tmRoot"/>
      </p:par>
    </p:tnLst>
    <p:bldLst>
      <p:bldP spid="11"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grpSp>
      <p:sp>
        <p:nvSpPr>
          <p:cNvPr id="15" name="文本框 14"/>
          <p:cNvSpPr txBox="1"/>
          <p:nvPr/>
        </p:nvSpPr>
        <p:spPr>
          <a:xfrm>
            <a:off x="652103" y="1473597"/>
            <a:ext cx="18070107" cy="954045"/>
          </a:xfrm>
          <a:prstGeom prst="rect">
            <a:avLst/>
          </a:prstGeom>
          <a:noFill/>
        </p:spPr>
        <p:txBody>
          <a:bodyPr wrap="square">
            <a:spAutoFit/>
          </a:bodyPr>
          <a:lstStyle/>
          <a:p>
            <a:pPr algn="l"/>
            <a:r>
              <a:rPr lang="zh-CN" altLang="en-US" sz="5599" b="1" spc="600" dirty="0">
                <a:solidFill>
                  <a:schemeClr val="bg1"/>
                </a:solidFill>
                <a:latin typeface="思源宋体 CN Heavy" panose="02020900000000000000" charset="-122"/>
                <a:ea typeface="思源宋体 CN Heavy" panose="02020900000000000000" charset="-122"/>
              </a:rPr>
              <a:t>思路：贪心</a:t>
            </a:r>
            <a:endParaRPr sz="5599" b="1" spc="600" dirty="0">
              <a:solidFill>
                <a:schemeClr val="bg1"/>
              </a:solidFill>
              <a:latin typeface="思源宋体 CN Heavy" panose="02020900000000000000" charset="-122"/>
              <a:ea typeface="思源宋体 CN Heavy" panose="02020900000000000000" charset="-122"/>
            </a:endParaRPr>
          </a:p>
        </p:txBody>
      </p:sp>
      <p:sp>
        <p:nvSpPr>
          <p:cNvPr id="11" name="文本框 10" descr="7b0a202020202262756c6c6574223a20227b5c2263617465676f727949645c223a31303030352c5c2274656d706c61746549645c223a32303233313332387d220a7d0a"/>
          <p:cNvSpPr txBox="1"/>
          <p:nvPr/>
        </p:nvSpPr>
        <p:spPr>
          <a:xfrm>
            <a:off x="652102" y="3428906"/>
            <a:ext cx="23835078" cy="2862136"/>
          </a:xfrm>
          <a:prstGeom prst="rect">
            <a:avLst/>
          </a:prstGeom>
          <a:noFill/>
        </p:spPr>
        <p:txBody>
          <a:bodyPr wrap="square" rtlCol="0">
            <a:spAutoFit/>
          </a:bodyPr>
          <a:lstStyle/>
          <a:p>
            <a:pPr algn="l">
              <a:lnSpc>
                <a:spcPct val="150000"/>
              </a:lnSpc>
            </a:pPr>
            <a:r>
              <a:rPr lang="zh-CN" altLang="en-US"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分析翻动的具体操作：</a:t>
            </a:r>
          </a:p>
          <a:p>
            <a:pPr algn="l">
              <a:lnSpc>
                <a:spcPct val="150000"/>
              </a:lnSpc>
            </a:pP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）有两个硬币不同。这两个硬币位于任意两个位置，从左边的不同硬币开始翻动，一直翻动到右边的</a:t>
            </a:r>
          </a:p>
          <a:p>
            <a:pPr algn="l">
              <a:lnSpc>
                <a:spcPct val="150000"/>
              </a:lnSpc>
            </a:pP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不同硬币，结束。</a:t>
            </a:r>
          </a:p>
        </p:txBody>
      </p:sp>
      <p:pic>
        <p:nvPicPr>
          <p:cNvPr id="4" name="图片 3"/>
          <p:cNvPicPr>
            <a:picLocks noChangeAspect="1"/>
          </p:cNvPicPr>
          <p:nvPr/>
        </p:nvPicPr>
        <p:blipFill>
          <a:blip r:embed="rId5"/>
          <a:stretch>
            <a:fillRect/>
          </a:stretch>
        </p:blipFill>
        <p:spPr>
          <a:xfrm>
            <a:off x="8693490" y="7258199"/>
            <a:ext cx="8183710" cy="6919559"/>
          </a:xfrm>
          <a:prstGeom prst="rect">
            <a:avLst/>
          </a:prstGeom>
        </p:spPr>
      </p:pic>
    </p:spTree>
    <p:custDataLst>
      <p:tags r:id="rId1"/>
    </p:custDataLst>
    <p:extLst>
      <p:ext uri="{BB962C8B-B14F-4D97-AF65-F5344CB8AC3E}">
        <p14:creationId xmlns:p14="http://schemas.microsoft.com/office/powerpoint/2010/main" val="1214022363"/>
      </p:ext>
    </p:extLst>
  </p:cSld>
  <p:clrMapOvr>
    <a:masterClrMapping/>
  </p:clrMapOvr>
  <p:transition spd="slow" advClick="0" advTm="1000">
    <p:push dir="u"/>
  </p:transition>
  <p:timing>
    <p:tnLst>
      <p:par>
        <p:cTn id="1" dur="indefinite" restart="never" nodeType="tmRoot"/>
      </p:par>
    </p:tnLst>
    <p:bldLst>
      <p:bldP spid="11"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grpSp>
      <p:sp>
        <p:nvSpPr>
          <p:cNvPr id="15" name="文本框 14"/>
          <p:cNvSpPr txBox="1"/>
          <p:nvPr/>
        </p:nvSpPr>
        <p:spPr>
          <a:xfrm>
            <a:off x="652103" y="1473597"/>
            <a:ext cx="18070107" cy="954045"/>
          </a:xfrm>
          <a:prstGeom prst="rect">
            <a:avLst/>
          </a:prstGeom>
          <a:noFill/>
        </p:spPr>
        <p:txBody>
          <a:bodyPr wrap="square">
            <a:spAutoFit/>
          </a:bodyPr>
          <a:lstStyle/>
          <a:p>
            <a:pPr algn="l"/>
            <a:r>
              <a:rPr lang="zh-CN" altLang="en-US" sz="5599" b="1" spc="600" dirty="0">
                <a:solidFill>
                  <a:schemeClr val="bg1"/>
                </a:solidFill>
                <a:latin typeface="思源宋体 CN Heavy" panose="02020900000000000000" charset="-122"/>
                <a:ea typeface="思源宋体 CN Heavy" panose="02020900000000000000" charset="-122"/>
              </a:rPr>
              <a:t>思路：贪心</a:t>
            </a:r>
            <a:endParaRPr sz="5599" b="1" spc="600" dirty="0">
              <a:solidFill>
                <a:schemeClr val="bg1"/>
              </a:solidFill>
              <a:latin typeface="思源宋体 CN Heavy" panose="02020900000000000000" charset="-122"/>
              <a:ea typeface="思源宋体 CN Heavy" panose="02020900000000000000" charset="-122"/>
            </a:endParaRPr>
          </a:p>
        </p:txBody>
      </p:sp>
      <p:sp>
        <p:nvSpPr>
          <p:cNvPr id="11" name="文本框 10" descr="7b0a202020202262756c6c6574223a20227b5c2263617465676f727949645c223a31303030352c5c2274656d706c61746549645c223a32303233313332387d220a7d0a"/>
          <p:cNvSpPr txBox="1"/>
          <p:nvPr/>
        </p:nvSpPr>
        <p:spPr>
          <a:xfrm>
            <a:off x="652102" y="3428906"/>
            <a:ext cx="23835078" cy="2862136"/>
          </a:xfrm>
          <a:prstGeom prst="rect">
            <a:avLst/>
          </a:prstGeom>
          <a:noFill/>
        </p:spPr>
        <p:txBody>
          <a:bodyPr wrap="square" rtlCol="0">
            <a:spAutoFit/>
          </a:bodyPr>
          <a:lstStyle/>
          <a:p>
            <a:pPr algn="l">
              <a:lnSpc>
                <a:spcPct val="150000"/>
              </a:lnSpc>
            </a:pPr>
            <a:r>
              <a:rPr lang="zh-CN" altLang="en-US"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分析翻动的具体操作：</a:t>
            </a:r>
          </a:p>
          <a:p>
            <a:pPr algn="l">
              <a:lnSpc>
                <a:spcPct val="150000"/>
              </a:lnSpc>
            </a:pP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3</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）有三个硬币不同。左边两个不同硬币，可以按“有两个不同硬币”的情况完成翻动；但是最后一个硬币是“有</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个不同硬币”的情况，无法完成。</a:t>
            </a:r>
            <a:endPar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809122654"/>
      </p:ext>
    </p:extLst>
  </p:cSld>
  <p:clrMapOvr>
    <a:masterClrMapping/>
  </p:clrMapOvr>
  <p:transition spd="slow" advClick="0" advTm="1000">
    <p:push dir="u"/>
  </p:transition>
  <p:timing>
    <p:tnLst>
      <p:par>
        <p:cTn id="1" dur="indefinite" restart="never" nodeType="tmRoot"/>
      </p:par>
    </p:tnLst>
    <p:bldLst>
      <p:bldP spid="11"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像" descr="图像"/>
          <p:cNvPicPr>
            <a:picLocks noChangeAspect="1"/>
          </p:cNvPicPr>
          <p:nvPr/>
        </p:nvPicPr>
        <p:blipFill>
          <a:blip r:embed="rId4">
            <a:alphaModFix amt="20000"/>
            <a:duotone>
              <a:prstClr val="black"/>
              <a:schemeClr val="accent1">
                <a:tint val="45000"/>
                <a:satMod val="400000"/>
              </a:schemeClr>
            </a:duotone>
          </a:blip>
          <a:srcRect/>
          <a:stretch>
            <a:fillRect/>
          </a:stretch>
        </p:blipFill>
        <p:spPr>
          <a:xfrm>
            <a:off x="12584881" y="7315216"/>
            <a:ext cx="11791817" cy="7102013"/>
          </a:xfrm>
          <a:prstGeom prst="rect">
            <a:avLst/>
          </a:prstGeom>
          <a:ln w="12700" cap="flat">
            <a:noFill/>
            <a:miter lim="400000"/>
            <a:headEnd/>
            <a:tailEnd/>
          </a:ln>
          <a:effectLst/>
        </p:spPr>
      </p:pic>
      <p:pic>
        <p:nvPicPr>
          <p:cNvPr id="8" name="图像" descr="图像"/>
          <p:cNvPicPr>
            <a:picLocks noChangeAspect="1"/>
          </p:cNvPicPr>
          <p:nvPr/>
        </p:nvPicPr>
        <p:blipFill>
          <a:blip r:embed="rId5"/>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grpSp>
      <p:sp>
        <p:nvSpPr>
          <p:cNvPr id="15" name="文本框 14"/>
          <p:cNvSpPr txBox="1"/>
          <p:nvPr/>
        </p:nvSpPr>
        <p:spPr>
          <a:xfrm>
            <a:off x="652103" y="1473597"/>
            <a:ext cx="18070107" cy="954045"/>
          </a:xfrm>
          <a:prstGeom prst="rect">
            <a:avLst/>
          </a:prstGeom>
          <a:noFill/>
        </p:spPr>
        <p:txBody>
          <a:bodyPr wrap="square">
            <a:spAutoFit/>
          </a:bodyPr>
          <a:lstStyle/>
          <a:p>
            <a:pPr algn="l"/>
            <a:r>
              <a:rPr lang="zh-CN" altLang="en-US" sz="5599" b="1" spc="600" dirty="0">
                <a:solidFill>
                  <a:schemeClr val="bg1"/>
                </a:solidFill>
                <a:latin typeface="思源宋体 CN Heavy" panose="02020900000000000000" charset="-122"/>
                <a:ea typeface="思源宋体 CN Heavy" panose="02020900000000000000" charset="-122"/>
              </a:rPr>
              <a:t>思路：贪心？</a:t>
            </a:r>
            <a:endParaRPr sz="5599" b="1" spc="600" dirty="0">
              <a:solidFill>
                <a:schemeClr val="bg1"/>
              </a:solidFill>
              <a:latin typeface="思源宋体 CN Heavy" panose="02020900000000000000" charset="-122"/>
              <a:ea typeface="思源宋体 CN Heavy" panose="02020900000000000000" charset="-122"/>
            </a:endParaRPr>
          </a:p>
        </p:txBody>
      </p:sp>
      <p:sp>
        <p:nvSpPr>
          <p:cNvPr id="11" name="文本框 10" descr="7b0a202020202262756c6c6574223a20227b5c2263617465676f727949645c223a31303030352c5c2274656d706c61746549645c223a32303233313332387d220a7d0a"/>
          <p:cNvSpPr txBox="1"/>
          <p:nvPr/>
        </p:nvSpPr>
        <p:spPr>
          <a:xfrm>
            <a:off x="542254" y="3675633"/>
            <a:ext cx="23083287" cy="8401138"/>
          </a:xfrm>
          <a:prstGeom prst="rect">
            <a:avLst/>
          </a:prstGeom>
          <a:noFill/>
        </p:spPr>
        <p:txBody>
          <a:bodyPr wrap="square" rtlCol="0">
            <a:spAutoFit/>
          </a:bodyPr>
          <a:lstStyle/>
          <a:p>
            <a:pPr algn="l">
              <a:lnSpc>
                <a:spcPct val="150000"/>
              </a:lnSpc>
            </a:pP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总结这些操作，得到结论：</a:t>
            </a:r>
          </a:p>
          <a:p>
            <a:pPr algn="l">
              <a:lnSpc>
                <a:spcPct val="150000"/>
              </a:lnSpc>
            </a:pP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）有解的条件。初始字符串</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s</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和目标字符串</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t</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必定</a:t>
            </a:r>
            <a:r>
              <a:rPr lang="zh-CN" altLang="en-US" sz="40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有偶数</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个字符不同。</a:t>
            </a:r>
          </a:p>
          <a:p>
            <a:pPr algn="l">
              <a:lnSpc>
                <a:spcPct val="150000"/>
              </a:lnSpc>
            </a:pP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）贪心操作。从头开始遍历字符串，遇到不同的字符就翻动，直到最后一个字符。</a:t>
            </a:r>
            <a:endPar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endPar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证明这个贪心操作，是</a:t>
            </a:r>
            <a:r>
              <a:rPr lang="zh-CN" altLang="en-US"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局部最优</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也是</a:t>
            </a:r>
            <a:r>
              <a:rPr lang="zh-CN" altLang="en-US"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全局最优</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50000"/>
              </a:lnSpc>
            </a:pP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首先找到第一个不同的字符。从左边开始找第一个不同的那个字符（记为</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Z</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Z</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左边的字符都相同，不用再翻动。从</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Z</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开始，右边肯定有偶数个不同的字符。</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Z</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必定要翻动，不能不翻；它翻了之后，就不用再翻动。所以从左到右的翻动过程，每次翻动都是必须的，也就是说这个翻动</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Z</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的局部最优操作，也是全局最优操作。贪心是正确的。</a:t>
            </a:r>
            <a:endPar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530857430"/>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a:blip r:embed="rId4">
            <a:lum bright="34000" contrast="-8000"/>
          </a:blip>
          <a:srcRect l="20046" t="6270" r="19548" b="5808"/>
          <a:stretch>
            <a:fillRect/>
          </a:stretch>
        </p:blipFill>
        <p:spPr>
          <a:xfrm rot="5400000">
            <a:off x="12188622" y="-7505"/>
            <a:ext cx="8695215" cy="16110171"/>
          </a:xfrm>
          <a:prstGeom prst="rect">
            <a:avLst/>
          </a:prstGeom>
          <a:noFill/>
          <a:ln w="9525">
            <a:noFill/>
          </a:ln>
        </p:spPr>
      </p:pic>
      <p:pic>
        <p:nvPicPr>
          <p:cNvPr id="8" name="图像" descr="图像"/>
          <p:cNvPicPr>
            <a:picLocks noChangeAspect="1"/>
          </p:cNvPicPr>
          <p:nvPr/>
        </p:nvPicPr>
        <p:blipFill>
          <a:blip r:embed="rId5"/>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grpSp>
      <p:sp>
        <p:nvSpPr>
          <p:cNvPr id="2" name="文本框 1" descr="7b0a202020202262756c6c6574223a20227b5c2263617465676f727949645c223a31303030352c5c2274656d706c61746549645c223a32303233313332387d220a7d0a"/>
          <p:cNvSpPr txBox="1"/>
          <p:nvPr/>
        </p:nvSpPr>
        <p:spPr>
          <a:xfrm>
            <a:off x="504793" y="4123914"/>
            <a:ext cx="7976351" cy="5631944"/>
          </a:xfrm>
          <a:prstGeom prst="rect">
            <a:avLst/>
          </a:prstGeom>
          <a:noFill/>
        </p:spPr>
        <p:txBody>
          <a:bodyPr wrap="square" rtlCol="0">
            <a:spAutoFit/>
          </a:bodyPr>
          <a:lstStyle/>
          <a:p>
            <a:pPr algn="l">
              <a:lnSpc>
                <a:spcPct val="15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第</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6</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行和第</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7</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行翻动连续</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个字符。</a:t>
            </a: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其实第</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6</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行是多余的，因为当遇到一个不同的字符</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时，翻它的下一个字符</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s[i+1]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就行了，不用再管</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000" dirty="0">
              <a:solidFill>
                <a:srgbClr val="FF0000"/>
              </a:solidFill>
              <a:latin typeface="Times New Roman" panose="02020603050405020304" pitchFamily="18" charset="0"/>
              <a:ea typeface="思源宋体 CN" panose="02020400000000000000" charset="-122"/>
              <a:cs typeface="Times New Roman" panose="02020603050405020304" pitchFamily="18" charset="0"/>
            </a:endParaRPr>
          </a:p>
        </p:txBody>
      </p:sp>
      <p:sp>
        <p:nvSpPr>
          <p:cNvPr id="13" name="文本框 12" descr="7b0a202020202262756c6c6574223a20227b5c2263617465676f727949645c223a31303030352c5c2274656d706c61746549645c223a32303233313332387d220a7d0a"/>
          <p:cNvSpPr txBox="1"/>
          <p:nvPr/>
        </p:nvSpPr>
        <p:spPr>
          <a:xfrm>
            <a:off x="9357114" y="4616096"/>
            <a:ext cx="15369626" cy="6862970"/>
          </a:xfrm>
          <a:prstGeom prst="rect">
            <a:avLst/>
          </a:prstGeom>
          <a:noFill/>
          <a:ln>
            <a:noFill/>
          </a:ln>
        </p:spPr>
        <p:txBody>
          <a:bodyPr wrap="square" rtlCol="0">
            <a:spAutoFit/>
          </a:bodyPr>
          <a:lstStyle/>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 = list(input())</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t = list(input())</a:t>
            </a:r>
          </a:p>
          <a:p>
            <a:pPr algn="l"/>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ans</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0</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for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range(</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len</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 - 1):</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 s[</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t[</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a:solidFill>
                  <a:srgbClr val="FF0000"/>
                </a:solidFill>
                <a:latin typeface="宋体" panose="02010600030101010101" pitchFamily="2" charset="-122"/>
                <a:ea typeface="宋体" panose="02010600030101010101" pitchFamily="2" charset="-122"/>
                <a:cs typeface="Times New Roman" panose="02020603050405020304" pitchFamily="18" charset="0"/>
              </a:rPr>
              <a:t>#s[</a:t>
            </a:r>
            <a:r>
              <a:rPr lang="en-US" altLang="zh-CN" sz="4000" dirty="0" err="1">
                <a:solidFill>
                  <a:srgbClr val="FF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FF0000"/>
                </a:solidFill>
                <a:latin typeface="宋体" panose="02010600030101010101" pitchFamily="2" charset="-122"/>
                <a:ea typeface="宋体" panose="02010600030101010101" pitchFamily="2" charset="-122"/>
                <a:cs typeface="Times New Roman" panose="02020603050405020304" pitchFamily="18" charset="0"/>
              </a:rPr>
              <a:t>]   = '*' if s[</a:t>
            </a:r>
            <a:r>
              <a:rPr lang="en-US" altLang="zh-CN" sz="4000" dirty="0" err="1">
                <a:solidFill>
                  <a:srgbClr val="FF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FF0000"/>
                </a:solidFill>
                <a:latin typeface="宋体" panose="02010600030101010101" pitchFamily="2" charset="-122"/>
                <a:ea typeface="宋体" panose="02010600030101010101" pitchFamily="2" charset="-122"/>
                <a:cs typeface="Times New Roman" panose="02020603050405020304" pitchFamily="18" charset="0"/>
              </a:rPr>
              <a:t>]   == 'o' else 'o' </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a:solidFill>
                  <a:srgbClr val="0070C0"/>
                </a:solidFill>
                <a:latin typeface="宋体" panose="02010600030101010101" pitchFamily="2" charset="-122"/>
                <a:ea typeface="宋体" panose="02010600030101010101" pitchFamily="2" charset="-122"/>
                <a:cs typeface="Times New Roman" panose="02020603050405020304" pitchFamily="18" charset="0"/>
              </a:rPr>
              <a:t>s[i+1] = '*' if s[i+1] == 'o' else 'o'  #</a:t>
            </a:r>
            <a:r>
              <a:rPr lang="zh-CN" altLang="en-US" sz="4000" dirty="0">
                <a:solidFill>
                  <a:srgbClr val="0070C0"/>
                </a:solidFill>
                <a:latin typeface="宋体" panose="02010600030101010101" pitchFamily="2" charset="-122"/>
                <a:ea typeface="宋体" panose="02010600030101010101" pitchFamily="2" charset="-122"/>
                <a:cs typeface="Times New Roman" panose="02020603050405020304" pitchFamily="18" charset="0"/>
              </a:rPr>
              <a:t>三目运算</a:t>
            </a:r>
          </a:p>
          <a:p>
            <a:pPr algn="l"/>
            <a:r>
              <a:rPr lang="zh-CN" altLang="en-US" sz="4000" dirty="0">
                <a:solidFill>
                  <a:srgbClr val="0070C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a:solidFill>
                  <a:srgbClr val="0070C0"/>
                </a:solidFill>
                <a:latin typeface="宋体" panose="02010600030101010101" pitchFamily="2" charset="-122"/>
                <a:ea typeface="宋体" panose="02010600030101010101" pitchFamily="2" charset="-122"/>
                <a:cs typeface="Times New Roman" panose="02020603050405020304" pitchFamily="18" charset="0"/>
              </a:rPr>
              <a:t>#if s[i+1] == 'o': s[i+1] = '*'</a:t>
            </a:r>
          </a:p>
          <a:p>
            <a:pPr algn="l"/>
            <a:r>
              <a:rPr lang="en-US" altLang="zh-CN" sz="4000" dirty="0">
                <a:solidFill>
                  <a:srgbClr val="0070C0"/>
                </a:solidFill>
                <a:latin typeface="宋体" panose="02010600030101010101" pitchFamily="2" charset="-122"/>
                <a:ea typeface="宋体" panose="02010600030101010101" pitchFamily="2" charset="-122"/>
                <a:cs typeface="Times New Roman" panose="02020603050405020304" pitchFamily="18" charset="0"/>
              </a:rPr>
              <a:t>      #else:             s[i+1] = 'o'</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ans</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1</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print(</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ans</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p:txBody>
      </p:sp>
      <p:sp>
        <p:nvSpPr>
          <p:cNvPr id="15" name="文本框 14"/>
          <p:cNvSpPr txBox="1"/>
          <p:nvPr/>
        </p:nvSpPr>
        <p:spPr>
          <a:xfrm>
            <a:off x="652103" y="1473597"/>
            <a:ext cx="18070107" cy="954045"/>
          </a:xfrm>
          <a:prstGeom prst="rect">
            <a:avLst/>
          </a:prstGeom>
          <a:noFill/>
        </p:spPr>
        <p:txBody>
          <a:bodyPr wrap="square">
            <a:spAutoFit/>
          </a:bodyPr>
          <a:lstStyle/>
          <a:p>
            <a:pPr algn="l"/>
            <a:r>
              <a:rPr lang="zh-CN" altLang="en-US" sz="5599" b="1" spc="600" dirty="0">
                <a:solidFill>
                  <a:schemeClr val="bg1"/>
                </a:solidFill>
                <a:latin typeface="思源宋体 CN Heavy" panose="02020900000000000000" charset="-122"/>
                <a:ea typeface="思源宋体 CN Heavy" panose="02020900000000000000" charset="-122"/>
              </a:rPr>
              <a:t>编码</a:t>
            </a:r>
            <a:endParaRPr sz="5599" b="1" spc="600" dirty="0">
              <a:solidFill>
                <a:schemeClr val="bg1"/>
              </a:solidFill>
              <a:latin typeface="思源宋体 CN Heavy" panose="02020900000000000000" charset="-122"/>
              <a:ea typeface="思源宋体 CN Heavy" panose="02020900000000000000" charset="-122"/>
            </a:endParaRPr>
          </a:p>
        </p:txBody>
      </p:sp>
    </p:spTree>
    <p:custDataLst>
      <p:tags r:id="rId1"/>
    </p:custDataLst>
    <p:extLst>
      <p:ext uri="{BB962C8B-B14F-4D97-AF65-F5344CB8AC3E}">
        <p14:creationId xmlns:p14="http://schemas.microsoft.com/office/powerpoint/2010/main" val="3338886344"/>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bldLvl="0"/>
      <p:bldP spid="13"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13164185" y="-165735"/>
            <a:ext cx="11218545" cy="15285720"/>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45"/>
          </a:p>
        </p:txBody>
      </p:sp>
      <p:grpSp>
        <p:nvGrpSpPr>
          <p:cNvPr id="7" name="组合 6"/>
          <p:cNvGrpSpPr/>
          <p:nvPr/>
        </p:nvGrpSpPr>
        <p:grpSpPr>
          <a:xfrm>
            <a:off x="201" y="-94500"/>
            <a:ext cx="24382400" cy="2843400"/>
            <a:chOff x="1784" y="-135"/>
            <a:chExt cx="34832" cy="4062"/>
          </a:xfrm>
        </p:grpSpPr>
        <p:sp>
          <p:nvSpPr>
            <p:cNvPr id="69" name="矩形: 圆角 2"/>
            <p:cNvSpPr/>
            <p:nvPr userDrawn="1"/>
          </p:nvSpPr>
          <p:spPr>
            <a:xfrm>
              <a:off x="1784" y="0"/>
              <a:ext cx="34832" cy="3927"/>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5290" dirty="0"/>
            </a:p>
          </p:txBody>
        </p:sp>
        <p:pic>
          <p:nvPicPr>
            <p:cNvPr id="5" name="图像" descr="图像"/>
            <p:cNvPicPr>
              <a:picLocks noChangeAspect="1"/>
            </p:cNvPicPr>
            <p:nvPr/>
          </p:nvPicPr>
          <p:blipFill>
            <a:blip r:embed="rId4"/>
            <a:stretch>
              <a:fillRect/>
            </a:stretch>
          </p:blipFill>
          <p:spPr>
            <a:xfrm>
              <a:off x="30280" y="907"/>
              <a:ext cx="5577" cy="907"/>
            </a:xfrm>
            <a:prstGeom prst="rect">
              <a:avLst/>
            </a:prstGeom>
          </p:spPr>
        </p:pic>
        <p:sp>
          <p:nvSpPr>
            <p:cNvPr id="11" name="文本框 10"/>
            <p:cNvSpPr txBox="1"/>
            <p:nvPr/>
          </p:nvSpPr>
          <p:spPr>
            <a:xfrm>
              <a:off x="2449" y="-135"/>
              <a:ext cx="18508" cy="3750"/>
            </a:xfrm>
            <a:prstGeom prst="rect">
              <a:avLst/>
            </a:prstGeom>
            <a:noFill/>
          </p:spPr>
          <p:txBody>
            <a:bodyPr wrap="square">
              <a:spAutoFit/>
            </a:bodyPr>
            <a:lstStyle/>
            <a:p>
              <a:pPr algn="l">
                <a:lnSpc>
                  <a:spcPct val="150000"/>
                </a:lnSpc>
              </a:pPr>
              <a:r>
                <a:rPr lang="zh-CN" altLang="en-US" sz="6175" b="1" spc="600" dirty="0" smtClean="0">
                  <a:solidFill>
                    <a:schemeClr val="bg1"/>
                  </a:solidFill>
                  <a:latin typeface="思源宋体 CN Heavy" panose="02020900000000000000" charset="-122"/>
                  <a:ea typeface="思源宋体 CN Heavy" panose="02020900000000000000" charset="-122"/>
                  <a:sym typeface="+mn-ea"/>
                </a:rPr>
                <a:t>易解问题－－难解问题：</a:t>
              </a:r>
              <a:br>
                <a:rPr lang="zh-CN" altLang="en-US" sz="6175" b="1" spc="600" dirty="0" smtClean="0">
                  <a:solidFill>
                    <a:schemeClr val="bg1"/>
                  </a:solidFill>
                  <a:latin typeface="思源宋体 CN Heavy" panose="02020900000000000000" charset="-122"/>
                  <a:ea typeface="思源宋体 CN Heavy" panose="02020900000000000000" charset="-122"/>
                  <a:sym typeface="+mn-ea"/>
                </a:rPr>
              </a:br>
              <a:r>
                <a:rPr lang="zh-CN" altLang="en-US" sz="4800" b="1" spc="600" dirty="0" smtClean="0">
                  <a:solidFill>
                    <a:schemeClr val="bg1"/>
                  </a:solidFill>
                  <a:latin typeface="思源宋体 CN Heavy" panose="02020900000000000000" charset="-122"/>
                  <a:ea typeface="思源宋体 CN Heavy" panose="02020900000000000000" charset="-122"/>
                  <a:sym typeface="+mn-ea"/>
                </a:rPr>
                <a:t>用多项式时间来区分</a:t>
              </a:r>
            </a:p>
          </p:txBody>
        </p:sp>
      </p:grpSp>
      <p:sp>
        <p:nvSpPr>
          <p:cNvPr id="9" name="文本框 8" descr="7b0a202020202262756c6c6574223a20227b5c2263617465676f727949645c223a31303030352c5c2274656d706c61746549645c223a32303233313332387d220a7d0a"/>
          <p:cNvSpPr txBox="1"/>
          <p:nvPr/>
        </p:nvSpPr>
        <p:spPr>
          <a:xfrm>
            <a:off x="465701" y="4182471"/>
            <a:ext cx="19679800" cy="7012305"/>
          </a:xfrm>
          <a:prstGeom prst="rect">
            <a:avLst/>
          </a:prstGeom>
          <a:noFill/>
        </p:spPr>
        <p:txBody>
          <a:bodyPr wrap="square" rtlCol="0">
            <a:spAutoFit/>
          </a:bodyPr>
          <a:lstStyle/>
          <a:p>
            <a:pPr algn="l">
              <a:lnSpc>
                <a:spcPct val="170000"/>
              </a:lnSpc>
              <a:buBlip>
                <a:blip r:embed="rId5"/>
              </a:buBlip>
            </a:pPr>
            <a:r>
              <a:rPr lang="zh-CN" altLang="en-US" sz="4410" b="1" dirty="0">
                <a:solidFill>
                  <a:schemeClr val="tx1"/>
                </a:solidFill>
                <a:latin typeface="思源宋体 CN" panose="02020400000000000000" charset="-122"/>
                <a:ea typeface="思源宋体 CN" panose="02020400000000000000" charset="-122"/>
                <a:cs typeface="思源宋体 CN" panose="02020400000000000000" charset="-122"/>
              </a:rPr>
              <a:t>一个算法是多项式复杂度：“高效”算法。</a:t>
            </a:r>
          </a:p>
          <a:p>
            <a:pPr algn="l">
              <a:lnSpc>
                <a:spcPct val="170000"/>
              </a:lnSpc>
              <a:buBlip>
                <a:blip r:embed="rId5"/>
              </a:buBlip>
            </a:pPr>
            <a:r>
              <a:rPr lang="zh-CN" altLang="en-US" sz="4410" b="1" dirty="0">
                <a:solidFill>
                  <a:schemeClr val="tx1"/>
                </a:solidFill>
                <a:latin typeface="思源宋体 CN" panose="02020400000000000000" charset="-122"/>
                <a:ea typeface="思源宋体 CN" panose="02020400000000000000" charset="-122"/>
                <a:cs typeface="思源宋体 CN" panose="02020400000000000000" charset="-122"/>
              </a:rPr>
              <a:t>指数复杂度：“低效”算法。</a:t>
            </a:r>
          </a:p>
          <a:p>
            <a:pPr algn="l">
              <a:lnSpc>
                <a:spcPct val="170000"/>
              </a:lnSpc>
              <a:buBlip>
                <a:blip r:embed="rId5"/>
              </a:buBlip>
            </a:pPr>
            <a:r>
              <a:rPr lang="zh-CN" altLang="en-US" sz="4410" b="1" dirty="0">
                <a:solidFill>
                  <a:schemeClr val="tx1"/>
                </a:solidFill>
                <a:latin typeface="思源宋体 CN" panose="02020400000000000000" charset="-122"/>
                <a:ea typeface="思源宋体 CN" panose="02020400000000000000" charset="-122"/>
                <a:cs typeface="思源宋体 CN" panose="02020400000000000000" charset="-122"/>
              </a:rPr>
              <a:t>多项式复杂度的算法，随着规模n的增加，可以</a:t>
            </a:r>
          </a:p>
          <a:p>
            <a:pPr algn="l">
              <a:lnSpc>
                <a:spcPct val="170000"/>
              </a:lnSpc>
            </a:pPr>
            <a:r>
              <a:rPr lang="en-US" altLang="zh-CN" sz="4410" b="1" dirty="0">
                <a:solidFill>
                  <a:schemeClr val="tx1"/>
                </a:solidFill>
                <a:latin typeface="思源宋体 CN" panose="02020400000000000000" charset="-122"/>
                <a:ea typeface="思源宋体 CN" panose="02020400000000000000" charset="-122"/>
                <a:cs typeface="思源宋体 CN" panose="02020400000000000000" charset="-122"/>
              </a:rPr>
              <a:t>   </a:t>
            </a:r>
            <a:r>
              <a:rPr lang="zh-CN" altLang="en-US" sz="4410" b="1" dirty="0">
                <a:solidFill>
                  <a:schemeClr val="tx1"/>
                </a:solidFill>
                <a:latin typeface="思源宋体 CN" panose="02020400000000000000" charset="-122"/>
                <a:ea typeface="思源宋体 CN" panose="02020400000000000000" charset="-122"/>
                <a:cs typeface="思源宋体 CN" panose="02020400000000000000" charset="-122"/>
              </a:rPr>
              <a:t>通过堆叠硬件来实现，“砸钱”是行得通的；</a:t>
            </a:r>
          </a:p>
          <a:p>
            <a:pPr algn="l">
              <a:lnSpc>
                <a:spcPct val="170000"/>
              </a:lnSpc>
              <a:buBlip>
                <a:blip r:embed="rId5"/>
              </a:buBlip>
            </a:pPr>
            <a:r>
              <a:rPr lang="zh-CN" altLang="en-US" sz="4410" b="1" dirty="0">
                <a:solidFill>
                  <a:schemeClr val="tx1"/>
                </a:solidFill>
                <a:latin typeface="思源宋体 CN" panose="02020400000000000000" charset="-122"/>
                <a:ea typeface="思源宋体 CN" panose="02020400000000000000" charset="-122"/>
                <a:cs typeface="思源宋体 CN" panose="02020400000000000000" charset="-122"/>
              </a:rPr>
              <a:t>指数复杂度的算法，增加硬件也无济于事，其增</a:t>
            </a:r>
          </a:p>
          <a:p>
            <a:pPr algn="l">
              <a:lnSpc>
                <a:spcPct val="170000"/>
              </a:lnSpc>
            </a:pPr>
            <a:r>
              <a:rPr lang="en-US" altLang="zh-CN" sz="4410" b="1" dirty="0">
                <a:solidFill>
                  <a:schemeClr val="tx1"/>
                </a:solidFill>
                <a:latin typeface="思源宋体 CN" panose="02020400000000000000" charset="-122"/>
                <a:ea typeface="思源宋体 CN" panose="02020400000000000000" charset="-122"/>
                <a:cs typeface="思源宋体 CN" panose="02020400000000000000" charset="-122"/>
              </a:rPr>
              <a:t>  </a:t>
            </a:r>
            <a:r>
              <a:rPr lang="zh-CN" altLang="en-US" sz="4410" b="1" dirty="0">
                <a:solidFill>
                  <a:schemeClr val="tx1"/>
                </a:solidFill>
                <a:latin typeface="思源宋体 CN" panose="02020400000000000000" charset="-122"/>
                <a:ea typeface="思源宋体 CN" panose="02020400000000000000" charset="-122"/>
                <a:cs typeface="思源宋体 CN" panose="02020400000000000000" charset="-122"/>
              </a:rPr>
              <a:t>长的速度超出了想象力。</a:t>
            </a:r>
          </a:p>
        </p:txBody>
      </p:sp>
      <p:pic>
        <p:nvPicPr>
          <p:cNvPr id="2" name="https://img7.file.cache.docer.com/storage/1636010352881000857/ed914d2bb7a9f2dab64c9007c77fb413.png" descr="&amp;pky86176425856_kiki李可乐_&amp;39&amp;src_toppic_inpsrchzd1&amp;"/>
          <p:cNvPicPr>
            <a:picLocks noChangeAspect="1"/>
          </p:cNvPicPr>
          <p:nvPr/>
        </p:nvPicPr>
        <p:blipFill>
          <a:blip r:embed="rId6"/>
          <a:stretch>
            <a:fillRect/>
          </a:stretch>
        </p:blipFill>
        <p:spPr>
          <a:xfrm>
            <a:off x="16638922" y="5370286"/>
            <a:ext cx="6544143" cy="5990408"/>
          </a:xfrm>
          <a:prstGeom prst="rect">
            <a:avLst/>
          </a:prstGeom>
        </p:spPr>
      </p:pic>
    </p:spTree>
    <p:custDataLst>
      <p:tags r:id="rId1"/>
    </p:custData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像" descr="图像"/>
          <p:cNvPicPr>
            <a:picLocks noChangeAspect="1"/>
          </p:cNvPicPr>
          <p:nvPr/>
        </p:nvPicPr>
        <p:blipFill>
          <a:blip r:embed="rId4">
            <a:alphaModFix amt="20000"/>
            <a:duotone>
              <a:prstClr val="black"/>
              <a:schemeClr val="accent1">
                <a:tint val="45000"/>
                <a:satMod val="400000"/>
              </a:schemeClr>
            </a:duotone>
          </a:blip>
          <a:srcRect/>
          <a:stretch>
            <a:fillRect/>
          </a:stretch>
        </p:blipFill>
        <p:spPr>
          <a:xfrm>
            <a:off x="12548053" y="7315216"/>
            <a:ext cx="11791817" cy="7102013"/>
          </a:xfrm>
          <a:prstGeom prst="rect">
            <a:avLst/>
          </a:prstGeom>
          <a:ln w="12700" cap="flat">
            <a:noFill/>
            <a:miter lim="400000"/>
            <a:headEnd/>
            <a:tailEnd/>
          </a:ln>
          <a:effectLst/>
        </p:spPr>
      </p:pic>
      <p:pic>
        <p:nvPicPr>
          <p:cNvPr id="8" name="图像" descr="图像"/>
          <p:cNvPicPr>
            <a:picLocks noChangeAspect="1"/>
          </p:cNvPicPr>
          <p:nvPr/>
        </p:nvPicPr>
        <p:blipFill>
          <a:blip r:embed="rId5"/>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grpSp>
      <p:sp>
        <p:nvSpPr>
          <p:cNvPr id="2" name="文本框 1" descr="7b0a202020202262756c6c6574223a20227b5c2263617465676f727949645c223a31303030352c5c2274656d706c61746549645c223a32303233313332387d220a7d0a"/>
          <p:cNvSpPr txBox="1"/>
          <p:nvPr/>
        </p:nvSpPr>
        <p:spPr>
          <a:xfrm>
            <a:off x="652103" y="3509909"/>
            <a:ext cx="22206409" cy="8217099"/>
          </a:xfrm>
          <a:prstGeom prst="rect">
            <a:avLst/>
          </a:prstGeom>
          <a:noFill/>
        </p:spPr>
        <p:txBody>
          <a:bodyPr wrap="square" rtlCol="0">
            <a:spAutoFit/>
          </a:bodyPr>
          <a:lstStyle/>
          <a:p>
            <a:pPr algn="l">
              <a:lnSpc>
                <a:spcPct val="150000"/>
              </a:lnSpc>
            </a:pPr>
            <a:r>
              <a:rPr sz="44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【题目描述】</a:t>
            </a:r>
            <a:r>
              <a:rPr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小明最近在玩一款游戏。对游戏中的防御力很感兴趣。直接影响防御的参数为"防御性能"，记作d，而面板上有两个防御值A和B，与d成对数关系，A=2</a:t>
            </a:r>
            <a:r>
              <a:rPr sz="4400" baseline="30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d</a:t>
            </a:r>
            <a:r>
              <a:rPr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，B=3</a:t>
            </a:r>
            <a:r>
              <a:rPr sz="4400" baseline="30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d</a:t>
            </a:r>
            <a:r>
              <a:rPr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注意任何时候上式都成立</a:t>
            </a:r>
            <a:r>
              <a:rPr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在游戏过程中，可能有一些道具把防御值A增加一个值，有另一些道具把防御值B增加一个值。现在小明身上有n</a:t>
            </a:r>
            <a:r>
              <a:rPr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个道具增加A的值和n</a:t>
            </a:r>
            <a:r>
              <a:rPr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道具增加B的值，增加量已知。现在已知第i次使用的道具是增加A还是增加B的值，但具体使用那个道具是不确定的，请找到一个字典序最小的使用道具的方式，使得最终的防御性能最大。初始时防御性能为0，即d=0，所以A=B=1。</a:t>
            </a:r>
          </a:p>
        </p:txBody>
      </p:sp>
      <p:sp>
        <p:nvSpPr>
          <p:cNvPr id="11" name="文本框 10"/>
          <p:cNvSpPr txBox="1"/>
          <p:nvPr/>
        </p:nvSpPr>
        <p:spPr>
          <a:xfrm>
            <a:off x="652103" y="1054524"/>
            <a:ext cx="18070107" cy="1900431"/>
          </a:xfrm>
          <a:prstGeom prst="rect">
            <a:avLst/>
          </a:prstGeom>
          <a:noFill/>
        </p:spPr>
        <p:txBody>
          <a:bodyPr wrap="square">
            <a:spAutoFit/>
          </a:bodyPr>
          <a:lstStyle/>
          <a:p>
            <a:pPr algn="l"/>
            <a:r>
              <a:rPr sz="5599" b="1" spc="600">
                <a:solidFill>
                  <a:schemeClr val="bg1"/>
                </a:solidFill>
                <a:latin typeface="思源宋体 CN Heavy" panose="02020900000000000000" charset="-122"/>
                <a:ea typeface="思源宋体 CN Heavy" panose="02020900000000000000" charset="-122"/>
              </a:rPr>
              <a:t>例题：防御力</a:t>
            </a:r>
          </a:p>
          <a:p>
            <a:pPr algn="l">
              <a:lnSpc>
                <a:spcPct val="140000"/>
              </a:lnSpc>
            </a:pPr>
            <a:r>
              <a:rPr sz="4400" b="1" spc="600">
                <a:solidFill>
                  <a:schemeClr val="bg1"/>
                </a:solidFill>
                <a:latin typeface="思源宋体 CN Heavy" panose="02020900000000000000" charset="-122"/>
                <a:ea typeface="思源宋体 CN Heavy" panose="02020900000000000000" charset="-122"/>
              </a:rPr>
              <a:t>2018年第九届蓝桥杯国赛  lanqiaoOJ题号226</a:t>
            </a:r>
            <a:r>
              <a:rPr lang="en-US" altLang="zh-CN" sz="4400" b="1" spc="600" dirty="0">
                <a:solidFill>
                  <a:schemeClr val="bg1"/>
                </a:solidFill>
                <a:latin typeface="思源宋体 CN Heavy" panose="02020900000000000000" charset="-122"/>
                <a:ea typeface="思源宋体 CN Heavy" panose="02020900000000000000" charset="-122"/>
              </a:rPr>
              <a:t> </a:t>
            </a:r>
          </a:p>
        </p:txBody>
      </p:sp>
    </p:spTree>
    <p:custDataLst>
      <p:tags r:id="rId1"/>
    </p:custDataLst>
    <p:extLst>
      <p:ext uri="{BB962C8B-B14F-4D97-AF65-F5344CB8AC3E}">
        <p14:creationId xmlns:p14="http://schemas.microsoft.com/office/powerpoint/2010/main" val="1251175866"/>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像" descr="图像"/>
          <p:cNvPicPr>
            <a:picLocks noChangeAspect="1"/>
          </p:cNvPicPr>
          <p:nvPr/>
        </p:nvPicPr>
        <p:blipFill>
          <a:blip r:embed="rId4">
            <a:alphaModFix amt="20000"/>
            <a:duotone>
              <a:prstClr val="black"/>
              <a:schemeClr val="accent1">
                <a:tint val="45000"/>
                <a:satMod val="400000"/>
              </a:schemeClr>
            </a:duotone>
          </a:blip>
          <a:srcRect/>
          <a:stretch>
            <a:fillRect/>
          </a:stretch>
        </p:blipFill>
        <p:spPr>
          <a:xfrm>
            <a:off x="12548053" y="7315216"/>
            <a:ext cx="11791817" cy="7102013"/>
          </a:xfrm>
          <a:prstGeom prst="rect">
            <a:avLst/>
          </a:prstGeom>
          <a:ln w="12700" cap="flat">
            <a:noFill/>
            <a:miter lim="400000"/>
            <a:headEnd/>
            <a:tailEnd/>
          </a:ln>
          <a:effectLst/>
        </p:spPr>
      </p:pic>
      <p:pic>
        <p:nvPicPr>
          <p:cNvPr id="8" name="图像" descr="图像"/>
          <p:cNvPicPr>
            <a:picLocks noChangeAspect="1"/>
          </p:cNvPicPr>
          <p:nvPr/>
        </p:nvPicPr>
        <p:blipFill>
          <a:blip r:embed="rId5"/>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python</a:t>
            </a:r>
            <a:r>
              <a:rPr lang="zh-CN" altLang="en-US"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grpSp>
      <p:sp>
        <p:nvSpPr>
          <p:cNvPr id="2" name="文本框 1" descr="7b0a202020202262756c6c6574223a20227b5c2263617465676f727949645c223a31303030352c5c2274656d706c61746549645c223a32303233313332387d220a7d0a"/>
          <p:cNvSpPr txBox="1"/>
          <p:nvPr/>
        </p:nvSpPr>
        <p:spPr>
          <a:xfrm>
            <a:off x="652103" y="3546737"/>
            <a:ext cx="23360129" cy="6738816"/>
          </a:xfrm>
          <a:prstGeom prst="rect">
            <a:avLst/>
          </a:prstGeom>
          <a:noFill/>
        </p:spPr>
        <p:txBody>
          <a:bodyPr wrap="square" rtlCol="0">
            <a:spAutoFit/>
          </a:bodyPr>
          <a:lstStyle/>
          <a:p>
            <a:pPr algn="l">
              <a:lnSpc>
                <a:spcPct val="120000"/>
              </a:lnSpc>
            </a:pP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输入格式</a:t>
            </a: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输入的第一行包含两个数</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n1, n2</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，空格分隔。第二行</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个数，表示增加</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值的那些道具的增加量。第三行</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n2</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个数，表示增加</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B</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值的那些道具的增加量。第四行一个长度为</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n1+ n2</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的字符串，由</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和</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组成，表示道具的使用顺序。</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表示使用增加</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值的道具，</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表示使用增加</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B</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值的道具。输入数据保证恰好有</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n2</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20000"/>
              </a:lnSpc>
            </a:pP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输出格式</a:t>
            </a: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对于每组数据，输出</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n1+ n2+1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行，前</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n1+ n2</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行按顺序输出道具的使用情况，若使用增加</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值的道具，输出</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Ax</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x</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为道具在该类道具中的编号（从</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开始）。若使用增加</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B</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值的道具则输出</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Bx</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。最后一行输出一个大写字母</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E</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20000"/>
              </a:lnSpc>
            </a:pP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测试</a:t>
            </a: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对于</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20%</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的数据，字符串长度</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&lt;=10000</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；对于</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70%</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的数据，字符串长度</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&lt;=200000</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；对于</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100%</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的数据，字符串长度</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&lt;=2000000</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，输入的每个增加值不超过</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en-US" altLang="zh-CN" sz="4000" baseline="30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30</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
        <p:nvSpPr>
          <p:cNvPr id="9" name="文本框 8" descr="7b0a202020202262756c6c6574223a20227b5c2263617465676f727949645c223a31303030352c5c2274656d706c61746549645c223a32303233313332387d220a7d0a"/>
          <p:cNvSpPr txBox="1"/>
          <p:nvPr/>
        </p:nvSpPr>
        <p:spPr>
          <a:xfrm>
            <a:off x="652103" y="10285552"/>
            <a:ext cx="4929183" cy="3169893"/>
          </a:xfrm>
          <a:prstGeom prst="rect">
            <a:avLst/>
          </a:prstGeom>
          <a:noFill/>
        </p:spPr>
        <p:txBody>
          <a:bodyPr wrap="square" rtlCol="0">
            <a:spAutoFit/>
          </a:bodyPr>
          <a:lstStyle/>
          <a:p>
            <a:pPr algn="l"/>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输入样例</a:t>
            </a: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p>
          <a:p>
            <a:pPr algn="l"/>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1 2</a:t>
            </a:r>
          </a:p>
          <a:p>
            <a:pPr algn="l"/>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4</a:t>
            </a:r>
          </a:p>
          <a:p>
            <a:pPr algn="l"/>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2 8</a:t>
            </a:r>
          </a:p>
          <a:p>
            <a:pPr algn="l"/>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101</a:t>
            </a:r>
          </a:p>
        </p:txBody>
      </p:sp>
      <p:sp>
        <p:nvSpPr>
          <p:cNvPr id="10" name="文本框 9" descr="7b0a202020202262756c6c6574223a20227b5c2263617465676f727949645c223a31303030352c5c2274656d706c61746549645c223a32303233313332387d220a7d0a"/>
          <p:cNvSpPr txBox="1"/>
          <p:nvPr/>
        </p:nvSpPr>
        <p:spPr>
          <a:xfrm>
            <a:off x="6143226" y="10285553"/>
            <a:ext cx="4929183" cy="3169893"/>
          </a:xfrm>
          <a:prstGeom prst="rect">
            <a:avLst/>
          </a:prstGeom>
          <a:noFill/>
        </p:spPr>
        <p:txBody>
          <a:bodyPr wrap="square" rtlCol="0">
            <a:spAutoFit/>
          </a:bodyPr>
          <a:lstStyle/>
          <a:p>
            <a:pPr algn="l"/>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输出样例</a:t>
            </a: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p>
          <a:p>
            <a:pPr algn="l"/>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B2</a:t>
            </a:r>
          </a:p>
          <a:p>
            <a:pPr algn="l"/>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A1</a:t>
            </a:r>
          </a:p>
          <a:p>
            <a:pPr algn="l"/>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B1</a:t>
            </a:r>
          </a:p>
          <a:p>
            <a:pPr algn="l"/>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E</a:t>
            </a:r>
          </a:p>
        </p:txBody>
      </p:sp>
      <p:sp>
        <p:nvSpPr>
          <p:cNvPr id="3" name="文本框 2"/>
          <p:cNvSpPr txBox="1"/>
          <p:nvPr/>
        </p:nvSpPr>
        <p:spPr>
          <a:xfrm>
            <a:off x="652103" y="1054524"/>
            <a:ext cx="18070107" cy="1900431"/>
          </a:xfrm>
          <a:prstGeom prst="rect">
            <a:avLst/>
          </a:prstGeom>
          <a:noFill/>
        </p:spPr>
        <p:txBody>
          <a:bodyPr wrap="square">
            <a:spAutoFit/>
          </a:bodyPr>
          <a:lstStyle/>
          <a:p>
            <a:pPr algn="l"/>
            <a:r>
              <a:rPr sz="5599" b="1" spc="600">
                <a:solidFill>
                  <a:schemeClr val="bg1"/>
                </a:solidFill>
                <a:latin typeface="思源宋体 CN Heavy" panose="02020900000000000000" charset="-122"/>
                <a:ea typeface="思源宋体 CN Heavy" panose="02020900000000000000" charset="-122"/>
              </a:rPr>
              <a:t>例题：防御力</a:t>
            </a:r>
          </a:p>
          <a:p>
            <a:pPr algn="l">
              <a:lnSpc>
                <a:spcPct val="140000"/>
              </a:lnSpc>
            </a:pPr>
            <a:r>
              <a:rPr sz="4400" b="1" spc="600">
                <a:solidFill>
                  <a:schemeClr val="bg1"/>
                </a:solidFill>
                <a:latin typeface="思源宋体 CN Heavy" panose="02020900000000000000" charset="-122"/>
                <a:ea typeface="思源宋体 CN Heavy" panose="02020900000000000000" charset="-122"/>
              </a:rPr>
              <a:t>2018年第九届蓝桥杯国赛  lanqiaoOJ题号226</a:t>
            </a:r>
            <a:r>
              <a:rPr lang="en-US" altLang="zh-CN" sz="4400" b="1" spc="600" dirty="0">
                <a:solidFill>
                  <a:schemeClr val="bg1"/>
                </a:solidFill>
                <a:latin typeface="思源宋体 CN Heavy" panose="02020900000000000000" charset="-122"/>
                <a:ea typeface="思源宋体 CN Heavy" panose="02020900000000000000" charset="-122"/>
              </a:rPr>
              <a:t> </a:t>
            </a:r>
          </a:p>
        </p:txBody>
      </p:sp>
    </p:spTree>
    <p:custDataLst>
      <p:tags r:id="rId1"/>
    </p:custDataLst>
    <p:extLst>
      <p:ext uri="{BB962C8B-B14F-4D97-AF65-F5344CB8AC3E}">
        <p14:creationId xmlns:p14="http://schemas.microsoft.com/office/powerpoint/2010/main" val="1101774572"/>
      </p:ext>
    </p:extLst>
  </p:cSld>
  <p:clrMapOvr>
    <a:masterClrMapping/>
  </p:clrMapOvr>
  <p:transition spd="slow" advClick="0" advTm="1000">
    <p:push dir="u"/>
  </p:transition>
  <p:timing>
    <p:tnLst>
      <p:par>
        <p:cTn id="1" dur="indefinite" restart="never" nodeType="tmRoot"/>
      </p:par>
    </p:tnLst>
    <p:bldLst>
      <p:bldP spid="2" grpId="0"/>
      <p:bldP spid="9" grpId="0"/>
      <p:bldP spid="10"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endParaRPr lang="zh-CN" altLang="en-US" sz="5599" b="1" spc="600" dirty="0">
                <a:solidFill>
                  <a:schemeClr val="bg1"/>
                </a:solidFill>
                <a:latin typeface="思源宋体 CN Heavy" panose="02020900000000000000" charset="-122"/>
                <a:ea typeface="思源宋体 CN Heavy" panose="02020900000000000000" charset="-122"/>
              </a:endParaRPr>
            </a:p>
          </p:txBody>
        </p:sp>
      </p:grpSp>
      <p:pic>
        <p:nvPicPr>
          <p:cNvPr id="3" name="图片 2"/>
          <p:cNvPicPr>
            <a:picLocks noChangeAspect="1"/>
          </p:cNvPicPr>
          <p:nvPr/>
        </p:nvPicPr>
        <p:blipFill>
          <a:blip r:embed="rId5"/>
          <a:stretch>
            <a:fillRect/>
          </a:stretch>
        </p:blipFill>
        <p:spPr>
          <a:xfrm>
            <a:off x="1071540" y="7816833"/>
            <a:ext cx="23310873" cy="4724092"/>
          </a:xfrm>
          <a:prstGeom prst="rect">
            <a:avLst/>
          </a:prstGeom>
        </p:spPr>
      </p:pic>
      <p:sp>
        <p:nvSpPr>
          <p:cNvPr id="13" name="文本框 12" descr="7b0a202020202262756c6c6574223a20227b5c2263617465676f727949645c223a31303030352c5c2274656d706c61746549645c223a32303233313332387d220a7d0a"/>
          <p:cNvSpPr txBox="1"/>
          <p:nvPr/>
        </p:nvSpPr>
        <p:spPr>
          <a:xfrm>
            <a:off x="1194993" y="3704205"/>
            <a:ext cx="4929183" cy="3169893"/>
          </a:xfrm>
          <a:prstGeom prst="rect">
            <a:avLst/>
          </a:prstGeom>
          <a:noFill/>
        </p:spPr>
        <p:txBody>
          <a:bodyPr wrap="square" rtlCol="0">
            <a:spAutoFit/>
          </a:bodyPr>
          <a:lstStyle/>
          <a:p>
            <a:pPr algn="l"/>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输入样例</a:t>
            </a: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p>
          <a:p>
            <a:pPr algn="l"/>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1 2</a:t>
            </a:r>
          </a:p>
          <a:p>
            <a:pPr algn="l"/>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4</a:t>
            </a:r>
          </a:p>
          <a:p>
            <a:pPr algn="l"/>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2 8</a:t>
            </a:r>
          </a:p>
          <a:p>
            <a:pPr algn="l"/>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101</a:t>
            </a:r>
          </a:p>
        </p:txBody>
      </p:sp>
      <p:sp>
        <p:nvSpPr>
          <p:cNvPr id="14" name="文本框 13" descr="7b0a202020202262756c6c6574223a20227b5c2263617465676f727949645c223a31303030352c5c2274656d706c61746549645c223a32303233313332387d220a7d0a"/>
          <p:cNvSpPr txBox="1"/>
          <p:nvPr/>
        </p:nvSpPr>
        <p:spPr>
          <a:xfrm>
            <a:off x="6686115" y="3704206"/>
            <a:ext cx="4929183" cy="3169893"/>
          </a:xfrm>
          <a:prstGeom prst="rect">
            <a:avLst/>
          </a:prstGeom>
          <a:noFill/>
        </p:spPr>
        <p:txBody>
          <a:bodyPr wrap="square" rtlCol="0">
            <a:spAutoFit/>
          </a:bodyPr>
          <a:lstStyle/>
          <a:p>
            <a:pPr algn="l"/>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输出样例</a:t>
            </a: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p>
          <a:p>
            <a:pPr algn="l"/>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B2</a:t>
            </a:r>
          </a:p>
          <a:p>
            <a:pPr algn="l"/>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A1</a:t>
            </a:r>
          </a:p>
          <a:p>
            <a:pPr algn="l"/>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B1</a:t>
            </a:r>
          </a:p>
          <a:p>
            <a:pPr algn="l"/>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E</a:t>
            </a:r>
          </a:p>
        </p:txBody>
      </p:sp>
    </p:spTree>
    <p:custDataLst>
      <p:tags r:id="rId1"/>
    </p:custDataLst>
    <p:extLst>
      <p:ext uri="{BB962C8B-B14F-4D97-AF65-F5344CB8AC3E}">
        <p14:creationId xmlns:p14="http://schemas.microsoft.com/office/powerpoint/2010/main" val="2129591079"/>
      </p:ext>
    </p:extLst>
  </p:cSld>
  <p:clrMapOvr>
    <a:masterClrMapping/>
  </p:clrMapOvr>
  <p:transition spd="slow" advClick="0" advTm="1000">
    <p:push dir="u"/>
  </p:transition>
  <p:timing>
    <p:tnLst>
      <p:par>
        <p:cTn id="1" dur="indefinite" restart="never" nodeType="tmRoot"/>
      </p:par>
    </p:tnLst>
    <p:bldLst>
      <p:bldP spid="13" grpId="0"/>
      <p:bldP spid="14"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像" descr="图像"/>
          <p:cNvPicPr>
            <a:picLocks noChangeAspect="1"/>
          </p:cNvPicPr>
          <p:nvPr/>
        </p:nvPicPr>
        <p:blipFill>
          <a:blip r:embed="rId4">
            <a:alphaModFix amt="20000"/>
            <a:duotone>
              <a:prstClr val="black"/>
              <a:schemeClr val="accent1">
                <a:tint val="45000"/>
                <a:satMod val="400000"/>
              </a:schemeClr>
            </a:duotone>
          </a:blip>
          <a:srcRect/>
          <a:stretch>
            <a:fillRect/>
          </a:stretch>
        </p:blipFill>
        <p:spPr>
          <a:xfrm>
            <a:off x="970217" y="7315216"/>
            <a:ext cx="11791817" cy="7102013"/>
          </a:xfrm>
          <a:prstGeom prst="rect">
            <a:avLst/>
          </a:prstGeom>
          <a:ln w="12700" cap="flat">
            <a:noFill/>
            <a:miter lim="400000"/>
            <a:headEnd/>
            <a:tailEnd/>
          </a:ln>
          <a:effectLst/>
        </p:spPr>
      </p:pic>
      <p:pic>
        <p:nvPicPr>
          <p:cNvPr id="8" name="图像" descr="图像"/>
          <p:cNvPicPr>
            <a:picLocks noChangeAspect="1"/>
          </p:cNvPicPr>
          <p:nvPr/>
        </p:nvPicPr>
        <p:blipFill>
          <a:blip r:embed="rId5"/>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endParaRPr lang="zh-CN" altLang="en-US" sz="5599"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723218" y="3755003"/>
            <a:ext cx="21763843" cy="9718951"/>
          </a:xfrm>
          <a:prstGeom prst="rect">
            <a:avLst/>
          </a:prstGeom>
          <a:noFill/>
        </p:spPr>
        <p:txBody>
          <a:bodyPr wrap="square" rtlCol="0">
            <a:spAutoFit/>
          </a:bodyPr>
          <a:lstStyle/>
          <a:p>
            <a:pPr algn="l">
              <a:lnSpc>
                <a:spcPct val="170000"/>
              </a:lnSpc>
              <a:buBlip>
                <a:blip r:embed="rId6"/>
              </a:buBlip>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B</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d</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都在增加</a:t>
            </a: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70000"/>
              </a:lnSpc>
              <a:buBlip>
                <a:blip r:embed="rId6"/>
              </a:buBlip>
            </a:pP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70000"/>
              </a:lnSpc>
              <a:buBlip>
                <a:blip r:embed="rId6"/>
              </a:buBlip>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只增加 </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 </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或 </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B</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。例如连续增加 </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，得 </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d=log</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(1+A1+A2+...)</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，与 </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 </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的道具的顺序没有关系。</a:t>
            </a:r>
          </a:p>
          <a:p>
            <a:pPr algn="l">
              <a:lnSpc>
                <a:spcPct val="170000"/>
              </a:lnSpc>
              <a:buBlip>
                <a:blip r:embed="rId6"/>
              </a:buBlip>
            </a:pP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70000"/>
              </a:lnSpc>
              <a:buBlip>
                <a:blip r:embed="rId6"/>
              </a:buBlip>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交替增加 </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 </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和 </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B </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。如何决定 </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 </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和 </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B </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的道具的顺序？</a:t>
            </a: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70000"/>
              </a:lnSpc>
            </a:pP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A=2</a:t>
            </a:r>
            <a:r>
              <a:rPr lang="en-US" altLang="zh-CN" sz="4800" baseline="30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d  </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B=3</a:t>
            </a:r>
            <a:r>
              <a:rPr lang="en-US" altLang="zh-CN" sz="4800" baseline="30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d</a:t>
            </a:r>
            <a:endPar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70000"/>
              </a:lnSpc>
              <a:buBlip>
                <a:blip r:embed="rId6"/>
              </a:buBlip>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使</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B</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增加快，越大的</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对</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B</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越有利：</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的道具从小到大，后面更大的</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更有利于</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B</a:t>
            </a:r>
          </a:p>
          <a:p>
            <a:pPr algn="l">
              <a:lnSpc>
                <a:spcPct val="170000"/>
              </a:lnSpc>
              <a:buBlip>
                <a:blip r:embed="rId6"/>
              </a:buBlip>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B</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使</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增加慢：</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B</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的道具从大到小，前面更大的</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B</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对</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影响小</a:t>
            </a:r>
          </a:p>
          <a:p>
            <a:pPr algn="l">
              <a:lnSpc>
                <a:spcPct val="170000"/>
              </a:lnSpc>
              <a:buBlip>
                <a:blip r:embed="rId6"/>
              </a:buBlip>
            </a:pPr>
            <a:endPar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785462276"/>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像" descr="图像"/>
          <p:cNvPicPr>
            <a:picLocks noChangeAspect="1"/>
          </p:cNvPicPr>
          <p:nvPr/>
        </p:nvPicPr>
        <p:blipFill>
          <a:blip r:embed="rId4">
            <a:alphaModFix amt="20000"/>
            <a:duotone>
              <a:prstClr val="black"/>
              <a:schemeClr val="accent1">
                <a:tint val="45000"/>
                <a:satMod val="400000"/>
              </a:schemeClr>
            </a:duotone>
          </a:blip>
          <a:srcRect/>
          <a:stretch>
            <a:fillRect/>
          </a:stretch>
        </p:blipFill>
        <p:spPr>
          <a:xfrm>
            <a:off x="970217" y="7315216"/>
            <a:ext cx="11791817" cy="7102013"/>
          </a:xfrm>
          <a:prstGeom prst="rect">
            <a:avLst/>
          </a:prstGeom>
          <a:ln w="12700" cap="flat">
            <a:noFill/>
            <a:miter lim="400000"/>
            <a:headEnd/>
            <a:tailEnd/>
          </a:ln>
          <a:effectLst/>
        </p:spPr>
      </p:pic>
      <p:sp>
        <p:nvSpPr>
          <p:cNvPr id="12" name="矩形 11"/>
          <p:cNvSpPr/>
          <p:nvPr/>
        </p:nvSpPr>
        <p:spPr>
          <a:xfrm>
            <a:off x="17328929" y="616403"/>
            <a:ext cx="7029355" cy="13865592"/>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像" descr="图像"/>
          <p:cNvPicPr>
            <a:picLocks noChangeAspect="1"/>
          </p:cNvPicPr>
          <p:nvPr/>
        </p:nvPicPr>
        <p:blipFill>
          <a:blip r:embed="rId5"/>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599" b="1" spc="600" dirty="0">
                  <a:solidFill>
                    <a:schemeClr val="bg1"/>
                  </a:solidFill>
                  <a:latin typeface="思源宋体 CN Heavy" panose="02020900000000000000" charset="-122"/>
                  <a:ea typeface="思源宋体 CN Heavy" panose="02020900000000000000" charset="-122"/>
                </a:rPr>
                <a:t>贪心法编程</a:t>
              </a:r>
            </a:p>
          </p:txBody>
        </p:sp>
      </p:grpSp>
      <p:sp>
        <p:nvSpPr>
          <p:cNvPr id="2" name="文本框 1" descr="7b0a202020202262756c6c6574223a20227b5c2263617465676f727949645c223a31303030352c5c2274656d706c61746549645c223a32303233313332387d220a7d0a"/>
          <p:cNvSpPr txBox="1"/>
          <p:nvPr/>
        </p:nvSpPr>
        <p:spPr>
          <a:xfrm>
            <a:off x="723218" y="3755003"/>
            <a:ext cx="15589777" cy="9508506"/>
          </a:xfrm>
          <a:prstGeom prst="rect">
            <a:avLst/>
          </a:prstGeom>
          <a:noFill/>
        </p:spPr>
        <p:txBody>
          <a:bodyPr wrap="square" rtlCol="0">
            <a:spAutoFit/>
          </a:bodyPr>
          <a:lstStyle/>
          <a:p>
            <a:pPr algn="l">
              <a:lnSpc>
                <a:spcPct val="170000"/>
              </a:lnSpc>
              <a:buBlip>
                <a:blip r:embed="rId6"/>
              </a:buBlip>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对Ai进行结构体排序，先对Ai按增加量的从小到大排序，再按下标(字典序)排序。</a:t>
            </a:r>
          </a:p>
          <a:p>
            <a:pPr algn="l">
              <a:lnSpc>
                <a:spcPct val="170000"/>
              </a:lnSpc>
              <a:buBlip>
                <a:blip r:embed="rId6"/>
              </a:buBlip>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对Bi进行结构体排序，先对Bi按增加量的从大到小排序，再按下标(字典序)排序。</a:t>
            </a:r>
          </a:p>
          <a:p>
            <a:pPr algn="l">
              <a:lnSpc>
                <a:spcPct val="170000"/>
              </a:lnSpc>
              <a:buBlip>
                <a:blip r:embed="rId6"/>
              </a:buBlip>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然后按题目要求的顺序，输出Ai和Bi。</a:t>
            </a:r>
          </a:p>
          <a:p>
            <a:pPr algn="l">
              <a:lnSpc>
                <a:spcPct val="170000"/>
              </a:lnSpc>
            </a:pPr>
            <a:endPar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7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分析过程复杂，代码很简单。</a:t>
            </a:r>
          </a:p>
          <a:p>
            <a:pPr algn="l">
              <a:lnSpc>
                <a:spcPct val="17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这一题是蓝桥杯国赛题，分析过程有一点复杂，不过难度不高，参加国赛的大部分人能做出来。</a:t>
            </a:r>
          </a:p>
        </p:txBody>
      </p:sp>
      <p:pic>
        <p:nvPicPr>
          <p:cNvPr id="10" name="https://img7.file.cache.docer.com/storage/1596792088528392000/d6e038d00c152399fa9bc165d6c2fa60.png" descr="&amp;pky4489322714_sjzg_&amp;39&amp;src_toppic_inpsrchzd1&amp;"/>
          <p:cNvPicPr>
            <a:picLocks noChangeAspect="1"/>
          </p:cNvPicPr>
          <p:nvPr/>
        </p:nvPicPr>
        <p:blipFill>
          <a:blip r:embed="rId7"/>
          <a:stretch>
            <a:fillRect/>
          </a:stretch>
        </p:blipFill>
        <p:spPr>
          <a:xfrm>
            <a:off x="17149888" y="5041611"/>
            <a:ext cx="7369857" cy="7364713"/>
          </a:xfrm>
          <a:prstGeom prst="rect">
            <a:avLst/>
          </a:prstGeom>
        </p:spPr>
      </p:pic>
    </p:spTree>
    <p:custDataLst>
      <p:tags r:id="rId1"/>
    </p:custDataLst>
    <p:extLst>
      <p:ext uri="{BB962C8B-B14F-4D97-AF65-F5344CB8AC3E}">
        <p14:creationId xmlns:p14="http://schemas.microsoft.com/office/powerpoint/2010/main" val="386595179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a:blip r:embed="rId4">
            <a:lum bright="34000" contrast="-8000"/>
          </a:blip>
          <a:srcRect l="20046" t="6270" r="19548" b="5808"/>
          <a:stretch>
            <a:fillRect/>
          </a:stretch>
        </p:blipFill>
        <p:spPr>
          <a:xfrm rot="5400000">
            <a:off x="10435315" y="171830"/>
            <a:ext cx="10886366" cy="17241849"/>
          </a:xfrm>
          <a:prstGeom prst="rect">
            <a:avLst/>
          </a:prstGeom>
          <a:noFill/>
          <a:ln w="9525">
            <a:noFill/>
          </a:ln>
        </p:spPr>
      </p:pic>
      <p:sp>
        <p:nvSpPr>
          <p:cNvPr id="13" name="文本框 12" descr="7b0a202020202262756c6c6574223a20227b5c2263617465676f727949645c223a31303030352c5c2274656d706c61746549645c223a32303233313332387d220a7d0a"/>
          <p:cNvSpPr txBox="1"/>
          <p:nvPr/>
        </p:nvSpPr>
        <p:spPr>
          <a:xfrm>
            <a:off x="8300493" y="4130243"/>
            <a:ext cx="15622707" cy="9325023"/>
          </a:xfrm>
          <a:prstGeom prst="rect">
            <a:avLst/>
          </a:prstGeom>
          <a:noFill/>
          <a:ln>
            <a:noFill/>
          </a:ln>
        </p:spPr>
        <p:txBody>
          <a:bodyPr wrap="square" rtlCol="0">
            <a:spAutoFit/>
          </a:bodyPr>
          <a:lstStyle/>
          <a:p>
            <a:pPr algn="l"/>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def</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cmp</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(x): return x[1]</a:t>
            </a:r>
          </a:p>
          <a:p>
            <a:pPr algn="l"/>
            <a:endPar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n1,n2 = map(</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int,input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().split())</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a = list(map(</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int,input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().split()))</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b = list(map(</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int,input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().split()))</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for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in range(n1): a[</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]=(i+1,a[</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或者：</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a[</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]=[i+1,a[</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for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in range(n2): b[</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]=(i+1,b[</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a.sort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(key=</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cmp</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a:t>
            </a:r>
            <a:endPar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algn="l"/>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b.sort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(key=</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cmp,reverse</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=True)</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s = input()</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idx1, idx2 = 0, 0</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for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in range (n1+n2):</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if s[</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]=='1': print("</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B%d</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"%b[idx1][0]); idx1 += 1</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else:         print("</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A%d</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"%a[idx2][0]); idx2 += 1</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print("E")</a:t>
            </a:r>
          </a:p>
        </p:txBody>
      </p:sp>
      <p:sp>
        <p:nvSpPr>
          <p:cNvPr id="4" name="矩形 3"/>
          <p:cNvSpPr/>
          <p:nvPr/>
        </p:nvSpPr>
        <p:spPr>
          <a:xfrm>
            <a:off x="322464" y="3622921"/>
            <a:ext cx="7287516" cy="2861124"/>
          </a:xfrm>
          <a:prstGeom prst="rect">
            <a:avLst/>
          </a:prstGeom>
        </p:spPr>
        <p:txBody>
          <a:bodyPr wrap="square">
            <a:spAutoFit/>
          </a:bodyPr>
          <a:lstStyle/>
          <a:p>
            <a:pPr algn="l">
              <a:lnSpc>
                <a:spcPct val="15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复杂度：很好</a:t>
            </a: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主要是排序花时间：</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O(</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nlogn</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p:txBody>
      </p:sp>
      <p:sp>
        <p:nvSpPr>
          <p:cNvPr id="69" name="矩形: 圆角 2"/>
          <p:cNvSpPr/>
          <p:nvPr userDrawn="1"/>
        </p:nvSpPr>
        <p:spPr>
          <a:xfrm>
            <a:off x="-1" y="671643"/>
            <a:ext cx="24382413" cy="252459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5"/>
          <a:stretch>
            <a:fillRect/>
          </a:stretch>
        </p:blipFill>
        <p:spPr>
          <a:xfrm>
            <a:off x="20598059" y="1278029"/>
            <a:ext cx="3541164" cy="575908"/>
          </a:xfrm>
          <a:prstGeom prst="rect">
            <a:avLst/>
          </a:prstGeom>
        </p:spPr>
      </p:pic>
      <p:sp>
        <p:nvSpPr>
          <p:cNvPr id="11" name="文本框 10"/>
          <p:cNvSpPr txBox="1"/>
          <p:nvPr/>
        </p:nvSpPr>
        <p:spPr>
          <a:xfrm>
            <a:off x="652103" y="1473597"/>
            <a:ext cx="15319648" cy="953073"/>
          </a:xfrm>
          <a:prstGeom prst="rect">
            <a:avLst/>
          </a:prstGeom>
          <a:noFill/>
        </p:spPr>
        <p:txBody>
          <a:bodyPr wrap="square">
            <a:spAutoFit/>
          </a:bodyPr>
          <a:lstStyle/>
          <a:p>
            <a:pPr algn="l"/>
            <a:r>
              <a:rPr lang="zh-CN" altLang="en-US" sz="5599" b="1" spc="600" dirty="0">
                <a:solidFill>
                  <a:schemeClr val="bg1"/>
                </a:solidFill>
                <a:latin typeface="思源宋体 CN Heavy" panose="02020900000000000000" charset="-122"/>
                <a:ea typeface="思源宋体 CN Heavy" panose="02020900000000000000" charset="-122"/>
              </a:rPr>
              <a:t>贪心法编程</a:t>
            </a:r>
          </a:p>
        </p:txBody>
      </p:sp>
      <p:sp>
        <p:nvSpPr>
          <p:cNvPr id="2" name="圆角矩形标注 1"/>
          <p:cNvSpPr/>
          <p:nvPr/>
        </p:nvSpPr>
        <p:spPr>
          <a:xfrm>
            <a:off x="1828681" y="8321626"/>
            <a:ext cx="5114593" cy="2543009"/>
          </a:xfrm>
          <a:prstGeom prst="wedgeRoundRectCallout">
            <a:avLst>
              <a:gd name="adj1" fmla="val 74029"/>
              <a:gd name="adj2" fmla="val -266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3600" b="1" dirty="0">
                <a:solidFill>
                  <a:srgbClr val="FFFF00"/>
                </a:solidFill>
                <a:latin typeface="宋体" panose="02010600030101010101" pitchFamily="2" charset="-122"/>
                <a:ea typeface="宋体" panose="02010600030101010101" pitchFamily="2" charset="-122"/>
                <a:cs typeface="Times New Roman" panose="02020603050405020304" pitchFamily="18" charset="0"/>
              </a:rPr>
              <a:t>按</a:t>
            </a:r>
            <a:r>
              <a:rPr lang="en-US" altLang="zh-CN" sz="3600" b="1" dirty="0">
                <a:solidFill>
                  <a:srgbClr val="FFFF00"/>
                </a:solidFill>
                <a:latin typeface="宋体" panose="02010600030101010101" pitchFamily="2" charset="-122"/>
                <a:ea typeface="宋体" panose="02010600030101010101" pitchFamily="2" charset="-122"/>
                <a:cs typeface="Times New Roman" panose="02020603050405020304" pitchFamily="18" charset="0"/>
              </a:rPr>
              <a:t>A</a:t>
            </a:r>
            <a:r>
              <a:rPr lang="zh-CN" altLang="en-US" sz="3600" b="1" dirty="0">
                <a:solidFill>
                  <a:srgbClr val="FFFF00"/>
                </a:solidFill>
                <a:latin typeface="宋体" panose="02010600030101010101" pitchFamily="2" charset="-122"/>
                <a:ea typeface="宋体" panose="02010600030101010101" pitchFamily="2" charset="-122"/>
                <a:cs typeface="Times New Roman" panose="02020603050405020304" pitchFamily="18" charset="0"/>
              </a:rPr>
              <a:t>的增加量从小到大排序。</a:t>
            </a:r>
            <a:endParaRPr lang="en-US" altLang="zh-CN" sz="3600" b="1" dirty="0">
              <a:solidFill>
                <a:srgbClr val="FFFF00"/>
              </a:solidFill>
              <a:latin typeface="宋体" panose="02010600030101010101" pitchFamily="2" charset="-122"/>
              <a:ea typeface="宋体" panose="02010600030101010101" pitchFamily="2" charset="-122"/>
              <a:cs typeface="Times New Roman" panose="02020603050405020304" pitchFamily="18" charset="0"/>
            </a:endParaRPr>
          </a:p>
          <a:p>
            <a:pPr algn="l"/>
            <a:r>
              <a:rPr lang="zh-CN" altLang="en-US" sz="3600" b="1" dirty="0">
                <a:solidFill>
                  <a:srgbClr val="FFFF00"/>
                </a:solidFill>
                <a:latin typeface="宋体" panose="02010600030101010101" pitchFamily="2" charset="-122"/>
                <a:ea typeface="宋体" panose="02010600030101010101" pitchFamily="2" charset="-122"/>
                <a:cs typeface="Times New Roman" panose="02020603050405020304" pitchFamily="18" charset="0"/>
              </a:rPr>
              <a:t>增加量相同的，自身是字典序</a:t>
            </a:r>
            <a:endParaRPr lang="zh-CN" altLang="en-US" sz="3600" b="1" dirty="0">
              <a:solidFill>
                <a:srgbClr val="FFFF00"/>
              </a:solidFill>
            </a:endParaRPr>
          </a:p>
        </p:txBody>
      </p:sp>
    </p:spTree>
    <p:custDataLst>
      <p:tags r:id="rId1"/>
    </p:custDataLst>
    <p:extLst>
      <p:ext uri="{BB962C8B-B14F-4D97-AF65-F5344CB8AC3E}">
        <p14:creationId xmlns:p14="http://schemas.microsoft.com/office/powerpoint/2010/main" val="3537559643"/>
      </p:ext>
    </p:extLst>
  </p:cSld>
  <p:clrMapOvr>
    <a:masterClrMapping/>
  </p:clrMapOvr>
  <p:transition spd="slow" advClick="0" advTm="1000">
    <p:push dir="u"/>
  </p:transition>
  <p:timing>
    <p:tnLst>
      <p:par>
        <p:cTn id="1" dur="indefinite" restart="never" nodeType="tmRoot"/>
      </p:par>
    </p:tnLst>
    <p:bldLst>
      <p:bldP spid="13"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像" descr="图像"/>
          <p:cNvPicPr>
            <a:picLocks noChangeAspect="1"/>
          </p:cNvPicPr>
          <p:nvPr/>
        </p:nvPicPr>
        <p:blipFill>
          <a:blip r:embed="rId5">
            <a:alphaModFix amt="20000"/>
            <a:duotone>
              <a:prstClr val="black"/>
              <a:schemeClr val="accent1">
                <a:tint val="45000"/>
                <a:satMod val="400000"/>
              </a:schemeClr>
            </a:duotone>
          </a:blip>
          <a:srcRect/>
          <a:stretch>
            <a:fillRect/>
          </a:stretch>
        </p:blipFill>
        <p:spPr>
          <a:xfrm>
            <a:off x="12548053" y="7315216"/>
            <a:ext cx="11791817" cy="7102013"/>
          </a:xfrm>
          <a:prstGeom prst="rect">
            <a:avLst/>
          </a:prstGeom>
          <a:ln w="12700" cap="flat">
            <a:noFill/>
            <a:miter lim="400000"/>
            <a:headEnd/>
            <a:tailEnd/>
          </a:ln>
          <a:effectLst/>
        </p:spPr>
      </p:pic>
      <p:pic>
        <p:nvPicPr>
          <p:cNvPr id="8" name="图像" descr="图像"/>
          <p:cNvPicPr>
            <a:picLocks noChangeAspect="1"/>
          </p:cNvPicPr>
          <p:nvPr/>
        </p:nvPicPr>
        <p:blipFill>
          <a:blip r:embed="rId6"/>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python</a:t>
            </a:r>
            <a:r>
              <a:rPr lang="zh-CN" altLang="en-US"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5" name="图像" descr="图像"/>
            <p:cNvPicPr>
              <a:picLocks noChangeAspect="1"/>
            </p:cNvPicPr>
            <p:nvPr/>
          </p:nvPicPr>
          <p:blipFill>
            <a:blip r:embed="rId6"/>
            <a:stretch>
              <a:fillRect/>
            </a:stretch>
          </p:blipFill>
          <p:spPr>
            <a:xfrm>
              <a:off x="32440" y="907"/>
              <a:ext cx="5577" cy="907"/>
            </a:xfrm>
            <a:prstGeom prst="rect">
              <a:avLst/>
            </a:prstGeom>
          </p:spPr>
        </p:pic>
      </p:grpSp>
      <p:sp>
        <p:nvSpPr>
          <p:cNvPr id="2" name="文本框 1" descr="7b0a202020202262756c6c6574223a20227b5c2263617465676f727949645c223a31303030352c5c2274656d706c61746549645c223a32303233313332387d220a7d0a"/>
          <p:cNvSpPr txBox="1"/>
          <p:nvPr/>
        </p:nvSpPr>
        <p:spPr>
          <a:xfrm>
            <a:off x="715598" y="3634996"/>
            <a:ext cx="21016316" cy="1015597"/>
          </a:xfrm>
          <a:prstGeom prst="rect">
            <a:avLst/>
          </a:prstGeom>
          <a:noFill/>
        </p:spPr>
        <p:txBody>
          <a:bodyPr wrap="square" rtlCol="0">
            <a:spAutoFit/>
          </a:bodyPr>
          <a:lstStyle/>
          <a:p>
            <a:pPr algn="l">
              <a:lnSpc>
                <a:spcPct val="150000"/>
              </a:lnSpc>
            </a:pP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hlinkClick r:id="rId7"/>
              </a:rPr>
              <a:t>https://www.lanqiao.cn/problems/?sort=students_count&amp;tags=%E8%B4%AA%E5%BF%83</a:t>
            </a: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
        <p:nvSpPr>
          <p:cNvPr id="11" name="文本框 10"/>
          <p:cNvSpPr txBox="1"/>
          <p:nvPr/>
        </p:nvSpPr>
        <p:spPr>
          <a:xfrm>
            <a:off x="523841" y="1456205"/>
            <a:ext cx="22206409" cy="954045"/>
          </a:xfrm>
          <a:prstGeom prst="rect">
            <a:avLst/>
          </a:prstGeom>
          <a:noFill/>
        </p:spPr>
        <p:txBody>
          <a:bodyPr wrap="square">
            <a:spAutoFit/>
          </a:bodyPr>
          <a:lstStyle/>
          <a:p>
            <a:pPr algn="l"/>
            <a:r>
              <a:rPr lang="zh-CN" altLang="en-US"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贪心习题</a:t>
            </a:r>
          </a:p>
        </p:txBody>
      </p:sp>
      <p:graphicFrame>
        <p:nvGraphicFramePr>
          <p:cNvPr id="3" name="表格 2"/>
          <p:cNvGraphicFramePr/>
          <p:nvPr>
            <p:custDataLst>
              <p:tags r:id="rId2"/>
            </p:custDataLst>
          </p:nvPr>
        </p:nvGraphicFramePr>
        <p:xfrm>
          <a:off x="715599" y="5215408"/>
          <a:ext cx="22441344" cy="7178210"/>
        </p:xfrm>
        <a:graphic>
          <a:graphicData uri="http://schemas.openxmlformats.org/drawingml/2006/table">
            <a:tbl>
              <a:tblPr firstRow="1" bandRow="1"/>
              <a:tblGrid>
                <a:gridCol w="10956847">
                  <a:extLst>
                    <a:ext uri="{9D8B030D-6E8A-4147-A177-3AD203B41FA5}">
                      <a16:colId xmlns:a16="http://schemas.microsoft.com/office/drawing/2014/main" val="20000"/>
                    </a:ext>
                  </a:extLst>
                </a:gridCol>
                <a:gridCol w="11484497">
                  <a:extLst>
                    <a:ext uri="{9D8B030D-6E8A-4147-A177-3AD203B41FA5}">
                      <a16:colId xmlns:a16="http://schemas.microsoft.com/office/drawing/2014/main" val="20001"/>
                    </a:ext>
                  </a:extLst>
                </a:gridCol>
              </a:tblGrid>
              <a:tr h="1435642">
                <a:tc>
                  <a:txBody>
                    <a:bodyPr/>
                    <a:lstStyle/>
                    <a:p>
                      <a:pPr algn="l">
                        <a:lnSpc>
                          <a:spcPct val="170000"/>
                        </a:lnSpc>
                        <a:buNone/>
                      </a:pPr>
                      <a:r>
                        <a:rPr lang="zh-CN" altLang="en-US" sz="4000" dirty="0" smtClean="0">
                          <a:ln>
                            <a:noFill/>
                          </a:ln>
                          <a:effectLst/>
                          <a:uFillTx/>
                        </a:rPr>
                        <a:t>答疑  </a:t>
                      </a:r>
                      <a:r>
                        <a:rPr lang="en-US" altLang="zh-CN" sz="4000" dirty="0" smtClean="0">
                          <a:ln>
                            <a:noFill/>
                          </a:ln>
                          <a:effectLst/>
                          <a:uFillTx/>
                        </a:rPr>
                        <a:t>1025</a:t>
                      </a:r>
                    </a:p>
                  </a:txBody>
                  <a:tcPr marL="91434" marR="91434" marT="45717" marB="45717">
                    <a:solidFill>
                      <a:srgbClr val="C2DDFF"/>
                    </a:solidFill>
                  </a:tcPr>
                </a:tc>
                <a:tc>
                  <a:txBody>
                    <a:bodyPr/>
                    <a:lstStyle/>
                    <a:p>
                      <a:pPr algn="l">
                        <a:lnSpc>
                          <a:spcPct val="170000"/>
                        </a:lnSpc>
                        <a:buNone/>
                      </a:pPr>
                      <a:r>
                        <a:rPr lang="zh-CN" altLang="en-US" sz="4000" dirty="0" smtClean="0">
                          <a:ln>
                            <a:noFill/>
                          </a:ln>
                          <a:effectLst/>
                          <a:uFillTx/>
                        </a:rPr>
                        <a:t>删除字符 </a:t>
                      </a:r>
                      <a:r>
                        <a:rPr lang="en-US" altLang="zh-CN" sz="4000" dirty="0" smtClean="0">
                          <a:ln>
                            <a:noFill/>
                          </a:ln>
                          <a:effectLst/>
                          <a:uFillTx/>
                        </a:rPr>
                        <a:t>544 </a:t>
                      </a:r>
                    </a:p>
                  </a:txBody>
                  <a:tcPr marL="91434" marR="91434" marT="45717" marB="45717">
                    <a:solidFill>
                      <a:srgbClr val="C2DDFF"/>
                    </a:solidFill>
                  </a:tcPr>
                </a:tc>
                <a:extLst>
                  <a:ext uri="{0D108BD9-81ED-4DB2-BD59-A6C34878D82A}">
                    <a16:rowId xmlns:a16="http://schemas.microsoft.com/office/drawing/2014/main" val="10000"/>
                  </a:ext>
                </a:extLst>
              </a:tr>
              <a:tr h="1435642">
                <a:tc>
                  <a:txBody>
                    <a:bodyPr/>
                    <a:lstStyle/>
                    <a:p>
                      <a:pPr algn="l">
                        <a:lnSpc>
                          <a:spcPct val="170000"/>
                        </a:lnSpc>
                        <a:buNone/>
                      </a:pPr>
                      <a:r>
                        <a:rPr lang="zh-CN" altLang="en-US" sz="4000" dirty="0" smtClean="0">
                          <a:ln>
                            <a:noFill/>
                          </a:ln>
                          <a:effectLst/>
                          <a:uFillTx/>
                        </a:rPr>
                        <a:t>日志统计 </a:t>
                      </a:r>
                      <a:r>
                        <a:rPr lang="en-US" altLang="zh-CN" sz="4000" dirty="0" smtClean="0">
                          <a:ln>
                            <a:noFill/>
                          </a:ln>
                          <a:effectLst/>
                          <a:uFillTx/>
                        </a:rPr>
                        <a:t>179 </a:t>
                      </a:r>
                    </a:p>
                  </a:txBody>
                  <a:tcPr marL="91434" marR="91434" marT="45717" marB="45717"/>
                </a:tc>
                <a:tc>
                  <a:txBody>
                    <a:bodyPr/>
                    <a:lstStyle/>
                    <a:p>
                      <a:pPr algn="l">
                        <a:lnSpc>
                          <a:spcPct val="170000"/>
                        </a:lnSpc>
                        <a:buNone/>
                      </a:pPr>
                      <a:r>
                        <a:rPr lang="zh-CN" altLang="en-US" sz="4000" dirty="0" smtClean="0">
                          <a:ln>
                            <a:noFill/>
                          </a:ln>
                          <a:effectLst/>
                          <a:uFillTx/>
                        </a:rPr>
                        <a:t>谈判 </a:t>
                      </a:r>
                      <a:r>
                        <a:rPr lang="en-US" altLang="zh-CN" sz="4000" dirty="0" smtClean="0">
                          <a:ln>
                            <a:noFill/>
                          </a:ln>
                          <a:effectLst/>
                          <a:uFillTx/>
                        </a:rPr>
                        <a:t>545 </a:t>
                      </a:r>
                    </a:p>
                  </a:txBody>
                  <a:tcPr marL="91434" marR="91434" marT="45717" marB="45717"/>
                </a:tc>
                <a:extLst>
                  <a:ext uri="{0D108BD9-81ED-4DB2-BD59-A6C34878D82A}">
                    <a16:rowId xmlns:a16="http://schemas.microsoft.com/office/drawing/2014/main" val="10001"/>
                  </a:ext>
                </a:extLst>
              </a:tr>
              <a:tr h="1435642">
                <a:tc>
                  <a:txBody>
                    <a:bodyPr/>
                    <a:lstStyle/>
                    <a:p>
                      <a:pPr algn="l">
                        <a:lnSpc>
                          <a:spcPct val="170000"/>
                        </a:lnSpc>
                        <a:buNone/>
                      </a:pPr>
                      <a:r>
                        <a:rPr lang="zh-CN" altLang="en-US" sz="4000" dirty="0" smtClean="0">
                          <a:ln>
                            <a:noFill/>
                          </a:ln>
                          <a:effectLst/>
                          <a:uFillTx/>
                        </a:rPr>
                        <a:t>排座椅 </a:t>
                      </a:r>
                      <a:r>
                        <a:rPr lang="en-US" altLang="zh-CN" sz="4000" dirty="0" smtClean="0">
                          <a:ln>
                            <a:noFill/>
                          </a:ln>
                          <a:effectLst/>
                          <a:uFillTx/>
                        </a:rPr>
                        <a:t>524</a:t>
                      </a:r>
                    </a:p>
                  </a:txBody>
                  <a:tcPr marL="91434" marR="91434" marT="45717" marB="45717">
                    <a:solidFill>
                      <a:srgbClr val="C2DDFF"/>
                    </a:solidFill>
                  </a:tcPr>
                </a:tc>
                <a:tc>
                  <a:txBody>
                    <a:bodyPr/>
                    <a:lstStyle/>
                    <a:p>
                      <a:pPr algn="l">
                        <a:lnSpc>
                          <a:spcPct val="170000"/>
                        </a:lnSpc>
                        <a:buNone/>
                      </a:pPr>
                      <a:r>
                        <a:rPr lang="zh-CN" altLang="en-US" sz="4000" dirty="0" smtClean="0">
                          <a:ln>
                            <a:noFill/>
                          </a:ln>
                          <a:effectLst/>
                          <a:uFillTx/>
                        </a:rPr>
                        <a:t>接水问题 </a:t>
                      </a:r>
                      <a:r>
                        <a:rPr lang="en-US" altLang="zh-CN" sz="4000" dirty="0" smtClean="0">
                          <a:ln>
                            <a:noFill/>
                          </a:ln>
                          <a:effectLst/>
                          <a:uFillTx/>
                        </a:rPr>
                        <a:t>408</a:t>
                      </a:r>
                    </a:p>
                  </a:txBody>
                  <a:tcPr marL="91434" marR="91434" marT="45717" marB="45717">
                    <a:solidFill>
                      <a:srgbClr val="C2DDFF"/>
                    </a:solidFill>
                  </a:tcPr>
                </a:tc>
                <a:extLst>
                  <a:ext uri="{0D108BD9-81ED-4DB2-BD59-A6C34878D82A}">
                    <a16:rowId xmlns:a16="http://schemas.microsoft.com/office/drawing/2014/main" val="10002"/>
                  </a:ext>
                </a:extLst>
              </a:tr>
              <a:tr h="1435642">
                <a:tc>
                  <a:txBody>
                    <a:bodyPr/>
                    <a:lstStyle/>
                    <a:p>
                      <a:pPr algn="l">
                        <a:lnSpc>
                          <a:spcPct val="170000"/>
                        </a:lnSpc>
                        <a:buNone/>
                      </a:pPr>
                      <a:r>
                        <a:rPr lang="zh-CN" altLang="en-US" sz="4000" dirty="0" smtClean="0">
                          <a:ln>
                            <a:noFill/>
                          </a:ln>
                          <a:effectLst/>
                          <a:uFillTx/>
                        </a:rPr>
                        <a:t>赛道修建 </a:t>
                      </a:r>
                      <a:r>
                        <a:rPr lang="en-US" altLang="zh-CN" sz="4000" dirty="0" smtClean="0">
                          <a:ln>
                            <a:noFill/>
                          </a:ln>
                          <a:effectLst/>
                          <a:uFillTx/>
                        </a:rPr>
                        <a:t>332 </a:t>
                      </a:r>
                    </a:p>
                  </a:txBody>
                  <a:tcPr marL="91434" marR="91434" marT="45717" marB="45717"/>
                </a:tc>
                <a:tc>
                  <a:txBody>
                    <a:bodyPr/>
                    <a:lstStyle/>
                    <a:p>
                      <a:pPr algn="l">
                        <a:lnSpc>
                          <a:spcPct val="170000"/>
                        </a:lnSpc>
                        <a:buNone/>
                      </a:pPr>
                      <a:r>
                        <a:rPr lang="zh-CN" altLang="en-US" sz="4000" dirty="0" smtClean="0">
                          <a:ln>
                            <a:noFill/>
                          </a:ln>
                          <a:effectLst/>
                          <a:uFillTx/>
                        </a:rPr>
                        <a:t>覆盖问题 </a:t>
                      </a:r>
                      <a:r>
                        <a:rPr lang="en-US" altLang="zh-CN" sz="4000" dirty="0" smtClean="0">
                          <a:ln>
                            <a:noFill/>
                          </a:ln>
                          <a:effectLst/>
                          <a:uFillTx/>
                        </a:rPr>
                        <a:t>856 </a:t>
                      </a:r>
                    </a:p>
                  </a:txBody>
                  <a:tcPr marL="91434" marR="91434" marT="45717" marB="45717"/>
                </a:tc>
                <a:extLst>
                  <a:ext uri="{0D108BD9-81ED-4DB2-BD59-A6C34878D82A}">
                    <a16:rowId xmlns:a16="http://schemas.microsoft.com/office/drawing/2014/main" val="10003"/>
                  </a:ext>
                </a:extLst>
              </a:tr>
              <a:tr h="1435642">
                <a:tc>
                  <a:txBody>
                    <a:bodyPr/>
                    <a:lstStyle/>
                    <a:p>
                      <a:pPr algn="l">
                        <a:lnSpc>
                          <a:spcPct val="170000"/>
                        </a:lnSpc>
                        <a:buNone/>
                      </a:pPr>
                      <a:r>
                        <a:rPr lang="zh-CN" altLang="en-US" sz="4000" dirty="0" smtClean="0">
                          <a:ln>
                            <a:noFill/>
                          </a:ln>
                          <a:effectLst/>
                          <a:uFillTx/>
                        </a:rPr>
                        <a:t>马步距离 </a:t>
                      </a:r>
                      <a:r>
                        <a:rPr lang="en-US" altLang="zh-CN" sz="4000" dirty="0" smtClean="0">
                          <a:ln>
                            <a:noFill/>
                          </a:ln>
                          <a:effectLst/>
                          <a:uFillTx/>
                        </a:rPr>
                        <a:t>900 </a:t>
                      </a:r>
                    </a:p>
                  </a:txBody>
                  <a:tcPr marL="91434" marR="91434" marT="45717" marB="45717">
                    <a:solidFill>
                      <a:srgbClr val="C2DDFF"/>
                    </a:solidFill>
                  </a:tcPr>
                </a:tc>
                <a:tc>
                  <a:txBody>
                    <a:bodyPr/>
                    <a:lstStyle/>
                    <a:p>
                      <a:pPr algn="l">
                        <a:lnSpc>
                          <a:spcPct val="170000"/>
                        </a:lnSpc>
                        <a:buNone/>
                      </a:pPr>
                      <a:r>
                        <a:rPr lang="en-US" altLang="zh-CN" sz="4000" dirty="0" smtClean="0">
                          <a:ln>
                            <a:noFill/>
                          </a:ln>
                          <a:effectLst/>
                          <a:uFillTx/>
                        </a:rPr>
                        <a:t> ………</a:t>
                      </a:r>
                    </a:p>
                  </a:txBody>
                  <a:tcPr marL="91434" marR="91434" marT="45717" marB="45717">
                    <a:solidFill>
                      <a:srgbClr val="C2DDFF"/>
                    </a:solidFill>
                  </a:tcPr>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2753482923"/>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成组"/>
          <p:cNvGrpSpPr/>
          <p:nvPr/>
        </p:nvGrpSpPr>
        <p:grpSpPr>
          <a:xfrm>
            <a:off x="0" y="702122"/>
            <a:ext cx="24382413" cy="13771443"/>
            <a:chOff x="0" y="0"/>
            <a:chExt cx="24384000" cy="13772339"/>
          </a:xfrm>
        </p:grpSpPr>
        <p:pic>
          <p:nvPicPr>
            <p:cNvPr id="94" name="组合 11" descr="组合 11"/>
            <p:cNvPicPr>
              <a:picLocks noChangeAspect="1"/>
            </p:cNvPicPr>
            <p:nvPr/>
          </p:nvPicPr>
          <p:blipFill>
            <a:blip r:embed="rId2"/>
            <a:stretch>
              <a:fillRect/>
            </a:stretch>
          </p:blipFill>
          <p:spPr>
            <a:xfrm>
              <a:off x="-1" y="-1"/>
              <a:ext cx="24384001" cy="13772220"/>
            </a:xfrm>
            <a:prstGeom prst="rect">
              <a:avLst/>
            </a:prstGeom>
            <a:ln w="12700" cap="flat">
              <a:noFill/>
              <a:miter lim="400000"/>
              <a:headEnd/>
              <a:tailEnd/>
            </a:ln>
            <a:effectLst/>
          </p:spPr>
        </p:pic>
        <p:pic>
          <p:nvPicPr>
            <p:cNvPr id="95" name="图像" descr="图像"/>
            <p:cNvPicPr>
              <a:picLocks noChangeAspect="1"/>
            </p:cNvPicPr>
            <p:nvPr/>
          </p:nvPicPr>
          <p:blipFill>
            <a:blip r:embed="rId3"/>
            <a:srcRect r="5724" b="18434"/>
            <a:stretch>
              <a:fillRect/>
            </a:stretch>
          </p:blipFill>
          <p:spPr>
            <a:xfrm>
              <a:off x="14604206" y="7883387"/>
              <a:ext cx="9779632" cy="5888953"/>
            </a:xfrm>
            <a:prstGeom prst="rect">
              <a:avLst/>
            </a:prstGeom>
            <a:ln w="12700" cap="flat">
              <a:noFill/>
              <a:miter lim="400000"/>
              <a:headEnd/>
              <a:tailEnd/>
            </a:ln>
            <a:effectLst/>
          </p:spPr>
        </p:pic>
      </p:grpSp>
      <p:sp>
        <p:nvSpPr>
          <p:cNvPr id="9" name="内容占位符 2"/>
          <p:cNvSpPr txBox="1">
            <a:spLocks/>
          </p:cNvSpPr>
          <p:nvPr/>
        </p:nvSpPr>
        <p:spPr>
          <a:xfrm>
            <a:off x="8908262" y="4353079"/>
            <a:ext cx="6565888" cy="4560210"/>
          </a:xfrm>
          <a:prstGeom prst="rect">
            <a:avLst/>
          </a:prstGeom>
        </p:spPr>
        <p:txBody>
          <a:bodyPr vert="horz" lIns="91434" tIns="45717" rIns="91434" bIns="45717" rtlCol="0" anchor="ct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nSpc>
                <a:spcPct val="140000"/>
              </a:lnSpc>
              <a:buClr>
                <a:srgbClr val="0070C0"/>
              </a:buClr>
              <a:buSzPct val="90000"/>
              <a:buNone/>
            </a:pPr>
            <a:r>
              <a:rPr lang="zh-CN" altLang="en-US" sz="13799" b="1" dirty="0">
                <a:solidFill>
                  <a:srgbClr val="FFFF00"/>
                </a:solidFill>
                <a:latin typeface="宋体" panose="02010600030101010101" pitchFamily="2" charset="-122"/>
                <a:ea typeface="宋体" panose="02010600030101010101" pitchFamily="2" charset="-122"/>
                <a:cs typeface="+mn-ea"/>
                <a:sym typeface="+mn-lt"/>
              </a:rPr>
              <a:t>谢谢！</a:t>
            </a:r>
          </a:p>
        </p:txBody>
      </p:sp>
      <p:pic>
        <p:nvPicPr>
          <p:cNvPr id="10" name="图片 9"/>
          <p:cNvPicPr>
            <a:picLocks noChangeAspect="1"/>
          </p:cNvPicPr>
          <p:nvPr/>
        </p:nvPicPr>
        <p:blipFill>
          <a:blip r:embed="rId4"/>
          <a:stretch>
            <a:fillRect/>
          </a:stretch>
        </p:blipFill>
        <p:spPr>
          <a:xfrm>
            <a:off x="16772058" y="3284214"/>
            <a:ext cx="6846880" cy="8869672"/>
          </a:xfrm>
          <a:prstGeom prst="rect">
            <a:avLst/>
          </a:prstGeom>
        </p:spPr>
      </p:pic>
    </p:spTree>
    <p:extLst>
      <p:ext uri="{BB962C8B-B14F-4D97-AF65-F5344CB8AC3E}">
        <p14:creationId xmlns:p14="http://schemas.microsoft.com/office/powerpoint/2010/main" val="700768538"/>
      </p:ext>
    </p:extLst>
  </p:cSld>
  <p:clrMapOvr>
    <a:masterClrMapping/>
  </p:clrMapOvr>
  <mc:AlternateContent xmlns:mc="http://schemas.openxmlformats.org/markup-compatibility/2006" xmlns:p14="http://schemas.microsoft.com/office/powerpoint/2010/main">
    <mc:Choice Requires="p14">
      <p:transition p14:dur="10"/>
    </mc:Choice>
    <mc:Fallback xmlns="">
      <p:transitio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01" y="0"/>
            <a:ext cx="24382400" cy="2748900"/>
            <a:chOff x="1784" y="0"/>
            <a:chExt cx="34832" cy="3927"/>
          </a:xfrm>
        </p:grpSpPr>
        <p:sp>
          <p:nvSpPr>
            <p:cNvPr id="69" name="矩形: 圆角 2"/>
            <p:cNvSpPr/>
            <p:nvPr userDrawn="1"/>
          </p:nvSpPr>
          <p:spPr>
            <a:xfrm>
              <a:off x="1784" y="0"/>
              <a:ext cx="34832" cy="3927"/>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5290" dirty="0"/>
            </a:p>
          </p:txBody>
        </p:sp>
        <p:pic>
          <p:nvPicPr>
            <p:cNvPr id="5" name="图像" descr="图像"/>
            <p:cNvPicPr>
              <a:picLocks noChangeAspect="1"/>
            </p:cNvPicPr>
            <p:nvPr/>
          </p:nvPicPr>
          <p:blipFill>
            <a:blip r:embed="rId4"/>
            <a:stretch>
              <a:fillRect/>
            </a:stretch>
          </p:blipFill>
          <p:spPr>
            <a:xfrm>
              <a:off x="30280" y="907"/>
              <a:ext cx="5577" cy="907"/>
            </a:xfrm>
            <a:prstGeom prst="rect">
              <a:avLst/>
            </a:prstGeom>
          </p:spPr>
        </p:pic>
        <p:sp>
          <p:nvSpPr>
            <p:cNvPr id="11" name="文本框 10"/>
            <p:cNvSpPr txBox="1"/>
            <p:nvPr/>
          </p:nvSpPr>
          <p:spPr>
            <a:xfrm>
              <a:off x="2314" y="567"/>
              <a:ext cx="18508" cy="2109"/>
            </a:xfrm>
            <a:prstGeom prst="rect">
              <a:avLst/>
            </a:prstGeom>
            <a:noFill/>
          </p:spPr>
          <p:txBody>
            <a:bodyPr wrap="square">
              <a:spAutoFit/>
            </a:bodyPr>
            <a:lstStyle/>
            <a:p>
              <a:pPr algn="l">
                <a:lnSpc>
                  <a:spcPct val="150000"/>
                </a:lnSpc>
              </a:pPr>
              <a:r>
                <a:rPr lang="zh-CN" altLang="en-US" sz="6000" b="1" spc="600" dirty="0" smtClean="0">
                  <a:solidFill>
                    <a:schemeClr val="bg1"/>
                  </a:solidFill>
                  <a:latin typeface="思源宋体 CN Heavy" panose="02020900000000000000" charset="-122"/>
                  <a:ea typeface="思源宋体 CN Heavy" panose="02020900000000000000" charset="-122"/>
                  <a:sym typeface="+mn-ea"/>
                </a:rPr>
                <a:t>多项式函数与指数函数的增长对比</a:t>
              </a:r>
            </a:p>
          </p:txBody>
        </p:sp>
      </p:grpSp>
      <p:pic>
        <p:nvPicPr>
          <p:cNvPr id="18" name="table"/>
          <p:cNvPicPr/>
          <p:nvPr/>
        </p:nvPicPr>
        <p:blipFill>
          <a:blip r:embed="rId5"/>
          <a:stretch>
            <a:fillRect/>
          </a:stretch>
        </p:blipFill>
        <p:spPr>
          <a:xfrm>
            <a:off x="1116965" y="4204335"/>
            <a:ext cx="22494240" cy="8633460"/>
          </a:xfrm>
          <a:prstGeom prst="rect">
            <a:avLst/>
          </a:prstGeom>
        </p:spPr>
      </p:pic>
    </p:spTree>
    <p:custDataLst>
      <p:tags r:id="rId1"/>
    </p:custDataLst>
  </p:cSld>
  <p:clrMapOvr>
    <a:masterClrMapping/>
  </p:clrMapOvr>
  <p:transition spd="slow" advClick="0" advTm="1000">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01" y="0"/>
            <a:ext cx="24382400" cy="2748900"/>
            <a:chOff x="1784" y="0"/>
            <a:chExt cx="34832" cy="3927"/>
          </a:xfrm>
        </p:grpSpPr>
        <p:sp>
          <p:nvSpPr>
            <p:cNvPr id="69" name="矩形: 圆角 2"/>
            <p:cNvSpPr/>
            <p:nvPr userDrawn="1"/>
          </p:nvSpPr>
          <p:spPr>
            <a:xfrm>
              <a:off x="1784" y="0"/>
              <a:ext cx="34832" cy="3927"/>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5290" dirty="0"/>
            </a:p>
          </p:txBody>
        </p:sp>
        <p:pic>
          <p:nvPicPr>
            <p:cNvPr id="5" name="图像" descr="图像"/>
            <p:cNvPicPr>
              <a:picLocks noChangeAspect="1"/>
            </p:cNvPicPr>
            <p:nvPr/>
          </p:nvPicPr>
          <p:blipFill>
            <a:blip r:embed="rId4"/>
            <a:stretch>
              <a:fillRect/>
            </a:stretch>
          </p:blipFill>
          <p:spPr>
            <a:xfrm>
              <a:off x="30280" y="907"/>
              <a:ext cx="5577" cy="907"/>
            </a:xfrm>
            <a:prstGeom prst="rect">
              <a:avLst/>
            </a:prstGeom>
          </p:spPr>
        </p:pic>
        <p:sp>
          <p:nvSpPr>
            <p:cNvPr id="11" name="文本框 10"/>
            <p:cNvSpPr txBox="1"/>
            <p:nvPr/>
          </p:nvSpPr>
          <p:spPr>
            <a:xfrm>
              <a:off x="2314" y="567"/>
              <a:ext cx="18508" cy="2109"/>
            </a:xfrm>
            <a:prstGeom prst="rect">
              <a:avLst/>
            </a:prstGeom>
            <a:noFill/>
          </p:spPr>
          <p:txBody>
            <a:bodyPr wrap="square">
              <a:spAutoFit/>
            </a:bodyPr>
            <a:lstStyle/>
            <a:p>
              <a:pPr algn="l">
                <a:lnSpc>
                  <a:spcPct val="150000"/>
                </a:lnSpc>
              </a:pPr>
              <a:r>
                <a:rPr lang="zh-CN" altLang="en-US" sz="6000" b="1" spc="600" dirty="0" smtClean="0">
                  <a:solidFill>
                    <a:schemeClr val="bg1"/>
                  </a:solidFill>
                  <a:latin typeface="思源宋体 CN Heavy" panose="02020900000000000000" charset="-122"/>
                  <a:ea typeface="思源宋体 CN Heavy" panose="02020900000000000000" charset="-122"/>
                  <a:sym typeface="+mn-ea"/>
                </a:rPr>
                <a:t>问题规模和可用算法</a:t>
              </a:r>
            </a:p>
          </p:txBody>
        </p:sp>
      </p:grpSp>
      <p:pic>
        <p:nvPicPr>
          <p:cNvPr id="2" name="图片 1"/>
          <p:cNvPicPr>
            <a:picLocks noChangeAspect="1"/>
          </p:cNvPicPr>
          <p:nvPr/>
        </p:nvPicPr>
        <p:blipFill>
          <a:blip r:embed="rId5"/>
          <a:stretch>
            <a:fillRect/>
          </a:stretch>
        </p:blipFill>
        <p:spPr>
          <a:xfrm>
            <a:off x="1010979" y="4227445"/>
            <a:ext cx="22129785" cy="8696370"/>
          </a:xfrm>
          <a:prstGeom prst="rect">
            <a:avLst/>
          </a:prstGeom>
        </p:spPr>
      </p:pic>
    </p:spTree>
    <p:custDataLst>
      <p:tags r:id="rId1"/>
    </p:custDataLst>
  </p:cSld>
  <p:clrMapOvr>
    <a:masterClrMapping/>
  </p:clrMapOvr>
  <p:transition spd="slow" advClick="0" advTm="1000">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图片 17"/>
          <p:cNvGrpSpPr/>
          <p:nvPr/>
        </p:nvGrpSpPr>
        <p:grpSpPr>
          <a:xfrm>
            <a:off x="-183610" y="702121"/>
            <a:ext cx="7573093" cy="13715109"/>
            <a:chOff x="-82763" y="0"/>
            <a:chExt cx="7573585" cy="13716000"/>
          </a:xfrm>
        </p:grpSpPr>
        <p:sp>
          <p:nvSpPr>
            <p:cNvPr id="3" name="矩形"/>
            <p:cNvSpPr/>
            <p:nvPr/>
          </p:nvSpPr>
          <p:spPr>
            <a:xfrm>
              <a:off x="0" y="0"/>
              <a:ext cx="7490822" cy="13715999"/>
            </a:xfrm>
            <a:prstGeom prst="rect">
              <a:avLst/>
            </a:prstGeom>
            <a:solidFill>
              <a:srgbClr val="277AED"/>
            </a:solidFill>
            <a:ln w="12700" cap="flat">
              <a:noFill/>
              <a:miter lim="400000"/>
            </a:ln>
            <a:effectLst/>
          </p:spPr>
          <p:txBody>
            <a:bodyPr wrap="square" lIns="45716" tIns="45716" rIns="45716" bIns="45716" numCol="1" anchor="ctr">
              <a:noAutofit/>
            </a:bodyPr>
            <a:lstStyle/>
            <a:p>
              <a:pPr algn="l" defTabSz="863514">
                <a:defRPr sz="1700">
                  <a:solidFill>
                    <a:srgbClr val="000000"/>
                  </a:solidFill>
                  <a:latin typeface="Calibri" panose="020F0502020204030204"/>
                  <a:ea typeface="Calibri" panose="020F0502020204030204"/>
                  <a:cs typeface="Calibri" panose="020F0502020204030204"/>
                  <a:sym typeface="Calibri" panose="020F0502020204030204"/>
                </a:defRPr>
              </a:pPr>
              <a:endParaRPr sz="1700">
                <a:solidFill>
                  <a:srgbClr val="FFFFFF"/>
                </a:solidFill>
                <a:cs typeface="+mn-ea"/>
                <a:sym typeface="+mn-lt"/>
              </a:endParaRPr>
            </a:p>
          </p:txBody>
        </p:sp>
        <p:pic>
          <p:nvPicPr>
            <p:cNvPr id="4" name="image5.png" descr="image5.png"/>
            <p:cNvPicPr>
              <a:picLocks noChangeAspect="1"/>
            </p:cNvPicPr>
            <p:nvPr/>
          </p:nvPicPr>
          <p:blipFill>
            <a:blip r:embed="rId2"/>
            <a:srcRect l="5123" t="28622" r="3501" b="28622"/>
            <a:stretch>
              <a:fillRect/>
            </a:stretch>
          </p:blipFill>
          <p:spPr>
            <a:xfrm>
              <a:off x="-82763" y="0"/>
              <a:ext cx="7490822" cy="13716000"/>
            </a:xfrm>
            <a:prstGeom prst="rect">
              <a:avLst/>
            </a:prstGeom>
            <a:ln w="12700" cap="flat">
              <a:noFill/>
              <a:miter lim="400000"/>
              <a:headEnd/>
              <a:tailEnd/>
            </a:ln>
            <a:effectLst/>
          </p:spPr>
        </p:pic>
      </p:grpSp>
      <p:grpSp>
        <p:nvGrpSpPr>
          <p:cNvPr id="5" name="成组"/>
          <p:cNvGrpSpPr/>
          <p:nvPr/>
        </p:nvGrpSpPr>
        <p:grpSpPr>
          <a:xfrm>
            <a:off x="10655085" y="3296433"/>
            <a:ext cx="11746371" cy="1269918"/>
            <a:chOff x="0" y="0"/>
            <a:chExt cx="11747134" cy="1270000"/>
          </a:xfrm>
          <a:effectLst>
            <a:outerShdw blurRad="50800" dist="38100" dir="5400000" algn="t" rotWithShape="0">
              <a:prstClr val="black">
                <a:alpha val="40000"/>
              </a:prstClr>
            </a:outerShdw>
          </a:effectLst>
        </p:grpSpPr>
        <p:grpSp>
          <p:nvGrpSpPr>
            <p:cNvPr id="6" name="椭圆 23"/>
            <p:cNvGrpSpPr/>
            <p:nvPr/>
          </p:nvGrpSpPr>
          <p:grpSpPr>
            <a:xfrm>
              <a:off x="0" y="0"/>
              <a:ext cx="1270000" cy="1270000"/>
              <a:chOff x="0" y="0"/>
              <a:chExt cx="1270000" cy="1270000"/>
            </a:xfrm>
          </p:grpSpPr>
          <p:sp>
            <p:nvSpPr>
              <p:cNvPr id="10" name="圆形"/>
              <p:cNvSpPr/>
              <p:nvPr/>
            </p:nvSpPr>
            <p:spPr>
              <a:xfrm>
                <a:off x="0" y="0"/>
                <a:ext cx="1270000" cy="1270000"/>
              </a:xfrm>
              <a:prstGeom prst="rect">
                <a:avLst/>
              </a:prstGeom>
              <a:gradFill flip="none" rotWithShape="1">
                <a:gsLst>
                  <a:gs pos="0">
                    <a:srgbClr val="2E7EEE"/>
                  </a:gs>
                  <a:gs pos="70000">
                    <a:srgbClr val="2578ED"/>
                  </a:gs>
                </a:gsLst>
                <a:lin ang="2700000" scaled="0"/>
              </a:gradFill>
              <a:ln w="12700" cap="flat">
                <a:noFill/>
                <a:miter lim="400000"/>
              </a:ln>
              <a:effectLst>
                <a:outerShdw blurRad="749300" dist="38100" dir="2700000" rotWithShape="0">
                  <a:srgbClr val="000000">
                    <a:alpha val="0"/>
                  </a:srgbClr>
                </a:outerShdw>
              </a:effectLst>
            </p:spPr>
            <p:txBody>
              <a:bodyPr wrap="square" lIns="45716" tIns="45716" rIns="45716" bIns="45716" numCol="1" anchor="ctr">
                <a:noAutofit/>
              </a:bodyPr>
              <a:lstStyle/>
              <a:p>
                <a:pPr algn="l" defTabSz="863514">
                  <a:defRPr sz="2800" b="1">
                    <a:solidFill>
                      <a:srgbClr val="FFFFFF"/>
                    </a:solidFill>
                    <a:latin typeface="Source Han Serif CN"/>
                    <a:ea typeface="Source Han Serif CN"/>
                    <a:cs typeface="Source Han Serif CN"/>
                    <a:sym typeface="Source Han Serif CN"/>
                  </a:defRPr>
                </a:pPr>
                <a:endParaRPr sz="5399">
                  <a:solidFill>
                    <a:srgbClr val="FFFFFF"/>
                  </a:solidFill>
                  <a:cs typeface="+mn-ea"/>
                  <a:sym typeface="+mn-lt"/>
                </a:endParaRPr>
              </a:p>
            </p:txBody>
          </p:sp>
          <p:sp>
            <p:nvSpPr>
              <p:cNvPr id="11" name="1"/>
              <p:cNvSpPr txBox="1"/>
              <p:nvPr/>
            </p:nvSpPr>
            <p:spPr>
              <a:xfrm>
                <a:off x="220506" y="191261"/>
                <a:ext cx="898026" cy="907144"/>
              </a:xfrm>
              <a:prstGeom prst="rect">
                <a:avLst/>
              </a:prstGeom>
              <a:noFill/>
              <a:ln w="12700" cap="flat">
                <a:noFill/>
                <a:miter lim="400000"/>
              </a:ln>
              <a:effectLst/>
            </p:spPr>
            <p:txBody>
              <a:bodyPr wrap="square" lIns="0" tIns="0" rIns="0" bIns="0" numCol="1" anchor="ctr">
                <a:noAutofit/>
              </a:bodyPr>
              <a:lstStyle>
                <a:lvl1pPr defTabSz="863600">
                  <a:defRPr sz="5000" b="1">
                    <a:solidFill>
                      <a:srgbClr val="FFFFFF"/>
                    </a:solidFill>
                  </a:defRPr>
                </a:lvl1pPr>
              </a:lstStyle>
              <a:p>
                <a:pPr algn="l"/>
                <a:endParaRPr sz="5399" dirty="0">
                  <a:cs typeface="+mn-ea"/>
                  <a:sym typeface="+mn-lt"/>
                </a:endParaRPr>
              </a:p>
            </p:txBody>
          </p:sp>
        </p:grpSp>
        <p:grpSp>
          <p:nvGrpSpPr>
            <p:cNvPr id="7" name="矩形: 圆角 28"/>
            <p:cNvGrpSpPr/>
            <p:nvPr/>
          </p:nvGrpSpPr>
          <p:grpSpPr>
            <a:xfrm>
              <a:off x="1824925" y="0"/>
              <a:ext cx="9922209" cy="1270000"/>
              <a:chOff x="0" y="0"/>
              <a:chExt cx="9922208" cy="1270000"/>
            </a:xfrm>
          </p:grpSpPr>
          <p:sp>
            <p:nvSpPr>
              <p:cNvPr id="8" name="圆角矩形"/>
              <p:cNvSpPr/>
              <p:nvPr/>
            </p:nvSpPr>
            <p:spPr>
              <a:xfrm>
                <a:off x="0" y="0"/>
                <a:ext cx="8881392" cy="1270000"/>
              </a:xfrm>
              <a:prstGeom prst="rect">
                <a:avLst/>
              </a:prstGeom>
              <a:solidFill>
                <a:srgbClr val="2A77E7"/>
              </a:solidFill>
              <a:ln w="12700" cap="flat">
                <a:noFill/>
                <a:miter lim="400000"/>
              </a:ln>
              <a:effectLst>
                <a:outerShdw blurRad="749300" dist="38100" dir="2700000" rotWithShape="0">
                  <a:srgbClr val="000000">
                    <a:alpha val="0"/>
                  </a:srgbClr>
                </a:outerShdw>
              </a:effectLst>
            </p:spPr>
            <p:txBody>
              <a:bodyPr wrap="square" lIns="45716" tIns="45716" rIns="45716" bIns="45716" numCol="1" anchor="ctr">
                <a:noAutofit/>
              </a:bodyPr>
              <a:lstStyle/>
              <a:p>
                <a:pPr algn="l" defTabSz="863514">
                  <a:defRPr sz="1700">
                    <a:solidFill>
                      <a:srgbClr val="000000"/>
                    </a:solidFill>
                    <a:latin typeface="Calibri" panose="020F0502020204030204"/>
                    <a:ea typeface="Calibri" panose="020F0502020204030204"/>
                    <a:cs typeface="Calibri" panose="020F0502020204030204"/>
                    <a:sym typeface="Calibri" panose="020F0502020204030204"/>
                  </a:defRPr>
                </a:pPr>
                <a:endParaRPr sz="5399">
                  <a:solidFill>
                    <a:srgbClr val="FFFFFF"/>
                  </a:solidFill>
                  <a:cs typeface="+mn-ea"/>
                  <a:sym typeface="+mn-lt"/>
                </a:endParaRPr>
              </a:p>
            </p:txBody>
          </p:sp>
          <p:sp>
            <p:nvSpPr>
              <p:cNvPr id="9" name="第一部分"/>
              <p:cNvSpPr txBox="1"/>
              <p:nvPr/>
            </p:nvSpPr>
            <p:spPr>
              <a:xfrm>
                <a:off x="1412787" y="249464"/>
                <a:ext cx="8509421" cy="839108"/>
              </a:xfrm>
              <a:prstGeom prst="rect">
                <a:avLst/>
              </a:prstGeom>
              <a:noFill/>
              <a:ln w="12700" cap="flat">
                <a:noFill/>
                <a:miter lim="400000"/>
              </a:ln>
              <a:effectLst/>
            </p:spPr>
            <p:txBody>
              <a:bodyPr wrap="square" lIns="0" tIns="0" rIns="0" bIns="0" numCol="1" anchor="ctr">
                <a:noAutofit/>
              </a:bodyPr>
              <a:lstStyle>
                <a:lvl1pPr defTabSz="863600">
                  <a:defRPr sz="4500">
                    <a:solidFill>
                      <a:srgbClr val="404040"/>
                    </a:solidFill>
                    <a:latin typeface="Source Han Serif CN"/>
                    <a:ea typeface="Source Han Serif CN"/>
                    <a:cs typeface="Source Han Serif CN"/>
                    <a:sym typeface="Source Han Serif CN"/>
                  </a:defRPr>
                </a:lvl1pPr>
              </a:lstStyle>
              <a:p>
                <a:pPr algn="l"/>
                <a:r>
                  <a:rPr lang="zh-CN" altLang="en-US" sz="5399" dirty="0" smtClean="0">
                    <a:solidFill>
                      <a:srgbClr val="FFFFFF"/>
                    </a:solidFill>
                    <a:latin typeface="+mn-lt"/>
                    <a:ea typeface="+mn-ea"/>
                    <a:cs typeface="+mn-ea"/>
                    <a:sym typeface="+mn-lt"/>
                  </a:rPr>
                  <a:t>排序</a:t>
                </a:r>
                <a:endParaRPr lang="en-US" altLang="zh-CN" sz="5399" dirty="0" smtClean="0">
                  <a:solidFill>
                    <a:srgbClr val="FFFFFF"/>
                  </a:solidFill>
                  <a:latin typeface="+mn-lt"/>
                  <a:ea typeface="+mn-ea"/>
                  <a:cs typeface="+mn-ea"/>
                  <a:sym typeface="+mn-lt"/>
                </a:endParaRPr>
              </a:p>
            </p:txBody>
          </p:sp>
        </p:grpSp>
      </p:grpSp>
      <p:grpSp>
        <p:nvGrpSpPr>
          <p:cNvPr id="12" name="成组"/>
          <p:cNvGrpSpPr/>
          <p:nvPr/>
        </p:nvGrpSpPr>
        <p:grpSpPr>
          <a:xfrm>
            <a:off x="10642303" y="4873834"/>
            <a:ext cx="11791258" cy="1269918"/>
            <a:chOff x="0" y="0"/>
            <a:chExt cx="11792024" cy="1270000"/>
          </a:xfrm>
          <a:effectLst>
            <a:outerShdw blurRad="50800" dist="38100" dir="5400000" algn="t" rotWithShape="0">
              <a:prstClr val="black">
                <a:alpha val="40000"/>
              </a:prstClr>
            </a:outerShdw>
          </a:effectLst>
        </p:grpSpPr>
        <p:grpSp>
          <p:nvGrpSpPr>
            <p:cNvPr id="13" name="椭圆 23"/>
            <p:cNvGrpSpPr/>
            <p:nvPr/>
          </p:nvGrpSpPr>
          <p:grpSpPr>
            <a:xfrm>
              <a:off x="0" y="0"/>
              <a:ext cx="1270000" cy="1270000"/>
              <a:chOff x="0" y="0"/>
              <a:chExt cx="1270000" cy="1270000"/>
            </a:xfrm>
          </p:grpSpPr>
          <p:sp>
            <p:nvSpPr>
              <p:cNvPr id="17" name="圆形"/>
              <p:cNvSpPr/>
              <p:nvPr/>
            </p:nvSpPr>
            <p:spPr>
              <a:xfrm>
                <a:off x="0" y="0"/>
                <a:ext cx="1270000" cy="1270000"/>
              </a:xfrm>
              <a:prstGeom prst="rect">
                <a:avLst/>
              </a:prstGeom>
              <a:gradFill flip="none" rotWithShape="1">
                <a:gsLst>
                  <a:gs pos="0">
                    <a:srgbClr val="2E7EEE"/>
                  </a:gs>
                  <a:gs pos="70000">
                    <a:srgbClr val="2578ED"/>
                  </a:gs>
                </a:gsLst>
                <a:lin ang="2700000" scaled="0"/>
              </a:gradFill>
              <a:ln w="12700" cap="flat">
                <a:noFill/>
                <a:miter lim="400000"/>
              </a:ln>
              <a:effectLst>
                <a:outerShdw blurRad="749300" dist="38100" dir="2700000" rotWithShape="0">
                  <a:srgbClr val="000000">
                    <a:alpha val="0"/>
                  </a:srgbClr>
                </a:outerShdw>
              </a:effectLst>
            </p:spPr>
            <p:txBody>
              <a:bodyPr wrap="square" lIns="45716" tIns="45716" rIns="45716" bIns="45716" numCol="1" anchor="ctr">
                <a:noAutofit/>
              </a:bodyPr>
              <a:lstStyle/>
              <a:p>
                <a:pPr algn="l" defTabSz="863514">
                  <a:defRPr sz="2800" b="1">
                    <a:solidFill>
                      <a:srgbClr val="FFFFFF"/>
                    </a:solidFill>
                    <a:latin typeface="Source Han Serif CN"/>
                    <a:ea typeface="Source Han Serif CN"/>
                    <a:cs typeface="Source Han Serif CN"/>
                    <a:sym typeface="Source Han Serif CN"/>
                  </a:defRPr>
                </a:pPr>
                <a:endParaRPr sz="5399">
                  <a:solidFill>
                    <a:srgbClr val="FFFFFF"/>
                  </a:solidFill>
                  <a:cs typeface="+mn-ea"/>
                  <a:sym typeface="+mn-lt"/>
                </a:endParaRPr>
              </a:p>
            </p:txBody>
          </p:sp>
          <p:sp>
            <p:nvSpPr>
              <p:cNvPr id="18" name="2"/>
              <p:cNvSpPr txBox="1"/>
              <p:nvPr/>
            </p:nvSpPr>
            <p:spPr>
              <a:xfrm>
                <a:off x="233030" y="181428"/>
                <a:ext cx="898026" cy="907144"/>
              </a:xfrm>
              <a:prstGeom prst="rect">
                <a:avLst/>
              </a:prstGeom>
              <a:noFill/>
              <a:ln w="12700" cap="flat">
                <a:noFill/>
                <a:miter lim="400000"/>
              </a:ln>
              <a:effectLst/>
            </p:spPr>
            <p:txBody>
              <a:bodyPr wrap="square" lIns="0" tIns="0" rIns="0" bIns="0" numCol="1" anchor="ctr">
                <a:noAutofit/>
              </a:bodyPr>
              <a:lstStyle>
                <a:lvl1pPr defTabSz="863600">
                  <a:defRPr sz="5000" b="1">
                    <a:solidFill>
                      <a:srgbClr val="FFFFFF"/>
                    </a:solidFill>
                  </a:defRPr>
                </a:lvl1pPr>
              </a:lstStyle>
              <a:p>
                <a:pPr algn="l"/>
                <a:endParaRPr sz="5399" dirty="0">
                  <a:cs typeface="+mn-ea"/>
                  <a:sym typeface="+mn-lt"/>
                </a:endParaRPr>
              </a:p>
            </p:txBody>
          </p:sp>
        </p:grpSp>
        <p:grpSp>
          <p:nvGrpSpPr>
            <p:cNvPr id="14" name="矩形: 圆角 28"/>
            <p:cNvGrpSpPr/>
            <p:nvPr/>
          </p:nvGrpSpPr>
          <p:grpSpPr>
            <a:xfrm>
              <a:off x="1824925" y="0"/>
              <a:ext cx="9967099" cy="1270000"/>
              <a:chOff x="0" y="0"/>
              <a:chExt cx="9967098" cy="1270000"/>
            </a:xfrm>
          </p:grpSpPr>
          <p:sp>
            <p:nvSpPr>
              <p:cNvPr id="15" name="圆角矩形"/>
              <p:cNvSpPr/>
              <p:nvPr/>
            </p:nvSpPr>
            <p:spPr>
              <a:xfrm>
                <a:off x="0" y="0"/>
                <a:ext cx="8881392" cy="1270000"/>
              </a:xfrm>
              <a:prstGeom prst="rect">
                <a:avLst/>
              </a:prstGeom>
              <a:solidFill>
                <a:srgbClr val="2A77E7"/>
              </a:solidFill>
              <a:ln w="12700" cap="flat">
                <a:noFill/>
                <a:miter lim="400000"/>
              </a:ln>
              <a:effectLst>
                <a:outerShdw blurRad="749300" dist="38100" dir="2700000" rotWithShape="0">
                  <a:srgbClr val="000000">
                    <a:alpha val="0"/>
                  </a:srgbClr>
                </a:outerShdw>
              </a:effectLst>
            </p:spPr>
            <p:txBody>
              <a:bodyPr wrap="square" lIns="45716" tIns="45716" rIns="45716" bIns="45716" numCol="1" anchor="ctr">
                <a:noAutofit/>
              </a:bodyPr>
              <a:lstStyle/>
              <a:p>
                <a:pPr algn="l" defTabSz="863514">
                  <a:defRPr sz="1700">
                    <a:solidFill>
                      <a:srgbClr val="000000"/>
                    </a:solidFill>
                    <a:latin typeface="Calibri" panose="020F0502020204030204"/>
                    <a:ea typeface="Calibri" panose="020F0502020204030204"/>
                    <a:cs typeface="Calibri" panose="020F0502020204030204"/>
                    <a:sym typeface="Calibri" panose="020F0502020204030204"/>
                  </a:defRPr>
                </a:pPr>
                <a:endParaRPr sz="5399">
                  <a:solidFill>
                    <a:srgbClr val="FFFFFF"/>
                  </a:solidFill>
                  <a:cs typeface="+mn-ea"/>
                  <a:sym typeface="+mn-lt"/>
                </a:endParaRPr>
              </a:p>
            </p:txBody>
          </p:sp>
          <p:sp>
            <p:nvSpPr>
              <p:cNvPr id="16" name="第二部分"/>
              <p:cNvSpPr txBox="1"/>
              <p:nvPr/>
            </p:nvSpPr>
            <p:spPr>
              <a:xfrm>
                <a:off x="1457677" y="235143"/>
                <a:ext cx="8509421" cy="839108"/>
              </a:xfrm>
              <a:prstGeom prst="rect">
                <a:avLst/>
              </a:prstGeom>
              <a:noFill/>
              <a:ln w="12700" cap="flat">
                <a:noFill/>
                <a:miter lim="400000"/>
              </a:ln>
              <a:effectLst/>
            </p:spPr>
            <p:txBody>
              <a:bodyPr wrap="square" lIns="0" tIns="0" rIns="0" bIns="0" numCol="1" anchor="ctr">
                <a:noAutofit/>
              </a:bodyPr>
              <a:lstStyle>
                <a:lvl1pPr defTabSz="863600">
                  <a:defRPr sz="4500">
                    <a:solidFill>
                      <a:srgbClr val="404040"/>
                    </a:solidFill>
                    <a:latin typeface="Source Han Serif CN"/>
                    <a:ea typeface="Source Han Serif CN"/>
                    <a:cs typeface="Source Han Serif CN"/>
                    <a:sym typeface="Source Han Serif CN"/>
                  </a:defRPr>
                </a:lvl1pPr>
              </a:lstStyle>
              <a:p>
                <a:pPr algn="l"/>
                <a:r>
                  <a:rPr lang="zh-CN" altLang="en-US" sz="5399" dirty="0" smtClean="0">
                    <a:solidFill>
                      <a:srgbClr val="FFFFFF"/>
                    </a:solidFill>
                    <a:latin typeface="+mn-lt"/>
                    <a:ea typeface="+mn-ea"/>
                    <a:cs typeface="+mn-ea"/>
                    <a:sym typeface="+mn-lt"/>
                  </a:rPr>
                  <a:t>排列和组合</a:t>
                </a:r>
                <a:endParaRPr lang="zh-CN" altLang="en-US" sz="5399" dirty="0">
                  <a:solidFill>
                    <a:srgbClr val="FFFFFF"/>
                  </a:solidFill>
                  <a:latin typeface="+mn-lt"/>
                  <a:ea typeface="+mn-ea"/>
                  <a:cs typeface="+mn-ea"/>
                  <a:sym typeface="+mn-lt"/>
                </a:endParaRPr>
              </a:p>
            </p:txBody>
          </p:sp>
        </p:grpSp>
      </p:grpSp>
      <p:sp>
        <p:nvSpPr>
          <p:cNvPr id="40" name="文本框 39"/>
          <p:cNvSpPr txBox="1"/>
          <p:nvPr/>
        </p:nvSpPr>
        <p:spPr>
          <a:xfrm>
            <a:off x="673397" y="6104356"/>
            <a:ext cx="5576522" cy="3108341"/>
          </a:xfrm>
          <a:prstGeom prst="rect">
            <a:avLst/>
          </a:prstGeom>
          <a:noFill/>
        </p:spPr>
        <p:txBody>
          <a:bodyPr wrap="square" rtlCol="0">
            <a:spAutoFit/>
          </a:bodyPr>
          <a:lstStyle/>
          <a:p>
            <a:pPr algn="l" fontAlgn="base">
              <a:spcBef>
                <a:spcPct val="0"/>
              </a:spcBef>
              <a:spcAft>
                <a:spcPct val="0"/>
              </a:spcAft>
            </a:pPr>
            <a:r>
              <a:rPr lang="zh-CN" altLang="en-US" sz="19598" b="1" kern="1200" dirty="0">
                <a:solidFill>
                  <a:srgbClr val="FFFFFF"/>
                </a:solidFill>
                <a:cs typeface="+mn-ea"/>
                <a:sym typeface="+mn-lt"/>
              </a:rPr>
              <a:t>目录</a:t>
            </a:r>
          </a:p>
        </p:txBody>
      </p:sp>
      <p:grpSp>
        <p:nvGrpSpPr>
          <p:cNvPr id="20" name="成组"/>
          <p:cNvGrpSpPr/>
          <p:nvPr/>
        </p:nvGrpSpPr>
        <p:grpSpPr>
          <a:xfrm>
            <a:off x="10655085" y="6446869"/>
            <a:ext cx="11746371" cy="1269918"/>
            <a:chOff x="0" y="0"/>
            <a:chExt cx="11747134" cy="1270000"/>
          </a:xfrm>
          <a:effectLst>
            <a:outerShdw blurRad="50800" dist="38100" dir="5400000" algn="t" rotWithShape="0">
              <a:prstClr val="black">
                <a:alpha val="40000"/>
              </a:prstClr>
            </a:outerShdw>
          </a:effectLst>
        </p:grpSpPr>
        <p:grpSp>
          <p:nvGrpSpPr>
            <p:cNvPr id="21" name="椭圆 23"/>
            <p:cNvGrpSpPr/>
            <p:nvPr/>
          </p:nvGrpSpPr>
          <p:grpSpPr>
            <a:xfrm>
              <a:off x="0" y="0"/>
              <a:ext cx="1270000" cy="1270000"/>
              <a:chOff x="0" y="0"/>
              <a:chExt cx="1270000" cy="1270000"/>
            </a:xfrm>
          </p:grpSpPr>
          <p:sp>
            <p:nvSpPr>
              <p:cNvPr id="25" name="圆形"/>
              <p:cNvSpPr/>
              <p:nvPr/>
            </p:nvSpPr>
            <p:spPr>
              <a:xfrm>
                <a:off x="0" y="0"/>
                <a:ext cx="1270000" cy="1270000"/>
              </a:xfrm>
              <a:prstGeom prst="rect">
                <a:avLst/>
              </a:prstGeom>
              <a:gradFill flip="none" rotWithShape="1">
                <a:gsLst>
                  <a:gs pos="0">
                    <a:srgbClr val="2E7EEE"/>
                  </a:gs>
                  <a:gs pos="70000">
                    <a:srgbClr val="2578ED"/>
                  </a:gs>
                </a:gsLst>
                <a:lin ang="2700000" scaled="0"/>
              </a:gradFill>
              <a:ln w="12700" cap="flat">
                <a:noFill/>
                <a:miter lim="400000"/>
              </a:ln>
              <a:effectLst>
                <a:outerShdw blurRad="749300" dist="38100" dir="2700000" rotWithShape="0">
                  <a:srgbClr val="000000">
                    <a:alpha val="0"/>
                  </a:srgbClr>
                </a:outerShdw>
              </a:effectLst>
            </p:spPr>
            <p:txBody>
              <a:bodyPr wrap="square" lIns="45716" tIns="45716" rIns="45716" bIns="45716" numCol="1" anchor="ctr">
                <a:noAutofit/>
              </a:bodyPr>
              <a:lstStyle/>
              <a:p>
                <a:pPr algn="l" defTabSz="863514">
                  <a:defRPr sz="2800" b="1">
                    <a:solidFill>
                      <a:srgbClr val="FFFFFF"/>
                    </a:solidFill>
                    <a:latin typeface="Source Han Serif CN"/>
                    <a:ea typeface="Source Han Serif CN"/>
                    <a:cs typeface="Source Han Serif CN"/>
                    <a:sym typeface="Source Han Serif CN"/>
                  </a:defRPr>
                </a:pPr>
                <a:endParaRPr sz="5399">
                  <a:solidFill>
                    <a:srgbClr val="FFFFFF"/>
                  </a:solidFill>
                  <a:cs typeface="+mn-ea"/>
                  <a:sym typeface="+mn-lt"/>
                </a:endParaRPr>
              </a:p>
            </p:txBody>
          </p:sp>
          <p:sp>
            <p:nvSpPr>
              <p:cNvPr id="26" name="1"/>
              <p:cNvSpPr txBox="1"/>
              <p:nvPr/>
            </p:nvSpPr>
            <p:spPr>
              <a:xfrm>
                <a:off x="220506" y="191261"/>
                <a:ext cx="898026" cy="907144"/>
              </a:xfrm>
              <a:prstGeom prst="rect">
                <a:avLst/>
              </a:prstGeom>
              <a:noFill/>
              <a:ln w="12700" cap="flat">
                <a:noFill/>
                <a:miter lim="400000"/>
              </a:ln>
              <a:effectLst/>
            </p:spPr>
            <p:txBody>
              <a:bodyPr wrap="square" lIns="0" tIns="0" rIns="0" bIns="0" numCol="1" anchor="ctr">
                <a:noAutofit/>
              </a:bodyPr>
              <a:lstStyle>
                <a:lvl1pPr defTabSz="863600">
                  <a:defRPr sz="5000" b="1">
                    <a:solidFill>
                      <a:srgbClr val="FFFFFF"/>
                    </a:solidFill>
                  </a:defRPr>
                </a:lvl1pPr>
              </a:lstStyle>
              <a:p>
                <a:pPr algn="l"/>
                <a:endParaRPr sz="5399" dirty="0">
                  <a:cs typeface="+mn-ea"/>
                  <a:sym typeface="+mn-lt"/>
                </a:endParaRPr>
              </a:p>
            </p:txBody>
          </p:sp>
        </p:grpSp>
        <p:grpSp>
          <p:nvGrpSpPr>
            <p:cNvPr id="22" name="矩形: 圆角 28"/>
            <p:cNvGrpSpPr/>
            <p:nvPr/>
          </p:nvGrpSpPr>
          <p:grpSpPr>
            <a:xfrm>
              <a:off x="1824925" y="0"/>
              <a:ext cx="9922209" cy="1270000"/>
              <a:chOff x="0" y="0"/>
              <a:chExt cx="9922208" cy="1270000"/>
            </a:xfrm>
          </p:grpSpPr>
          <p:sp>
            <p:nvSpPr>
              <p:cNvPr id="23" name="圆角矩形"/>
              <p:cNvSpPr/>
              <p:nvPr/>
            </p:nvSpPr>
            <p:spPr>
              <a:xfrm>
                <a:off x="0" y="0"/>
                <a:ext cx="8881392" cy="1270000"/>
              </a:xfrm>
              <a:prstGeom prst="rect">
                <a:avLst/>
              </a:prstGeom>
              <a:solidFill>
                <a:srgbClr val="2A77E7"/>
              </a:solidFill>
              <a:ln w="12700" cap="flat">
                <a:noFill/>
                <a:miter lim="400000"/>
              </a:ln>
              <a:effectLst>
                <a:outerShdw blurRad="749300" dist="38100" dir="2700000" rotWithShape="0">
                  <a:srgbClr val="000000">
                    <a:alpha val="0"/>
                  </a:srgbClr>
                </a:outerShdw>
              </a:effectLst>
            </p:spPr>
            <p:txBody>
              <a:bodyPr wrap="square" lIns="45716" tIns="45716" rIns="45716" bIns="45716" numCol="1" anchor="ctr">
                <a:noAutofit/>
              </a:bodyPr>
              <a:lstStyle/>
              <a:p>
                <a:pPr algn="l" defTabSz="863514">
                  <a:defRPr sz="1700">
                    <a:solidFill>
                      <a:srgbClr val="000000"/>
                    </a:solidFill>
                    <a:latin typeface="Calibri" panose="020F0502020204030204"/>
                    <a:ea typeface="Calibri" panose="020F0502020204030204"/>
                    <a:cs typeface="Calibri" panose="020F0502020204030204"/>
                    <a:sym typeface="Calibri" panose="020F0502020204030204"/>
                  </a:defRPr>
                </a:pPr>
                <a:endParaRPr sz="5399">
                  <a:solidFill>
                    <a:srgbClr val="FFFFFF"/>
                  </a:solidFill>
                  <a:cs typeface="+mn-ea"/>
                  <a:sym typeface="+mn-lt"/>
                </a:endParaRPr>
              </a:p>
            </p:txBody>
          </p:sp>
          <p:sp>
            <p:nvSpPr>
              <p:cNvPr id="24" name="第一部分"/>
              <p:cNvSpPr txBox="1"/>
              <p:nvPr/>
            </p:nvSpPr>
            <p:spPr>
              <a:xfrm>
                <a:off x="1412787" y="249464"/>
                <a:ext cx="8509421" cy="839108"/>
              </a:xfrm>
              <a:prstGeom prst="rect">
                <a:avLst/>
              </a:prstGeom>
              <a:noFill/>
              <a:ln w="12700" cap="flat">
                <a:noFill/>
                <a:miter lim="400000"/>
              </a:ln>
              <a:effectLst/>
            </p:spPr>
            <p:txBody>
              <a:bodyPr wrap="square" lIns="0" tIns="0" rIns="0" bIns="0" numCol="1" anchor="ctr">
                <a:noAutofit/>
              </a:bodyPr>
              <a:lstStyle>
                <a:lvl1pPr defTabSz="863600">
                  <a:defRPr sz="4500">
                    <a:solidFill>
                      <a:srgbClr val="404040"/>
                    </a:solidFill>
                    <a:latin typeface="Source Han Serif CN"/>
                    <a:ea typeface="Source Han Serif CN"/>
                    <a:cs typeface="Source Han Serif CN"/>
                    <a:sym typeface="Source Han Serif CN"/>
                  </a:defRPr>
                </a:lvl1pPr>
              </a:lstStyle>
              <a:p>
                <a:pPr algn="l"/>
                <a:r>
                  <a:rPr lang="zh-CN" altLang="en-US" sz="5399" dirty="0" smtClean="0">
                    <a:solidFill>
                      <a:srgbClr val="FFFFFF"/>
                    </a:solidFill>
                    <a:latin typeface="+mn-lt"/>
                    <a:ea typeface="+mn-ea"/>
                    <a:cs typeface="+mn-ea"/>
                    <a:sym typeface="+mn-lt"/>
                  </a:rPr>
                  <a:t>尺取法</a:t>
                </a:r>
                <a:endParaRPr lang="zh-CN" altLang="en-US" sz="5399" dirty="0">
                  <a:solidFill>
                    <a:srgbClr val="FFFFFF"/>
                  </a:solidFill>
                  <a:latin typeface="+mn-lt"/>
                  <a:ea typeface="+mn-ea"/>
                  <a:cs typeface="+mn-ea"/>
                  <a:sym typeface="+mn-lt"/>
                </a:endParaRPr>
              </a:p>
            </p:txBody>
          </p:sp>
        </p:grpSp>
      </p:grpSp>
      <p:grpSp>
        <p:nvGrpSpPr>
          <p:cNvPr id="27" name="成组"/>
          <p:cNvGrpSpPr/>
          <p:nvPr/>
        </p:nvGrpSpPr>
        <p:grpSpPr>
          <a:xfrm>
            <a:off x="10642303" y="8024272"/>
            <a:ext cx="11791258" cy="1269918"/>
            <a:chOff x="0" y="0"/>
            <a:chExt cx="11792024" cy="1270000"/>
          </a:xfrm>
          <a:effectLst>
            <a:outerShdw blurRad="50800" dist="38100" dir="5400000" algn="t" rotWithShape="0">
              <a:prstClr val="black">
                <a:alpha val="40000"/>
              </a:prstClr>
            </a:outerShdw>
          </a:effectLst>
        </p:grpSpPr>
        <p:grpSp>
          <p:nvGrpSpPr>
            <p:cNvPr id="28" name="椭圆 23"/>
            <p:cNvGrpSpPr/>
            <p:nvPr/>
          </p:nvGrpSpPr>
          <p:grpSpPr>
            <a:xfrm>
              <a:off x="0" y="0"/>
              <a:ext cx="1270000" cy="1270000"/>
              <a:chOff x="0" y="0"/>
              <a:chExt cx="1270000" cy="1270000"/>
            </a:xfrm>
          </p:grpSpPr>
          <p:sp>
            <p:nvSpPr>
              <p:cNvPr id="32" name="圆形"/>
              <p:cNvSpPr/>
              <p:nvPr/>
            </p:nvSpPr>
            <p:spPr>
              <a:xfrm>
                <a:off x="0" y="0"/>
                <a:ext cx="1270000" cy="1270000"/>
              </a:xfrm>
              <a:prstGeom prst="rect">
                <a:avLst/>
              </a:prstGeom>
              <a:gradFill flip="none" rotWithShape="1">
                <a:gsLst>
                  <a:gs pos="0">
                    <a:srgbClr val="2E7EEE"/>
                  </a:gs>
                  <a:gs pos="70000">
                    <a:srgbClr val="2578ED"/>
                  </a:gs>
                </a:gsLst>
                <a:lin ang="2700000" scaled="0"/>
              </a:gradFill>
              <a:ln w="12700" cap="flat">
                <a:noFill/>
                <a:miter lim="400000"/>
              </a:ln>
              <a:effectLst>
                <a:outerShdw blurRad="749300" dist="38100" dir="2700000" rotWithShape="0">
                  <a:srgbClr val="000000">
                    <a:alpha val="0"/>
                  </a:srgbClr>
                </a:outerShdw>
              </a:effectLst>
            </p:spPr>
            <p:txBody>
              <a:bodyPr wrap="square" lIns="45716" tIns="45716" rIns="45716" bIns="45716" numCol="1" anchor="ctr">
                <a:noAutofit/>
              </a:bodyPr>
              <a:lstStyle/>
              <a:p>
                <a:pPr algn="l" defTabSz="863514">
                  <a:defRPr sz="2800" b="1">
                    <a:solidFill>
                      <a:srgbClr val="FFFFFF"/>
                    </a:solidFill>
                    <a:latin typeface="Source Han Serif CN"/>
                    <a:ea typeface="Source Han Serif CN"/>
                    <a:cs typeface="Source Han Serif CN"/>
                    <a:sym typeface="Source Han Serif CN"/>
                  </a:defRPr>
                </a:pPr>
                <a:endParaRPr sz="5399">
                  <a:solidFill>
                    <a:srgbClr val="FFFFFF"/>
                  </a:solidFill>
                  <a:cs typeface="+mn-ea"/>
                  <a:sym typeface="+mn-lt"/>
                </a:endParaRPr>
              </a:p>
            </p:txBody>
          </p:sp>
          <p:sp>
            <p:nvSpPr>
              <p:cNvPr id="33" name="2"/>
              <p:cNvSpPr txBox="1"/>
              <p:nvPr/>
            </p:nvSpPr>
            <p:spPr>
              <a:xfrm>
                <a:off x="233030" y="181428"/>
                <a:ext cx="898026" cy="907144"/>
              </a:xfrm>
              <a:prstGeom prst="rect">
                <a:avLst/>
              </a:prstGeom>
              <a:noFill/>
              <a:ln w="12700" cap="flat">
                <a:noFill/>
                <a:miter lim="400000"/>
              </a:ln>
              <a:effectLst/>
            </p:spPr>
            <p:txBody>
              <a:bodyPr wrap="square" lIns="0" tIns="0" rIns="0" bIns="0" numCol="1" anchor="ctr">
                <a:noAutofit/>
              </a:bodyPr>
              <a:lstStyle>
                <a:lvl1pPr defTabSz="863600">
                  <a:defRPr sz="5000" b="1">
                    <a:solidFill>
                      <a:srgbClr val="FFFFFF"/>
                    </a:solidFill>
                  </a:defRPr>
                </a:lvl1pPr>
              </a:lstStyle>
              <a:p>
                <a:pPr algn="l"/>
                <a:endParaRPr sz="5399" dirty="0">
                  <a:cs typeface="+mn-ea"/>
                  <a:sym typeface="+mn-lt"/>
                </a:endParaRPr>
              </a:p>
            </p:txBody>
          </p:sp>
        </p:grpSp>
        <p:grpSp>
          <p:nvGrpSpPr>
            <p:cNvPr id="29" name="矩形: 圆角 28"/>
            <p:cNvGrpSpPr/>
            <p:nvPr/>
          </p:nvGrpSpPr>
          <p:grpSpPr>
            <a:xfrm>
              <a:off x="1824925" y="0"/>
              <a:ext cx="9967099" cy="1270000"/>
              <a:chOff x="0" y="0"/>
              <a:chExt cx="9967098" cy="1270000"/>
            </a:xfrm>
          </p:grpSpPr>
          <p:sp>
            <p:nvSpPr>
              <p:cNvPr id="30" name="圆角矩形"/>
              <p:cNvSpPr/>
              <p:nvPr/>
            </p:nvSpPr>
            <p:spPr>
              <a:xfrm>
                <a:off x="0" y="0"/>
                <a:ext cx="8881392" cy="1270000"/>
              </a:xfrm>
              <a:prstGeom prst="rect">
                <a:avLst/>
              </a:prstGeom>
              <a:solidFill>
                <a:srgbClr val="2A77E7"/>
              </a:solidFill>
              <a:ln w="12700" cap="flat">
                <a:noFill/>
                <a:miter lim="400000"/>
              </a:ln>
              <a:effectLst>
                <a:outerShdw blurRad="749300" dist="38100" dir="2700000" rotWithShape="0">
                  <a:srgbClr val="000000">
                    <a:alpha val="0"/>
                  </a:srgbClr>
                </a:outerShdw>
              </a:effectLst>
            </p:spPr>
            <p:txBody>
              <a:bodyPr wrap="square" lIns="45716" tIns="45716" rIns="45716" bIns="45716" numCol="1" anchor="ctr">
                <a:noAutofit/>
              </a:bodyPr>
              <a:lstStyle/>
              <a:p>
                <a:pPr algn="l" defTabSz="863514">
                  <a:defRPr sz="1700">
                    <a:solidFill>
                      <a:srgbClr val="000000"/>
                    </a:solidFill>
                    <a:latin typeface="Calibri" panose="020F0502020204030204"/>
                    <a:ea typeface="Calibri" panose="020F0502020204030204"/>
                    <a:cs typeface="Calibri" panose="020F0502020204030204"/>
                    <a:sym typeface="Calibri" panose="020F0502020204030204"/>
                  </a:defRPr>
                </a:pPr>
                <a:endParaRPr sz="5399">
                  <a:solidFill>
                    <a:srgbClr val="FFFFFF"/>
                  </a:solidFill>
                  <a:cs typeface="+mn-ea"/>
                  <a:sym typeface="+mn-lt"/>
                </a:endParaRPr>
              </a:p>
            </p:txBody>
          </p:sp>
          <p:sp>
            <p:nvSpPr>
              <p:cNvPr id="31" name="第二部分"/>
              <p:cNvSpPr txBox="1"/>
              <p:nvPr/>
            </p:nvSpPr>
            <p:spPr>
              <a:xfrm>
                <a:off x="1457677" y="235143"/>
                <a:ext cx="8509421" cy="839108"/>
              </a:xfrm>
              <a:prstGeom prst="rect">
                <a:avLst/>
              </a:prstGeom>
              <a:noFill/>
              <a:ln w="12700" cap="flat">
                <a:noFill/>
                <a:miter lim="400000"/>
              </a:ln>
              <a:effectLst/>
            </p:spPr>
            <p:txBody>
              <a:bodyPr wrap="square" lIns="0" tIns="0" rIns="0" bIns="0" numCol="1" anchor="ctr">
                <a:noAutofit/>
              </a:bodyPr>
              <a:lstStyle>
                <a:lvl1pPr defTabSz="863600">
                  <a:defRPr sz="4500">
                    <a:solidFill>
                      <a:srgbClr val="404040"/>
                    </a:solidFill>
                    <a:latin typeface="Source Han Serif CN"/>
                    <a:ea typeface="Source Han Serif CN"/>
                    <a:cs typeface="Source Han Serif CN"/>
                    <a:sym typeface="Source Han Serif CN"/>
                  </a:defRPr>
                </a:lvl1pPr>
              </a:lstStyle>
              <a:p>
                <a:pPr algn="l"/>
                <a:r>
                  <a:rPr lang="zh-CN" altLang="en-US" sz="5399" dirty="0" smtClean="0">
                    <a:solidFill>
                      <a:srgbClr val="FFFFFF"/>
                    </a:solidFill>
                    <a:latin typeface="+mn-lt"/>
                    <a:ea typeface="+mn-ea"/>
                    <a:cs typeface="+mn-ea"/>
                    <a:sym typeface="+mn-lt"/>
                  </a:rPr>
                  <a:t>二分法</a:t>
                </a:r>
                <a:endParaRPr lang="zh-CN" altLang="en-US" sz="5399" dirty="0">
                  <a:solidFill>
                    <a:srgbClr val="FFFFFF"/>
                  </a:solidFill>
                  <a:latin typeface="+mn-lt"/>
                  <a:ea typeface="+mn-ea"/>
                  <a:cs typeface="+mn-ea"/>
                  <a:sym typeface="+mn-lt"/>
                </a:endParaRPr>
              </a:p>
            </p:txBody>
          </p:sp>
        </p:grpSp>
      </p:grpSp>
      <p:grpSp>
        <p:nvGrpSpPr>
          <p:cNvPr id="34" name="成组"/>
          <p:cNvGrpSpPr/>
          <p:nvPr/>
        </p:nvGrpSpPr>
        <p:grpSpPr>
          <a:xfrm>
            <a:off x="10655085" y="9627957"/>
            <a:ext cx="11791258" cy="1269918"/>
            <a:chOff x="0" y="0"/>
            <a:chExt cx="11792024" cy="1270000"/>
          </a:xfrm>
          <a:effectLst>
            <a:outerShdw blurRad="50800" dist="38100" dir="5400000" algn="t" rotWithShape="0">
              <a:prstClr val="black">
                <a:alpha val="40000"/>
              </a:prstClr>
            </a:outerShdw>
          </a:effectLst>
        </p:grpSpPr>
        <p:grpSp>
          <p:nvGrpSpPr>
            <p:cNvPr id="35" name="椭圆 23"/>
            <p:cNvGrpSpPr/>
            <p:nvPr/>
          </p:nvGrpSpPr>
          <p:grpSpPr>
            <a:xfrm>
              <a:off x="0" y="0"/>
              <a:ext cx="1270000" cy="1270000"/>
              <a:chOff x="0" y="0"/>
              <a:chExt cx="1270000" cy="1270000"/>
            </a:xfrm>
          </p:grpSpPr>
          <p:sp>
            <p:nvSpPr>
              <p:cNvPr id="39" name="圆形"/>
              <p:cNvSpPr/>
              <p:nvPr/>
            </p:nvSpPr>
            <p:spPr>
              <a:xfrm>
                <a:off x="0" y="0"/>
                <a:ext cx="1270000" cy="1270000"/>
              </a:xfrm>
              <a:prstGeom prst="rect">
                <a:avLst/>
              </a:prstGeom>
              <a:gradFill flip="none" rotWithShape="1">
                <a:gsLst>
                  <a:gs pos="0">
                    <a:srgbClr val="2E7EEE"/>
                  </a:gs>
                  <a:gs pos="70000">
                    <a:srgbClr val="2578ED"/>
                  </a:gs>
                </a:gsLst>
                <a:lin ang="2700000" scaled="0"/>
              </a:gradFill>
              <a:ln w="12700" cap="flat">
                <a:noFill/>
                <a:miter lim="400000"/>
              </a:ln>
              <a:effectLst>
                <a:outerShdw blurRad="749300" dist="38100" dir="2700000" rotWithShape="0">
                  <a:srgbClr val="000000">
                    <a:alpha val="0"/>
                  </a:srgbClr>
                </a:outerShdw>
              </a:effectLst>
            </p:spPr>
            <p:txBody>
              <a:bodyPr wrap="square" lIns="45716" tIns="45716" rIns="45716" bIns="45716" numCol="1" anchor="ctr">
                <a:noAutofit/>
              </a:bodyPr>
              <a:lstStyle/>
              <a:p>
                <a:pPr algn="l" defTabSz="863514">
                  <a:defRPr sz="2800" b="1">
                    <a:solidFill>
                      <a:srgbClr val="FFFFFF"/>
                    </a:solidFill>
                    <a:latin typeface="Source Han Serif CN"/>
                    <a:ea typeface="Source Han Serif CN"/>
                    <a:cs typeface="Source Han Serif CN"/>
                    <a:sym typeface="Source Han Serif CN"/>
                  </a:defRPr>
                </a:pPr>
                <a:endParaRPr sz="5399">
                  <a:solidFill>
                    <a:srgbClr val="FFFFFF"/>
                  </a:solidFill>
                  <a:cs typeface="+mn-ea"/>
                  <a:sym typeface="+mn-lt"/>
                </a:endParaRPr>
              </a:p>
            </p:txBody>
          </p:sp>
          <p:sp>
            <p:nvSpPr>
              <p:cNvPr id="41" name="2"/>
              <p:cNvSpPr txBox="1"/>
              <p:nvPr/>
            </p:nvSpPr>
            <p:spPr>
              <a:xfrm>
                <a:off x="233030" y="181428"/>
                <a:ext cx="898026" cy="907144"/>
              </a:xfrm>
              <a:prstGeom prst="rect">
                <a:avLst/>
              </a:prstGeom>
              <a:noFill/>
              <a:ln w="12700" cap="flat">
                <a:noFill/>
                <a:miter lim="400000"/>
              </a:ln>
              <a:effectLst/>
            </p:spPr>
            <p:txBody>
              <a:bodyPr wrap="square" lIns="0" tIns="0" rIns="0" bIns="0" numCol="1" anchor="ctr">
                <a:noAutofit/>
              </a:bodyPr>
              <a:lstStyle>
                <a:lvl1pPr defTabSz="863600">
                  <a:defRPr sz="5000" b="1">
                    <a:solidFill>
                      <a:srgbClr val="FFFFFF"/>
                    </a:solidFill>
                  </a:defRPr>
                </a:lvl1pPr>
              </a:lstStyle>
              <a:p>
                <a:pPr algn="l"/>
                <a:endParaRPr sz="5399" dirty="0">
                  <a:cs typeface="+mn-ea"/>
                  <a:sym typeface="+mn-lt"/>
                </a:endParaRPr>
              </a:p>
            </p:txBody>
          </p:sp>
        </p:grpSp>
        <p:grpSp>
          <p:nvGrpSpPr>
            <p:cNvPr id="36" name="矩形: 圆角 28"/>
            <p:cNvGrpSpPr/>
            <p:nvPr/>
          </p:nvGrpSpPr>
          <p:grpSpPr>
            <a:xfrm>
              <a:off x="1824925" y="0"/>
              <a:ext cx="9967099" cy="1270000"/>
              <a:chOff x="0" y="0"/>
              <a:chExt cx="9967098" cy="1270000"/>
            </a:xfrm>
          </p:grpSpPr>
          <p:sp>
            <p:nvSpPr>
              <p:cNvPr id="37" name="圆角矩形"/>
              <p:cNvSpPr/>
              <p:nvPr/>
            </p:nvSpPr>
            <p:spPr>
              <a:xfrm>
                <a:off x="0" y="0"/>
                <a:ext cx="8881392" cy="1270000"/>
              </a:xfrm>
              <a:prstGeom prst="rect">
                <a:avLst/>
              </a:prstGeom>
              <a:solidFill>
                <a:srgbClr val="2A77E7"/>
              </a:solidFill>
              <a:ln w="12700" cap="flat">
                <a:noFill/>
                <a:miter lim="400000"/>
              </a:ln>
              <a:effectLst>
                <a:outerShdw blurRad="749300" dist="38100" dir="2700000" rotWithShape="0">
                  <a:srgbClr val="000000">
                    <a:alpha val="0"/>
                  </a:srgbClr>
                </a:outerShdw>
              </a:effectLst>
            </p:spPr>
            <p:txBody>
              <a:bodyPr wrap="square" lIns="45716" tIns="45716" rIns="45716" bIns="45716" numCol="1" anchor="ctr">
                <a:noAutofit/>
              </a:bodyPr>
              <a:lstStyle/>
              <a:p>
                <a:pPr algn="l" defTabSz="863514">
                  <a:defRPr sz="1700">
                    <a:solidFill>
                      <a:srgbClr val="000000"/>
                    </a:solidFill>
                    <a:latin typeface="Calibri" panose="020F0502020204030204"/>
                    <a:ea typeface="Calibri" panose="020F0502020204030204"/>
                    <a:cs typeface="Calibri" panose="020F0502020204030204"/>
                    <a:sym typeface="Calibri" panose="020F0502020204030204"/>
                  </a:defRPr>
                </a:pPr>
                <a:endParaRPr sz="5399">
                  <a:solidFill>
                    <a:srgbClr val="FFFFFF"/>
                  </a:solidFill>
                  <a:cs typeface="+mn-ea"/>
                  <a:sym typeface="+mn-lt"/>
                </a:endParaRPr>
              </a:p>
            </p:txBody>
          </p:sp>
          <p:sp>
            <p:nvSpPr>
              <p:cNvPr id="38" name="第二部分"/>
              <p:cNvSpPr txBox="1"/>
              <p:nvPr/>
            </p:nvSpPr>
            <p:spPr>
              <a:xfrm>
                <a:off x="1457677" y="235143"/>
                <a:ext cx="8509421" cy="839108"/>
              </a:xfrm>
              <a:prstGeom prst="rect">
                <a:avLst/>
              </a:prstGeom>
              <a:noFill/>
              <a:ln w="12700" cap="flat">
                <a:noFill/>
                <a:miter lim="400000"/>
              </a:ln>
              <a:effectLst/>
            </p:spPr>
            <p:txBody>
              <a:bodyPr wrap="square" lIns="0" tIns="0" rIns="0" bIns="0" numCol="1" anchor="ctr">
                <a:noAutofit/>
              </a:bodyPr>
              <a:lstStyle>
                <a:lvl1pPr defTabSz="863600">
                  <a:defRPr sz="4500">
                    <a:solidFill>
                      <a:srgbClr val="404040"/>
                    </a:solidFill>
                    <a:latin typeface="Source Han Serif CN"/>
                    <a:ea typeface="Source Han Serif CN"/>
                    <a:cs typeface="Source Han Serif CN"/>
                    <a:sym typeface="Source Han Serif CN"/>
                  </a:defRPr>
                </a:lvl1pPr>
              </a:lstStyle>
              <a:p>
                <a:pPr algn="l"/>
                <a:r>
                  <a:rPr lang="zh-CN" altLang="en-US" sz="5399" dirty="0" smtClean="0">
                    <a:solidFill>
                      <a:srgbClr val="FFFFFF"/>
                    </a:solidFill>
                    <a:latin typeface="+mn-lt"/>
                    <a:ea typeface="+mn-ea"/>
                    <a:cs typeface="+mn-ea"/>
                    <a:sym typeface="+mn-lt"/>
                  </a:rPr>
                  <a:t>倍增和</a:t>
                </a:r>
                <a:r>
                  <a:rPr lang="en-US" altLang="zh-CN" sz="5399" dirty="0" smtClean="0">
                    <a:solidFill>
                      <a:srgbClr val="FFFFFF"/>
                    </a:solidFill>
                    <a:latin typeface="+mn-lt"/>
                    <a:ea typeface="+mn-ea"/>
                    <a:cs typeface="+mn-ea"/>
                    <a:sym typeface="+mn-lt"/>
                  </a:rPr>
                  <a:t>ST</a:t>
                </a:r>
                <a:r>
                  <a:rPr lang="zh-CN" altLang="en-US" sz="5399" dirty="0" smtClean="0">
                    <a:solidFill>
                      <a:srgbClr val="FFFFFF"/>
                    </a:solidFill>
                    <a:latin typeface="+mn-lt"/>
                    <a:ea typeface="+mn-ea"/>
                    <a:cs typeface="+mn-ea"/>
                    <a:sym typeface="+mn-lt"/>
                  </a:rPr>
                  <a:t>算法</a:t>
                </a:r>
                <a:endParaRPr lang="zh-CN" altLang="en-US" sz="5399" dirty="0">
                  <a:solidFill>
                    <a:srgbClr val="FFFFFF"/>
                  </a:solidFill>
                  <a:latin typeface="+mn-lt"/>
                  <a:ea typeface="+mn-ea"/>
                  <a:cs typeface="+mn-ea"/>
                  <a:sym typeface="+mn-lt"/>
                </a:endParaRPr>
              </a:p>
            </p:txBody>
          </p:sp>
        </p:grpSp>
      </p:grpSp>
      <p:grpSp>
        <p:nvGrpSpPr>
          <p:cNvPr id="42" name="成组"/>
          <p:cNvGrpSpPr/>
          <p:nvPr/>
        </p:nvGrpSpPr>
        <p:grpSpPr>
          <a:xfrm>
            <a:off x="10656817" y="11260964"/>
            <a:ext cx="11791258" cy="1269918"/>
            <a:chOff x="0" y="0"/>
            <a:chExt cx="11792024" cy="1270000"/>
          </a:xfrm>
          <a:effectLst>
            <a:outerShdw blurRad="50800" dist="38100" dir="5400000" algn="t" rotWithShape="0">
              <a:prstClr val="black">
                <a:alpha val="40000"/>
              </a:prstClr>
            </a:outerShdw>
          </a:effectLst>
        </p:grpSpPr>
        <p:grpSp>
          <p:nvGrpSpPr>
            <p:cNvPr id="43" name="椭圆 23"/>
            <p:cNvGrpSpPr/>
            <p:nvPr/>
          </p:nvGrpSpPr>
          <p:grpSpPr>
            <a:xfrm>
              <a:off x="0" y="0"/>
              <a:ext cx="1270000" cy="1270000"/>
              <a:chOff x="0" y="0"/>
              <a:chExt cx="1270000" cy="1270000"/>
            </a:xfrm>
          </p:grpSpPr>
          <p:sp>
            <p:nvSpPr>
              <p:cNvPr id="47" name="圆形"/>
              <p:cNvSpPr/>
              <p:nvPr/>
            </p:nvSpPr>
            <p:spPr>
              <a:xfrm>
                <a:off x="0" y="0"/>
                <a:ext cx="1270000" cy="1270000"/>
              </a:xfrm>
              <a:prstGeom prst="rect">
                <a:avLst/>
              </a:prstGeom>
              <a:gradFill flip="none" rotWithShape="1">
                <a:gsLst>
                  <a:gs pos="0">
                    <a:srgbClr val="2E7EEE"/>
                  </a:gs>
                  <a:gs pos="70000">
                    <a:srgbClr val="2578ED"/>
                  </a:gs>
                </a:gsLst>
                <a:lin ang="2700000" scaled="0"/>
              </a:gradFill>
              <a:ln w="12700" cap="flat">
                <a:noFill/>
                <a:miter lim="400000"/>
              </a:ln>
              <a:effectLst>
                <a:outerShdw blurRad="749300" dist="38100" dir="2700000" rotWithShape="0">
                  <a:srgbClr val="000000">
                    <a:alpha val="0"/>
                  </a:srgbClr>
                </a:outerShdw>
              </a:effectLst>
            </p:spPr>
            <p:txBody>
              <a:bodyPr wrap="square" lIns="45716" tIns="45716" rIns="45716" bIns="45716" numCol="1" anchor="ctr">
                <a:noAutofit/>
              </a:bodyPr>
              <a:lstStyle/>
              <a:p>
                <a:pPr algn="l" defTabSz="863514">
                  <a:defRPr sz="2800" b="1">
                    <a:solidFill>
                      <a:srgbClr val="FFFFFF"/>
                    </a:solidFill>
                    <a:latin typeface="Source Han Serif CN"/>
                    <a:ea typeface="Source Han Serif CN"/>
                    <a:cs typeface="Source Han Serif CN"/>
                    <a:sym typeface="Source Han Serif CN"/>
                  </a:defRPr>
                </a:pPr>
                <a:endParaRPr sz="5399">
                  <a:solidFill>
                    <a:srgbClr val="FFFFFF"/>
                  </a:solidFill>
                  <a:cs typeface="+mn-ea"/>
                  <a:sym typeface="+mn-lt"/>
                </a:endParaRPr>
              </a:p>
            </p:txBody>
          </p:sp>
          <p:sp>
            <p:nvSpPr>
              <p:cNvPr id="48" name="2"/>
              <p:cNvSpPr txBox="1"/>
              <p:nvPr/>
            </p:nvSpPr>
            <p:spPr>
              <a:xfrm>
                <a:off x="233030" y="181428"/>
                <a:ext cx="898026" cy="907144"/>
              </a:xfrm>
              <a:prstGeom prst="rect">
                <a:avLst/>
              </a:prstGeom>
              <a:noFill/>
              <a:ln w="12700" cap="flat">
                <a:noFill/>
                <a:miter lim="400000"/>
              </a:ln>
              <a:effectLst/>
            </p:spPr>
            <p:txBody>
              <a:bodyPr wrap="square" lIns="0" tIns="0" rIns="0" bIns="0" numCol="1" anchor="ctr">
                <a:noAutofit/>
              </a:bodyPr>
              <a:lstStyle>
                <a:lvl1pPr defTabSz="863600">
                  <a:defRPr sz="5000" b="1">
                    <a:solidFill>
                      <a:srgbClr val="FFFFFF"/>
                    </a:solidFill>
                  </a:defRPr>
                </a:lvl1pPr>
              </a:lstStyle>
              <a:p>
                <a:pPr algn="l"/>
                <a:endParaRPr sz="5399" dirty="0">
                  <a:cs typeface="+mn-ea"/>
                  <a:sym typeface="+mn-lt"/>
                </a:endParaRPr>
              </a:p>
            </p:txBody>
          </p:sp>
        </p:grpSp>
        <p:grpSp>
          <p:nvGrpSpPr>
            <p:cNvPr id="44" name="矩形: 圆角 28"/>
            <p:cNvGrpSpPr/>
            <p:nvPr/>
          </p:nvGrpSpPr>
          <p:grpSpPr>
            <a:xfrm>
              <a:off x="1824925" y="0"/>
              <a:ext cx="9967099" cy="1270000"/>
              <a:chOff x="0" y="0"/>
              <a:chExt cx="9967098" cy="1270000"/>
            </a:xfrm>
          </p:grpSpPr>
          <p:sp>
            <p:nvSpPr>
              <p:cNvPr id="45" name="圆角矩形"/>
              <p:cNvSpPr/>
              <p:nvPr/>
            </p:nvSpPr>
            <p:spPr>
              <a:xfrm>
                <a:off x="0" y="0"/>
                <a:ext cx="8881392" cy="1270000"/>
              </a:xfrm>
              <a:prstGeom prst="rect">
                <a:avLst/>
              </a:prstGeom>
              <a:solidFill>
                <a:srgbClr val="2A77E7"/>
              </a:solidFill>
              <a:ln w="12700" cap="flat">
                <a:noFill/>
                <a:miter lim="400000"/>
              </a:ln>
              <a:effectLst>
                <a:outerShdw blurRad="749300" dist="38100" dir="2700000" rotWithShape="0">
                  <a:srgbClr val="000000">
                    <a:alpha val="0"/>
                  </a:srgbClr>
                </a:outerShdw>
              </a:effectLst>
            </p:spPr>
            <p:txBody>
              <a:bodyPr wrap="square" lIns="45716" tIns="45716" rIns="45716" bIns="45716" numCol="1" anchor="ctr">
                <a:noAutofit/>
              </a:bodyPr>
              <a:lstStyle/>
              <a:p>
                <a:pPr algn="l" defTabSz="863514">
                  <a:defRPr sz="1700">
                    <a:solidFill>
                      <a:srgbClr val="000000"/>
                    </a:solidFill>
                    <a:latin typeface="Calibri" panose="020F0502020204030204"/>
                    <a:ea typeface="Calibri" panose="020F0502020204030204"/>
                    <a:cs typeface="Calibri" panose="020F0502020204030204"/>
                    <a:sym typeface="Calibri" panose="020F0502020204030204"/>
                  </a:defRPr>
                </a:pPr>
                <a:endParaRPr sz="5399">
                  <a:solidFill>
                    <a:srgbClr val="FFFFFF"/>
                  </a:solidFill>
                  <a:cs typeface="+mn-ea"/>
                  <a:sym typeface="+mn-lt"/>
                </a:endParaRPr>
              </a:p>
            </p:txBody>
          </p:sp>
          <p:sp>
            <p:nvSpPr>
              <p:cNvPr id="46" name="第二部分"/>
              <p:cNvSpPr txBox="1"/>
              <p:nvPr/>
            </p:nvSpPr>
            <p:spPr>
              <a:xfrm>
                <a:off x="1457677" y="235143"/>
                <a:ext cx="8509421" cy="839108"/>
              </a:xfrm>
              <a:prstGeom prst="rect">
                <a:avLst/>
              </a:prstGeom>
              <a:noFill/>
              <a:ln w="12700" cap="flat">
                <a:noFill/>
                <a:miter lim="400000"/>
              </a:ln>
              <a:effectLst/>
            </p:spPr>
            <p:txBody>
              <a:bodyPr wrap="square" lIns="0" tIns="0" rIns="0" bIns="0" numCol="1" anchor="ctr">
                <a:noAutofit/>
              </a:bodyPr>
              <a:lstStyle>
                <a:lvl1pPr defTabSz="863600">
                  <a:defRPr sz="4500">
                    <a:solidFill>
                      <a:srgbClr val="404040"/>
                    </a:solidFill>
                    <a:latin typeface="Source Han Serif CN"/>
                    <a:ea typeface="Source Han Serif CN"/>
                    <a:cs typeface="Source Han Serif CN"/>
                    <a:sym typeface="Source Han Serif CN"/>
                  </a:defRPr>
                </a:lvl1pPr>
              </a:lstStyle>
              <a:p>
                <a:pPr algn="l"/>
                <a:r>
                  <a:rPr lang="zh-CN" altLang="en-US" sz="5399" dirty="0" smtClean="0">
                    <a:solidFill>
                      <a:srgbClr val="FFFFFF"/>
                    </a:solidFill>
                    <a:latin typeface="+mn-lt"/>
                    <a:ea typeface="+mn-ea"/>
                    <a:cs typeface="+mn-ea"/>
                    <a:sym typeface="+mn-lt"/>
                  </a:rPr>
                  <a:t>前缀和</a:t>
                </a:r>
                <a:endParaRPr lang="zh-CN" altLang="en-US" sz="5399" dirty="0">
                  <a:solidFill>
                    <a:srgbClr val="FFFFFF"/>
                  </a:solidFill>
                  <a:latin typeface="+mn-lt"/>
                  <a:ea typeface="+mn-ea"/>
                  <a:cs typeface="+mn-ea"/>
                  <a:sym typeface="+mn-lt"/>
                </a:endParaRPr>
              </a:p>
            </p:txBody>
          </p:sp>
        </p:grpSp>
      </p:grpSp>
      <p:grpSp>
        <p:nvGrpSpPr>
          <p:cNvPr id="49" name="成组"/>
          <p:cNvGrpSpPr/>
          <p:nvPr/>
        </p:nvGrpSpPr>
        <p:grpSpPr>
          <a:xfrm>
            <a:off x="10669599" y="12922708"/>
            <a:ext cx="11791258" cy="1269918"/>
            <a:chOff x="0" y="0"/>
            <a:chExt cx="11792024" cy="1270000"/>
          </a:xfrm>
          <a:effectLst>
            <a:outerShdw blurRad="50800" dist="38100" dir="5400000" algn="t" rotWithShape="0">
              <a:prstClr val="black">
                <a:alpha val="40000"/>
              </a:prstClr>
            </a:outerShdw>
          </a:effectLst>
        </p:grpSpPr>
        <p:grpSp>
          <p:nvGrpSpPr>
            <p:cNvPr id="50" name="椭圆 23"/>
            <p:cNvGrpSpPr/>
            <p:nvPr/>
          </p:nvGrpSpPr>
          <p:grpSpPr>
            <a:xfrm>
              <a:off x="0" y="0"/>
              <a:ext cx="1270000" cy="1270000"/>
              <a:chOff x="0" y="0"/>
              <a:chExt cx="1270000" cy="1270000"/>
            </a:xfrm>
          </p:grpSpPr>
          <p:sp>
            <p:nvSpPr>
              <p:cNvPr id="54" name="圆形"/>
              <p:cNvSpPr/>
              <p:nvPr/>
            </p:nvSpPr>
            <p:spPr>
              <a:xfrm>
                <a:off x="0" y="0"/>
                <a:ext cx="1270000" cy="1270000"/>
              </a:xfrm>
              <a:prstGeom prst="rect">
                <a:avLst/>
              </a:prstGeom>
              <a:gradFill flip="none" rotWithShape="1">
                <a:gsLst>
                  <a:gs pos="0">
                    <a:srgbClr val="2E7EEE"/>
                  </a:gs>
                  <a:gs pos="70000">
                    <a:srgbClr val="2578ED"/>
                  </a:gs>
                </a:gsLst>
                <a:lin ang="2700000" scaled="0"/>
              </a:gradFill>
              <a:ln w="12700" cap="flat">
                <a:noFill/>
                <a:miter lim="400000"/>
              </a:ln>
              <a:effectLst>
                <a:outerShdw blurRad="749300" dist="38100" dir="2700000" rotWithShape="0">
                  <a:srgbClr val="000000">
                    <a:alpha val="0"/>
                  </a:srgbClr>
                </a:outerShdw>
              </a:effectLst>
            </p:spPr>
            <p:txBody>
              <a:bodyPr wrap="square" lIns="45716" tIns="45716" rIns="45716" bIns="45716" numCol="1" anchor="ctr">
                <a:noAutofit/>
              </a:bodyPr>
              <a:lstStyle/>
              <a:p>
                <a:pPr algn="l" defTabSz="863514">
                  <a:defRPr sz="2800" b="1">
                    <a:solidFill>
                      <a:srgbClr val="FFFFFF"/>
                    </a:solidFill>
                    <a:latin typeface="Source Han Serif CN"/>
                    <a:ea typeface="Source Han Serif CN"/>
                    <a:cs typeface="Source Han Serif CN"/>
                    <a:sym typeface="Source Han Serif CN"/>
                  </a:defRPr>
                </a:pPr>
                <a:endParaRPr sz="5399">
                  <a:solidFill>
                    <a:srgbClr val="FFFFFF"/>
                  </a:solidFill>
                  <a:cs typeface="+mn-ea"/>
                  <a:sym typeface="+mn-lt"/>
                </a:endParaRPr>
              </a:p>
            </p:txBody>
          </p:sp>
          <p:sp>
            <p:nvSpPr>
              <p:cNvPr id="55" name="2"/>
              <p:cNvSpPr txBox="1"/>
              <p:nvPr/>
            </p:nvSpPr>
            <p:spPr>
              <a:xfrm>
                <a:off x="233030" y="181428"/>
                <a:ext cx="898026" cy="907144"/>
              </a:xfrm>
              <a:prstGeom prst="rect">
                <a:avLst/>
              </a:prstGeom>
              <a:noFill/>
              <a:ln w="12700" cap="flat">
                <a:noFill/>
                <a:miter lim="400000"/>
              </a:ln>
              <a:effectLst/>
            </p:spPr>
            <p:txBody>
              <a:bodyPr wrap="square" lIns="0" tIns="0" rIns="0" bIns="0" numCol="1" anchor="ctr">
                <a:noAutofit/>
              </a:bodyPr>
              <a:lstStyle>
                <a:lvl1pPr defTabSz="863600">
                  <a:defRPr sz="5000" b="1">
                    <a:solidFill>
                      <a:srgbClr val="FFFFFF"/>
                    </a:solidFill>
                  </a:defRPr>
                </a:lvl1pPr>
              </a:lstStyle>
              <a:p>
                <a:pPr algn="l"/>
                <a:endParaRPr sz="5399" dirty="0">
                  <a:cs typeface="+mn-ea"/>
                  <a:sym typeface="+mn-lt"/>
                </a:endParaRPr>
              </a:p>
            </p:txBody>
          </p:sp>
        </p:grpSp>
        <p:grpSp>
          <p:nvGrpSpPr>
            <p:cNvPr id="51" name="矩形: 圆角 28"/>
            <p:cNvGrpSpPr/>
            <p:nvPr/>
          </p:nvGrpSpPr>
          <p:grpSpPr>
            <a:xfrm>
              <a:off x="1824925" y="0"/>
              <a:ext cx="9967099" cy="1270000"/>
              <a:chOff x="0" y="0"/>
              <a:chExt cx="9967098" cy="1270000"/>
            </a:xfrm>
          </p:grpSpPr>
          <p:sp>
            <p:nvSpPr>
              <p:cNvPr id="52" name="圆角矩形"/>
              <p:cNvSpPr/>
              <p:nvPr/>
            </p:nvSpPr>
            <p:spPr>
              <a:xfrm>
                <a:off x="0" y="0"/>
                <a:ext cx="8881392" cy="1270000"/>
              </a:xfrm>
              <a:prstGeom prst="rect">
                <a:avLst/>
              </a:prstGeom>
              <a:solidFill>
                <a:srgbClr val="2A77E7"/>
              </a:solidFill>
              <a:ln w="12700" cap="flat">
                <a:noFill/>
                <a:miter lim="400000"/>
              </a:ln>
              <a:effectLst>
                <a:outerShdw blurRad="749300" dist="38100" dir="2700000" rotWithShape="0">
                  <a:srgbClr val="000000">
                    <a:alpha val="0"/>
                  </a:srgbClr>
                </a:outerShdw>
              </a:effectLst>
            </p:spPr>
            <p:txBody>
              <a:bodyPr wrap="square" lIns="45716" tIns="45716" rIns="45716" bIns="45716" numCol="1" anchor="ctr">
                <a:noAutofit/>
              </a:bodyPr>
              <a:lstStyle/>
              <a:p>
                <a:pPr algn="l" defTabSz="863514">
                  <a:defRPr sz="1700">
                    <a:solidFill>
                      <a:srgbClr val="000000"/>
                    </a:solidFill>
                    <a:latin typeface="Calibri" panose="020F0502020204030204"/>
                    <a:ea typeface="Calibri" panose="020F0502020204030204"/>
                    <a:cs typeface="Calibri" panose="020F0502020204030204"/>
                    <a:sym typeface="Calibri" panose="020F0502020204030204"/>
                  </a:defRPr>
                </a:pPr>
                <a:endParaRPr sz="5399">
                  <a:solidFill>
                    <a:srgbClr val="FFFFFF"/>
                  </a:solidFill>
                  <a:cs typeface="+mn-ea"/>
                  <a:sym typeface="+mn-lt"/>
                </a:endParaRPr>
              </a:p>
            </p:txBody>
          </p:sp>
          <p:sp>
            <p:nvSpPr>
              <p:cNvPr id="53" name="第二部分"/>
              <p:cNvSpPr txBox="1"/>
              <p:nvPr/>
            </p:nvSpPr>
            <p:spPr>
              <a:xfrm>
                <a:off x="1457677" y="235143"/>
                <a:ext cx="8509421" cy="839108"/>
              </a:xfrm>
              <a:prstGeom prst="rect">
                <a:avLst/>
              </a:prstGeom>
              <a:noFill/>
              <a:ln w="12700" cap="flat">
                <a:noFill/>
                <a:miter lim="400000"/>
              </a:ln>
              <a:effectLst/>
            </p:spPr>
            <p:txBody>
              <a:bodyPr wrap="square" lIns="0" tIns="0" rIns="0" bIns="0" numCol="1" anchor="ctr">
                <a:noAutofit/>
              </a:bodyPr>
              <a:lstStyle>
                <a:lvl1pPr defTabSz="863600">
                  <a:defRPr sz="4500">
                    <a:solidFill>
                      <a:srgbClr val="404040"/>
                    </a:solidFill>
                    <a:latin typeface="Source Han Serif CN"/>
                    <a:ea typeface="Source Han Serif CN"/>
                    <a:cs typeface="Source Han Serif CN"/>
                    <a:sym typeface="Source Han Serif CN"/>
                  </a:defRPr>
                </a:lvl1pPr>
              </a:lstStyle>
              <a:p>
                <a:pPr algn="l"/>
                <a:r>
                  <a:rPr lang="zh-CN" altLang="en-US" sz="5399" dirty="0" smtClean="0">
                    <a:solidFill>
                      <a:srgbClr val="FFFFFF"/>
                    </a:solidFill>
                    <a:latin typeface="+mn-lt"/>
                    <a:ea typeface="+mn-ea"/>
                    <a:cs typeface="+mn-ea"/>
                    <a:sym typeface="+mn-lt"/>
                  </a:rPr>
                  <a:t>贪心</a:t>
                </a:r>
                <a:endParaRPr lang="zh-CN" altLang="en-US" sz="5399" dirty="0">
                  <a:solidFill>
                    <a:srgbClr val="FFFFFF"/>
                  </a:solidFill>
                  <a:latin typeface="+mn-lt"/>
                  <a:ea typeface="+mn-ea"/>
                  <a:cs typeface="+mn-ea"/>
                  <a:sym typeface="+mn-lt"/>
                </a:endParaRPr>
              </a:p>
            </p:txBody>
          </p:sp>
        </p:grpSp>
      </p:grpSp>
      <p:grpSp>
        <p:nvGrpSpPr>
          <p:cNvPr id="56" name="成组"/>
          <p:cNvGrpSpPr/>
          <p:nvPr/>
        </p:nvGrpSpPr>
        <p:grpSpPr>
          <a:xfrm>
            <a:off x="10655085" y="1755208"/>
            <a:ext cx="11746371" cy="1269918"/>
            <a:chOff x="0" y="0"/>
            <a:chExt cx="11747134" cy="1270000"/>
          </a:xfrm>
          <a:effectLst>
            <a:outerShdw blurRad="50800" dist="38100" dir="5400000" algn="t" rotWithShape="0">
              <a:prstClr val="black">
                <a:alpha val="40000"/>
              </a:prstClr>
            </a:outerShdw>
          </a:effectLst>
        </p:grpSpPr>
        <p:grpSp>
          <p:nvGrpSpPr>
            <p:cNvPr id="57" name="椭圆 23"/>
            <p:cNvGrpSpPr/>
            <p:nvPr/>
          </p:nvGrpSpPr>
          <p:grpSpPr>
            <a:xfrm>
              <a:off x="0" y="0"/>
              <a:ext cx="1270000" cy="1270000"/>
              <a:chOff x="0" y="0"/>
              <a:chExt cx="1270000" cy="1270000"/>
            </a:xfrm>
          </p:grpSpPr>
          <p:sp>
            <p:nvSpPr>
              <p:cNvPr id="61" name="圆形"/>
              <p:cNvSpPr/>
              <p:nvPr/>
            </p:nvSpPr>
            <p:spPr>
              <a:xfrm>
                <a:off x="0" y="0"/>
                <a:ext cx="1270000" cy="1270000"/>
              </a:xfrm>
              <a:prstGeom prst="rect">
                <a:avLst/>
              </a:prstGeom>
              <a:gradFill flip="none" rotWithShape="1">
                <a:gsLst>
                  <a:gs pos="0">
                    <a:srgbClr val="2E7EEE"/>
                  </a:gs>
                  <a:gs pos="70000">
                    <a:srgbClr val="2578ED"/>
                  </a:gs>
                </a:gsLst>
                <a:lin ang="2700000" scaled="0"/>
              </a:gradFill>
              <a:ln w="12700" cap="flat">
                <a:noFill/>
                <a:miter lim="400000"/>
              </a:ln>
              <a:effectLst>
                <a:outerShdw blurRad="749300" dist="38100" dir="2700000" rotWithShape="0">
                  <a:srgbClr val="000000">
                    <a:alpha val="0"/>
                  </a:srgbClr>
                </a:outerShdw>
              </a:effectLst>
            </p:spPr>
            <p:txBody>
              <a:bodyPr wrap="square" lIns="45716" tIns="45716" rIns="45716" bIns="45716" numCol="1" anchor="ctr">
                <a:noAutofit/>
              </a:bodyPr>
              <a:lstStyle/>
              <a:p>
                <a:pPr algn="l" defTabSz="863514">
                  <a:defRPr sz="2800" b="1">
                    <a:solidFill>
                      <a:srgbClr val="FFFFFF"/>
                    </a:solidFill>
                    <a:latin typeface="Source Han Serif CN"/>
                    <a:ea typeface="Source Han Serif CN"/>
                    <a:cs typeface="Source Han Serif CN"/>
                    <a:sym typeface="Source Han Serif CN"/>
                  </a:defRPr>
                </a:pPr>
                <a:endParaRPr sz="5399">
                  <a:solidFill>
                    <a:srgbClr val="FFFFFF"/>
                  </a:solidFill>
                  <a:cs typeface="+mn-ea"/>
                  <a:sym typeface="+mn-lt"/>
                </a:endParaRPr>
              </a:p>
            </p:txBody>
          </p:sp>
          <p:sp>
            <p:nvSpPr>
              <p:cNvPr id="62" name="1"/>
              <p:cNvSpPr txBox="1"/>
              <p:nvPr/>
            </p:nvSpPr>
            <p:spPr>
              <a:xfrm>
                <a:off x="220506" y="191261"/>
                <a:ext cx="898026" cy="907144"/>
              </a:xfrm>
              <a:prstGeom prst="rect">
                <a:avLst/>
              </a:prstGeom>
              <a:noFill/>
              <a:ln w="12700" cap="flat">
                <a:noFill/>
                <a:miter lim="400000"/>
              </a:ln>
              <a:effectLst/>
            </p:spPr>
            <p:txBody>
              <a:bodyPr wrap="square" lIns="0" tIns="0" rIns="0" bIns="0" numCol="1" anchor="ctr">
                <a:noAutofit/>
              </a:bodyPr>
              <a:lstStyle>
                <a:lvl1pPr defTabSz="863600">
                  <a:defRPr sz="5000" b="1">
                    <a:solidFill>
                      <a:srgbClr val="FFFFFF"/>
                    </a:solidFill>
                  </a:defRPr>
                </a:lvl1pPr>
              </a:lstStyle>
              <a:p>
                <a:pPr algn="l"/>
                <a:endParaRPr sz="5399" dirty="0">
                  <a:cs typeface="+mn-ea"/>
                  <a:sym typeface="+mn-lt"/>
                </a:endParaRPr>
              </a:p>
            </p:txBody>
          </p:sp>
        </p:grpSp>
        <p:grpSp>
          <p:nvGrpSpPr>
            <p:cNvPr id="58" name="矩形: 圆角 28"/>
            <p:cNvGrpSpPr/>
            <p:nvPr/>
          </p:nvGrpSpPr>
          <p:grpSpPr>
            <a:xfrm>
              <a:off x="1824925" y="0"/>
              <a:ext cx="9922209" cy="1270000"/>
              <a:chOff x="0" y="0"/>
              <a:chExt cx="9922208" cy="1270000"/>
            </a:xfrm>
          </p:grpSpPr>
          <p:sp>
            <p:nvSpPr>
              <p:cNvPr id="59" name="圆角矩形"/>
              <p:cNvSpPr/>
              <p:nvPr/>
            </p:nvSpPr>
            <p:spPr>
              <a:xfrm>
                <a:off x="0" y="0"/>
                <a:ext cx="8881392" cy="1270000"/>
              </a:xfrm>
              <a:prstGeom prst="rect">
                <a:avLst/>
              </a:prstGeom>
              <a:solidFill>
                <a:srgbClr val="2A77E7"/>
              </a:solidFill>
              <a:ln w="12700" cap="flat">
                <a:noFill/>
                <a:miter lim="400000"/>
              </a:ln>
              <a:effectLst>
                <a:outerShdw blurRad="749300" dist="38100" dir="2700000" rotWithShape="0">
                  <a:srgbClr val="000000">
                    <a:alpha val="0"/>
                  </a:srgbClr>
                </a:outerShdw>
              </a:effectLst>
            </p:spPr>
            <p:txBody>
              <a:bodyPr wrap="square" lIns="45716" tIns="45716" rIns="45716" bIns="45716" numCol="1" anchor="ctr">
                <a:noAutofit/>
              </a:bodyPr>
              <a:lstStyle/>
              <a:p>
                <a:pPr algn="l" defTabSz="863514">
                  <a:defRPr sz="1700">
                    <a:solidFill>
                      <a:srgbClr val="000000"/>
                    </a:solidFill>
                    <a:latin typeface="Calibri" panose="020F0502020204030204"/>
                    <a:ea typeface="Calibri" panose="020F0502020204030204"/>
                    <a:cs typeface="Calibri" panose="020F0502020204030204"/>
                    <a:sym typeface="Calibri" panose="020F0502020204030204"/>
                  </a:defRPr>
                </a:pPr>
                <a:endParaRPr sz="5399">
                  <a:solidFill>
                    <a:srgbClr val="FFFFFF"/>
                  </a:solidFill>
                  <a:cs typeface="+mn-ea"/>
                  <a:sym typeface="+mn-lt"/>
                </a:endParaRPr>
              </a:p>
            </p:txBody>
          </p:sp>
          <p:sp>
            <p:nvSpPr>
              <p:cNvPr id="60" name="第一部分"/>
              <p:cNvSpPr txBox="1"/>
              <p:nvPr/>
            </p:nvSpPr>
            <p:spPr>
              <a:xfrm>
                <a:off x="1412787" y="249464"/>
                <a:ext cx="8509421" cy="839108"/>
              </a:xfrm>
              <a:prstGeom prst="rect">
                <a:avLst/>
              </a:prstGeom>
              <a:noFill/>
              <a:ln w="12700" cap="flat">
                <a:noFill/>
                <a:miter lim="400000"/>
              </a:ln>
              <a:effectLst/>
            </p:spPr>
            <p:txBody>
              <a:bodyPr wrap="square" lIns="0" tIns="0" rIns="0" bIns="0" numCol="1" anchor="ctr">
                <a:noAutofit/>
              </a:bodyPr>
              <a:lstStyle>
                <a:lvl1pPr defTabSz="863600">
                  <a:defRPr sz="4500">
                    <a:solidFill>
                      <a:srgbClr val="404040"/>
                    </a:solidFill>
                    <a:latin typeface="Source Han Serif CN"/>
                    <a:ea typeface="Source Han Serif CN"/>
                    <a:cs typeface="Source Han Serif CN"/>
                    <a:sym typeface="Source Han Serif CN"/>
                  </a:defRPr>
                </a:lvl1pPr>
              </a:lstStyle>
              <a:p>
                <a:pPr algn="l"/>
                <a:r>
                  <a:rPr lang="zh-CN" altLang="en-US" sz="5399" dirty="0" smtClean="0">
                    <a:solidFill>
                      <a:srgbClr val="FFFFFF"/>
                    </a:solidFill>
                    <a:latin typeface="+mn-lt"/>
                    <a:ea typeface="+mn-ea"/>
                    <a:cs typeface="+mn-ea"/>
                    <a:sym typeface="+mn-lt"/>
                  </a:rPr>
                  <a:t>算法复杂度</a:t>
                </a:r>
                <a:endParaRPr lang="zh-CN" altLang="en-US" sz="5399" dirty="0">
                  <a:solidFill>
                    <a:srgbClr val="FFFFFF"/>
                  </a:solidFill>
                  <a:latin typeface="+mn-lt"/>
                  <a:ea typeface="+mn-ea"/>
                  <a:cs typeface="+mn-ea"/>
                  <a:sym typeface="+mn-lt"/>
                </a:endParaRPr>
              </a:p>
            </p:txBody>
          </p:sp>
        </p:grpSp>
      </p:grpSp>
    </p:spTree>
    <p:extLst>
      <p:ext uri="{BB962C8B-B14F-4D97-AF65-F5344CB8AC3E}">
        <p14:creationId xmlns:p14="http://schemas.microsoft.com/office/powerpoint/2010/main" val="4010299315"/>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descr="7b0a202020202262756c6c6574223a20227b5c2263617465676f727949645c223a31303030352c5c2274656d706c61746549645c223a32303233313332387d220a7d0a"/>
          <p:cNvSpPr txBox="1"/>
          <p:nvPr/>
        </p:nvSpPr>
        <p:spPr>
          <a:xfrm>
            <a:off x="613411" y="3136265"/>
            <a:ext cx="23073904" cy="11629466"/>
          </a:xfrm>
          <a:prstGeom prst="rect">
            <a:avLst/>
          </a:prstGeom>
          <a:noFill/>
        </p:spPr>
        <p:txBody>
          <a:bodyPr wrap="square" rtlCol="0">
            <a:spAutoFit/>
          </a:bodyPr>
          <a:lstStyle/>
          <a:p>
            <a:pPr algn="l">
              <a:lnSpc>
                <a:spcPct val="170000"/>
              </a:lnSpc>
              <a:buBlip>
                <a:blip r:embed="rId4"/>
              </a:buBlip>
            </a:pPr>
            <a:r>
              <a:rPr lang="zh-CN" altLang="en-US" sz="4410" b="1" dirty="0">
                <a:solidFill>
                  <a:srgbClr val="000000"/>
                </a:solidFill>
                <a:latin typeface="思源宋体 CN" panose="02020400000000000000" charset="-122"/>
                <a:ea typeface="思源宋体 CN" panose="02020400000000000000" charset="-122"/>
                <a:cs typeface="思源宋体 CN" panose="02020400000000000000" charset="-122"/>
              </a:rPr>
              <a:t>竞赛所给的题目，一般都会有多种解法，它</a:t>
            </a:r>
            <a:r>
              <a:rPr lang="zh-CN" altLang="en-US" sz="4410" b="1" dirty="0" smtClean="0">
                <a:solidFill>
                  <a:srgbClr val="000000"/>
                </a:solidFill>
                <a:latin typeface="思源宋体 CN" panose="02020400000000000000" charset="-122"/>
                <a:ea typeface="思源宋体 CN" panose="02020400000000000000" charset="-122"/>
                <a:cs typeface="思源宋体 CN" panose="02020400000000000000" charset="-122"/>
              </a:rPr>
              <a:t>考核在</a:t>
            </a:r>
            <a:r>
              <a:rPr lang="zh-CN" altLang="en-US" sz="4410" b="1" dirty="0">
                <a:solidFill>
                  <a:srgbClr val="000000"/>
                </a:solidFill>
                <a:latin typeface="思源宋体 CN" panose="02020400000000000000" charset="-122"/>
                <a:ea typeface="思源宋体 CN" panose="02020400000000000000" charset="-122"/>
                <a:cs typeface="思源宋体 CN" panose="02020400000000000000" charset="-122"/>
              </a:rPr>
              <a:t>限定时间和空间内解决问题。</a:t>
            </a:r>
          </a:p>
          <a:p>
            <a:pPr algn="l">
              <a:lnSpc>
                <a:spcPct val="170000"/>
              </a:lnSpc>
              <a:buBlip>
                <a:blip r:embed="rId4"/>
              </a:buBlip>
            </a:pPr>
            <a:endParaRPr lang="en-US" altLang="zh-CN" sz="4410" b="1" dirty="0" smtClean="0">
              <a:solidFill>
                <a:srgbClr val="000000"/>
              </a:solidFill>
              <a:latin typeface="思源宋体 CN" panose="02020400000000000000" charset="-122"/>
              <a:ea typeface="思源宋体 CN" panose="02020400000000000000" charset="-122"/>
              <a:cs typeface="思源宋体 CN" panose="02020400000000000000" charset="-122"/>
            </a:endParaRPr>
          </a:p>
          <a:p>
            <a:pPr algn="l">
              <a:lnSpc>
                <a:spcPct val="170000"/>
              </a:lnSpc>
              <a:buBlip>
                <a:blip r:embed="rId4"/>
              </a:buBlip>
            </a:pPr>
            <a:r>
              <a:rPr lang="zh-CN" altLang="en-US" sz="4410" b="1" dirty="0" smtClean="0">
                <a:solidFill>
                  <a:srgbClr val="000000"/>
                </a:solidFill>
                <a:latin typeface="思源宋体 CN" panose="02020400000000000000" charset="-122"/>
                <a:ea typeface="思源宋体 CN" panose="02020400000000000000" charset="-122"/>
                <a:cs typeface="思源宋体 CN" panose="02020400000000000000" charset="-122"/>
              </a:rPr>
              <a:t>如果</a:t>
            </a:r>
            <a:r>
              <a:rPr lang="zh-CN" altLang="en-US" sz="4410" b="1" dirty="0">
                <a:solidFill>
                  <a:srgbClr val="000000"/>
                </a:solidFill>
                <a:latin typeface="思源宋体 CN" panose="02020400000000000000" charset="-122"/>
                <a:ea typeface="思源宋体 CN" panose="02020400000000000000" charset="-122"/>
                <a:cs typeface="思源宋体 CN" panose="02020400000000000000" charset="-122"/>
              </a:rPr>
              <a:t>条件很宽松，那么可以在多种解法中选一个容易编程的简单算法，以节约这一题的编码</a:t>
            </a:r>
          </a:p>
          <a:p>
            <a:pPr algn="l">
              <a:lnSpc>
                <a:spcPct val="170000"/>
              </a:lnSpc>
            </a:pPr>
            <a:r>
              <a:rPr lang="en-US" altLang="zh-CN" sz="4410" b="1" dirty="0">
                <a:solidFill>
                  <a:srgbClr val="000000"/>
                </a:solidFill>
                <a:latin typeface="思源宋体 CN" panose="02020400000000000000" charset="-122"/>
                <a:ea typeface="思源宋体 CN" panose="02020400000000000000" charset="-122"/>
                <a:cs typeface="思源宋体 CN" panose="02020400000000000000" charset="-122"/>
              </a:rPr>
              <a:t>   </a:t>
            </a:r>
            <a:r>
              <a:rPr lang="zh-CN" altLang="en-US" sz="4410" b="1" dirty="0" smtClean="0">
                <a:solidFill>
                  <a:srgbClr val="000000"/>
                </a:solidFill>
                <a:latin typeface="思源宋体 CN" panose="02020400000000000000" charset="-122"/>
                <a:ea typeface="思源宋体 CN" panose="02020400000000000000" charset="-122"/>
                <a:cs typeface="思源宋体 CN" panose="02020400000000000000" charset="-122"/>
              </a:rPr>
              <a:t>时间。</a:t>
            </a:r>
            <a:r>
              <a:rPr lang="zh-CN" altLang="en-US" sz="4410" b="1" dirty="0">
                <a:solidFill>
                  <a:srgbClr val="000000"/>
                </a:solidFill>
                <a:latin typeface="思源宋体 CN" panose="02020400000000000000" charset="-122"/>
                <a:ea typeface="思源宋体 CN" panose="02020400000000000000" charset="-122"/>
                <a:cs typeface="思源宋体 CN" panose="02020400000000000000" charset="-122"/>
              </a:rPr>
              <a:t>简单算法一般指暴力法，不用复杂算法和复杂数据结构，</a:t>
            </a:r>
            <a:r>
              <a:rPr lang="zh-CN" altLang="en-US" sz="4410" b="1" dirty="0" smtClean="0">
                <a:solidFill>
                  <a:srgbClr val="000000"/>
                </a:solidFill>
                <a:latin typeface="思源宋体 CN" panose="02020400000000000000" charset="-122"/>
                <a:ea typeface="思源宋体 CN" panose="02020400000000000000" charset="-122"/>
                <a:cs typeface="思源宋体 CN" panose="02020400000000000000" charset="-122"/>
              </a:rPr>
              <a:t>虽然</a:t>
            </a:r>
            <a:r>
              <a:rPr lang="zh-CN" altLang="en-US" sz="4410" b="1" dirty="0">
                <a:solidFill>
                  <a:srgbClr val="000000"/>
                </a:solidFill>
                <a:latin typeface="思源宋体 CN" panose="02020400000000000000" charset="-122"/>
                <a:ea typeface="思源宋体 CN" panose="02020400000000000000" charset="-122"/>
                <a:cs typeface="思源宋体 CN" panose="02020400000000000000" charset="-122"/>
              </a:rPr>
              <a:t>代码的效率低下，但是思路和编码非常简单</a:t>
            </a:r>
            <a:r>
              <a:rPr lang="zh-CN" altLang="en-US" sz="4410" b="1" dirty="0" smtClean="0">
                <a:solidFill>
                  <a:srgbClr val="000000"/>
                </a:solidFill>
                <a:latin typeface="思源宋体 CN" panose="02020400000000000000" charset="-122"/>
                <a:ea typeface="思源宋体 CN" panose="02020400000000000000" charset="-122"/>
                <a:cs typeface="思源宋体 CN" panose="02020400000000000000" charset="-122"/>
              </a:rPr>
              <a:t>。</a:t>
            </a:r>
            <a:endParaRPr lang="en-US" altLang="zh-CN" sz="4410" b="1" dirty="0" smtClean="0">
              <a:solidFill>
                <a:srgbClr val="000000"/>
              </a:solidFill>
              <a:latin typeface="思源宋体 CN" panose="02020400000000000000" charset="-122"/>
              <a:ea typeface="思源宋体 CN" panose="02020400000000000000" charset="-122"/>
              <a:cs typeface="思源宋体 CN" panose="02020400000000000000" charset="-122"/>
            </a:endParaRPr>
          </a:p>
          <a:p>
            <a:pPr algn="l">
              <a:lnSpc>
                <a:spcPct val="170000"/>
              </a:lnSpc>
            </a:pPr>
            <a:endParaRPr lang="zh-CN" altLang="en-US" sz="4410" b="1" dirty="0">
              <a:solidFill>
                <a:srgbClr val="000000"/>
              </a:solidFill>
              <a:latin typeface="思源宋体 CN" panose="02020400000000000000" charset="-122"/>
              <a:ea typeface="思源宋体 CN" panose="02020400000000000000" charset="-122"/>
              <a:cs typeface="思源宋体 CN" panose="02020400000000000000" charset="-122"/>
            </a:endParaRPr>
          </a:p>
          <a:p>
            <a:pPr algn="l">
              <a:lnSpc>
                <a:spcPct val="170000"/>
              </a:lnSpc>
              <a:buBlip>
                <a:blip r:embed="rId4"/>
              </a:buBlip>
            </a:pPr>
            <a:r>
              <a:rPr lang="zh-CN" altLang="en-US" sz="4410" b="1" dirty="0">
                <a:solidFill>
                  <a:srgbClr val="000000"/>
                </a:solidFill>
                <a:latin typeface="思源宋体 CN" panose="02020400000000000000" charset="-122"/>
                <a:ea typeface="思源宋体 CN" panose="02020400000000000000" charset="-122"/>
                <a:cs typeface="思源宋体 CN" panose="02020400000000000000" charset="-122"/>
              </a:rPr>
              <a:t>如果给定的时间和空间条件很苛刻，那么能选用</a:t>
            </a:r>
            <a:r>
              <a:rPr lang="zh-CN" altLang="en-US" sz="4410" b="1" dirty="0" smtClean="0">
                <a:solidFill>
                  <a:srgbClr val="000000"/>
                </a:solidFill>
                <a:latin typeface="思源宋体 CN" panose="02020400000000000000" charset="-122"/>
                <a:ea typeface="思源宋体 CN" panose="02020400000000000000" charset="-122"/>
                <a:cs typeface="思源宋体 CN" panose="02020400000000000000" charset="-122"/>
              </a:rPr>
              <a:t>的算法</a:t>
            </a:r>
            <a:r>
              <a:rPr lang="zh-CN" altLang="en-US" sz="4410" b="1" dirty="0">
                <a:solidFill>
                  <a:srgbClr val="000000"/>
                </a:solidFill>
                <a:latin typeface="思源宋体 CN" panose="02020400000000000000" charset="-122"/>
                <a:ea typeface="思源宋体 CN" panose="02020400000000000000" charset="-122"/>
                <a:cs typeface="思源宋体 CN" panose="02020400000000000000" charset="-122"/>
              </a:rPr>
              <a:t>和数据结构</a:t>
            </a:r>
            <a:r>
              <a:rPr lang="zh-CN" altLang="en-US" sz="4410" b="1" dirty="0" smtClean="0">
                <a:solidFill>
                  <a:srgbClr val="000000"/>
                </a:solidFill>
                <a:latin typeface="思源宋体 CN" panose="02020400000000000000" charset="-122"/>
                <a:ea typeface="思源宋体 CN" panose="02020400000000000000" charset="-122"/>
                <a:cs typeface="思源宋体 CN" panose="02020400000000000000" charset="-122"/>
              </a:rPr>
              <a:t>就难了。</a:t>
            </a:r>
            <a:endParaRPr lang="en-US" altLang="zh-CN" sz="4410" b="1" dirty="0" smtClean="0">
              <a:solidFill>
                <a:srgbClr val="000000"/>
              </a:solidFill>
              <a:latin typeface="思源宋体 CN" panose="02020400000000000000" charset="-122"/>
              <a:ea typeface="思源宋体 CN" panose="02020400000000000000" charset="-122"/>
              <a:cs typeface="思源宋体 CN" panose="02020400000000000000" charset="-122"/>
            </a:endParaRPr>
          </a:p>
          <a:p>
            <a:pPr algn="l">
              <a:lnSpc>
                <a:spcPct val="170000"/>
              </a:lnSpc>
              <a:buBlip>
                <a:blip r:embed="rId4"/>
              </a:buBlip>
            </a:pPr>
            <a:endParaRPr lang="en-US" altLang="zh-CN" sz="4410" b="1" dirty="0">
              <a:solidFill>
                <a:srgbClr val="000000"/>
              </a:solidFill>
              <a:latin typeface="思源宋体 CN" panose="02020400000000000000" charset="-122"/>
              <a:ea typeface="思源宋体 CN" panose="02020400000000000000" charset="-122"/>
              <a:cs typeface="思源宋体 CN" panose="02020400000000000000" charset="-122"/>
            </a:endParaRPr>
          </a:p>
          <a:p>
            <a:pPr algn="l">
              <a:lnSpc>
                <a:spcPct val="170000"/>
              </a:lnSpc>
              <a:buBlip>
                <a:blip r:embed="rId4"/>
              </a:buBlip>
            </a:pPr>
            <a:r>
              <a:rPr lang="zh-CN" altLang="en-US" sz="4410" b="1" dirty="0" smtClean="0">
                <a:solidFill>
                  <a:srgbClr val="000000"/>
                </a:solidFill>
                <a:latin typeface="思源宋体 CN" panose="02020400000000000000" charset="-122"/>
                <a:ea typeface="思源宋体 CN" panose="02020400000000000000" charset="-122"/>
                <a:cs typeface="思源宋体 CN" panose="02020400000000000000" charset="-122"/>
              </a:rPr>
              <a:t>要得到100</a:t>
            </a:r>
            <a:r>
              <a:rPr lang="zh-CN" altLang="en-US" sz="4410" b="1" dirty="0">
                <a:solidFill>
                  <a:srgbClr val="000000"/>
                </a:solidFill>
                <a:latin typeface="思源宋体 CN" panose="02020400000000000000" charset="-122"/>
                <a:ea typeface="思源宋体 CN" panose="02020400000000000000" charset="-122"/>
                <a:cs typeface="思源宋体 CN" panose="02020400000000000000" charset="-122"/>
              </a:rPr>
              <a:t>%的分数，需要用高效复杂的算法</a:t>
            </a:r>
            <a:r>
              <a:rPr lang="zh-CN" altLang="en-US" sz="4410" b="1" dirty="0" smtClean="0">
                <a:solidFill>
                  <a:srgbClr val="000000"/>
                </a:solidFill>
                <a:latin typeface="思源宋体 CN" panose="02020400000000000000" charset="-122"/>
                <a:ea typeface="思源宋体 CN" panose="02020400000000000000" charset="-122"/>
                <a:cs typeface="思源宋体 CN" panose="02020400000000000000" charset="-122"/>
              </a:rPr>
              <a:t>。</a:t>
            </a:r>
            <a:endParaRPr lang="en-US" altLang="zh-CN" sz="4410" b="1" dirty="0" smtClean="0">
              <a:solidFill>
                <a:srgbClr val="000000"/>
              </a:solidFill>
              <a:latin typeface="思源宋体 CN" panose="02020400000000000000" charset="-122"/>
              <a:ea typeface="思源宋体 CN" panose="02020400000000000000" charset="-122"/>
              <a:cs typeface="思源宋体 CN" panose="02020400000000000000" charset="-122"/>
            </a:endParaRPr>
          </a:p>
          <a:p>
            <a:pPr algn="l">
              <a:lnSpc>
                <a:spcPct val="170000"/>
              </a:lnSpc>
              <a:buBlip>
                <a:blip r:embed="rId4"/>
              </a:buBlip>
            </a:pPr>
            <a:r>
              <a:rPr lang="zh-CN" altLang="en-US" sz="4410" b="1" dirty="0" smtClean="0">
                <a:solidFill>
                  <a:srgbClr val="000000"/>
                </a:solidFill>
                <a:latin typeface="思源宋体 CN" panose="02020400000000000000" charset="-122"/>
                <a:ea typeface="思源宋体 CN" panose="02020400000000000000" charset="-122"/>
                <a:cs typeface="思源宋体 CN" panose="02020400000000000000" charset="-122"/>
              </a:rPr>
              <a:t>如果</a:t>
            </a:r>
            <a:r>
              <a:rPr lang="zh-CN" altLang="en-US" sz="4410" b="1" dirty="0">
                <a:solidFill>
                  <a:srgbClr val="000000"/>
                </a:solidFill>
                <a:latin typeface="思源宋体 CN" panose="02020400000000000000" charset="-122"/>
                <a:ea typeface="思源宋体 CN" panose="02020400000000000000" charset="-122"/>
                <a:cs typeface="思源宋体 CN" panose="02020400000000000000" charset="-122"/>
              </a:rPr>
              <a:t>不会复杂算法或时间来不及，可以用暴力法</a:t>
            </a:r>
            <a:r>
              <a:rPr lang="zh-CN" altLang="en-US" sz="4410" b="1" dirty="0" smtClean="0">
                <a:solidFill>
                  <a:srgbClr val="000000"/>
                </a:solidFill>
                <a:latin typeface="思源宋体 CN" panose="02020400000000000000" charset="-122"/>
                <a:ea typeface="思源宋体 CN" panose="02020400000000000000" charset="-122"/>
                <a:cs typeface="思源宋体 CN" panose="02020400000000000000" charset="-122"/>
              </a:rPr>
              <a:t>获得部分</a:t>
            </a:r>
            <a:r>
              <a:rPr lang="zh-CN" altLang="en-US" sz="4410" b="1" dirty="0">
                <a:solidFill>
                  <a:srgbClr val="000000"/>
                </a:solidFill>
                <a:latin typeface="思源宋体 CN" panose="02020400000000000000" charset="-122"/>
                <a:ea typeface="思源宋体 CN" panose="02020400000000000000" charset="-122"/>
                <a:cs typeface="思源宋体 CN" panose="02020400000000000000" charset="-122"/>
              </a:rPr>
              <a:t>分数。</a:t>
            </a:r>
          </a:p>
        </p:txBody>
      </p:sp>
      <p:grpSp>
        <p:nvGrpSpPr>
          <p:cNvPr id="7" name="组合 6"/>
          <p:cNvGrpSpPr/>
          <p:nvPr/>
        </p:nvGrpSpPr>
        <p:grpSpPr>
          <a:xfrm>
            <a:off x="201" y="700"/>
            <a:ext cx="24382400" cy="2748900"/>
            <a:chOff x="1784" y="1"/>
            <a:chExt cx="34832" cy="3927"/>
          </a:xfrm>
        </p:grpSpPr>
        <p:sp>
          <p:nvSpPr>
            <p:cNvPr id="69" name="矩形: 圆角 2"/>
            <p:cNvSpPr/>
            <p:nvPr userDrawn="1"/>
          </p:nvSpPr>
          <p:spPr>
            <a:xfrm>
              <a:off x="1784" y="1"/>
              <a:ext cx="34832" cy="3927"/>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5290" dirty="0"/>
            </a:p>
          </p:txBody>
        </p:sp>
        <p:pic>
          <p:nvPicPr>
            <p:cNvPr id="5" name="图像" descr="图像"/>
            <p:cNvPicPr>
              <a:picLocks noChangeAspect="1"/>
            </p:cNvPicPr>
            <p:nvPr/>
          </p:nvPicPr>
          <p:blipFill>
            <a:blip r:embed="rId5"/>
            <a:stretch>
              <a:fillRect/>
            </a:stretch>
          </p:blipFill>
          <p:spPr>
            <a:xfrm>
              <a:off x="30280" y="907"/>
              <a:ext cx="5577" cy="907"/>
            </a:xfrm>
            <a:prstGeom prst="rect">
              <a:avLst/>
            </a:prstGeom>
          </p:spPr>
        </p:pic>
        <p:sp>
          <p:nvSpPr>
            <p:cNvPr id="11" name="文本框 10"/>
            <p:cNvSpPr txBox="1"/>
            <p:nvPr/>
          </p:nvSpPr>
          <p:spPr>
            <a:xfrm>
              <a:off x="2827" y="1215"/>
              <a:ext cx="13506" cy="1489"/>
            </a:xfrm>
            <a:prstGeom prst="rect">
              <a:avLst/>
            </a:prstGeom>
            <a:noFill/>
          </p:spPr>
          <p:txBody>
            <a:bodyPr wrap="square">
              <a:spAutoFit/>
            </a:bodyPr>
            <a:lstStyle/>
            <a:p>
              <a:pPr algn="l"/>
              <a:r>
                <a:rPr lang="zh-CN" altLang="en-US" sz="6175" b="1" spc="600" dirty="0" smtClean="0">
                  <a:solidFill>
                    <a:schemeClr val="bg1"/>
                  </a:solidFill>
                  <a:latin typeface="思源宋体 CN Heavy" panose="02020900000000000000" charset="-122"/>
                  <a:ea typeface="思源宋体 CN Heavy" panose="02020900000000000000" charset="-122"/>
                  <a:sym typeface="+mn-ea"/>
                </a:rPr>
                <a:t>选择解题方法</a:t>
              </a:r>
            </a:p>
          </p:txBody>
        </p:sp>
      </p:grpSp>
    </p:spTree>
    <p:custDataLst>
      <p:tags r:id="rId1"/>
    </p:custData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01" y="700"/>
            <a:ext cx="24382400" cy="2748900"/>
            <a:chOff x="1784" y="1"/>
            <a:chExt cx="34832" cy="3927"/>
          </a:xfrm>
        </p:grpSpPr>
        <p:sp>
          <p:nvSpPr>
            <p:cNvPr id="69" name="矩形: 圆角 2"/>
            <p:cNvSpPr/>
            <p:nvPr userDrawn="1"/>
          </p:nvSpPr>
          <p:spPr>
            <a:xfrm>
              <a:off x="1784" y="1"/>
              <a:ext cx="34832" cy="3927"/>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5290" dirty="0">
                <a:latin typeface="Times New Roman" panose="02020603050405020304" pitchFamily="18" charset="0"/>
                <a:cs typeface="Times New Roman" panose="02020603050405020304" pitchFamily="18" charset="0"/>
              </a:endParaRPr>
            </a:p>
          </p:txBody>
        </p:sp>
        <p:pic>
          <p:nvPicPr>
            <p:cNvPr id="5" name="图像" descr="图像"/>
            <p:cNvPicPr>
              <a:picLocks noChangeAspect="1"/>
            </p:cNvPicPr>
            <p:nvPr/>
          </p:nvPicPr>
          <p:blipFill>
            <a:blip r:embed="rId4"/>
            <a:stretch>
              <a:fillRect/>
            </a:stretch>
          </p:blipFill>
          <p:spPr>
            <a:xfrm>
              <a:off x="30280" y="907"/>
              <a:ext cx="5577" cy="907"/>
            </a:xfrm>
            <a:prstGeom prst="rect">
              <a:avLst/>
            </a:prstGeom>
          </p:spPr>
        </p:pic>
        <p:sp>
          <p:nvSpPr>
            <p:cNvPr id="11" name="文本框 10"/>
            <p:cNvSpPr txBox="1"/>
            <p:nvPr/>
          </p:nvSpPr>
          <p:spPr>
            <a:xfrm>
              <a:off x="2827" y="297"/>
              <a:ext cx="31566" cy="3153"/>
            </a:xfrm>
            <a:prstGeom prst="rect">
              <a:avLst/>
            </a:prstGeom>
            <a:noFill/>
          </p:spPr>
          <p:txBody>
            <a:bodyPr wrap="square">
              <a:spAutoFit/>
            </a:bodyPr>
            <a:lstStyle/>
            <a:p>
              <a:pPr algn="l">
                <a:lnSpc>
                  <a:spcPct val="130000"/>
                </a:lnSpc>
              </a:pPr>
              <a:r>
                <a:rPr lang="zh-CN" altLang="en-US" sz="6175" b="1" spc="600" dirty="0" smtClean="0">
                  <a:solidFill>
                    <a:schemeClr val="bg1"/>
                  </a:solidFill>
                  <a:latin typeface="Times New Roman" panose="02020603050405020304" pitchFamily="18" charset="0"/>
                  <a:ea typeface="思源宋体 CN Heavy" panose="02020900000000000000" charset="-122"/>
                  <a:cs typeface="Times New Roman" panose="02020603050405020304" pitchFamily="18" charset="0"/>
                  <a:sym typeface="+mn-ea"/>
                </a:rPr>
                <a:t>例题：求和 </a:t>
              </a:r>
            </a:p>
            <a:p>
              <a:pPr algn="l">
                <a:lnSpc>
                  <a:spcPct val="130000"/>
                </a:lnSpc>
              </a:pPr>
              <a:r>
                <a:rPr lang="zh-CN" altLang="en-US" sz="4400" b="1" spc="600" dirty="0" smtClean="0">
                  <a:solidFill>
                    <a:schemeClr val="bg1"/>
                  </a:solidFill>
                  <a:latin typeface="Times New Roman" panose="02020603050405020304" pitchFamily="18" charset="0"/>
                  <a:ea typeface="思源宋体 CN Heavy" panose="02020900000000000000" charset="-122"/>
                  <a:cs typeface="Times New Roman" panose="02020603050405020304" pitchFamily="18" charset="0"/>
                  <a:sym typeface="+mn-ea"/>
                </a:rPr>
                <a:t>求和 2022年第十三届蓝桥杯省赛，</a:t>
              </a:r>
              <a:r>
                <a:rPr lang="zh-CN" altLang="en-US" sz="4400" b="1" spc="600" dirty="0" smtClean="0">
                  <a:solidFill>
                    <a:srgbClr val="FF0000"/>
                  </a:solidFill>
                  <a:latin typeface="Times New Roman" panose="02020603050405020304" pitchFamily="18" charset="0"/>
                  <a:ea typeface="思源宋体 CN Heavy" panose="02020900000000000000" charset="-122"/>
                  <a:cs typeface="Times New Roman" panose="02020603050405020304" pitchFamily="18" charset="0"/>
                  <a:sym typeface="+mn-ea"/>
                </a:rPr>
                <a:t>lanqiaoOJ题号2080</a:t>
              </a:r>
            </a:p>
          </p:txBody>
        </p:sp>
      </p:grpSp>
      <p:sp>
        <p:nvSpPr>
          <p:cNvPr id="15" name="文本框 14" descr="7b0a202020202262756c6c6574223a20227b5c2263617465676f727949645c223a31303030352c5c2274656d706c61746549645c223a32303233313332387d220a7d0a"/>
          <p:cNvSpPr txBox="1"/>
          <p:nvPr/>
        </p:nvSpPr>
        <p:spPr>
          <a:xfrm>
            <a:off x="605790" y="2950210"/>
            <a:ext cx="23075265" cy="11603176"/>
          </a:xfrm>
          <a:prstGeom prst="rect">
            <a:avLst/>
          </a:prstGeom>
          <a:noFill/>
        </p:spPr>
        <p:txBody>
          <a:bodyPr wrap="square" rtlCol="0">
            <a:spAutoFit/>
          </a:bodyPr>
          <a:lstStyle/>
          <a:p>
            <a:pPr algn="l">
              <a:lnSpc>
                <a:spcPct val="170000"/>
              </a:lnSpc>
            </a:pPr>
            <a:r>
              <a:rPr lang="zh-CN" altLang="en-US" sz="4400"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【题目描述】</a:t>
            </a:r>
            <a:r>
              <a:rPr lang="en-US" altLang="zh-CN" sz="4400"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给定n个整数a</a:t>
            </a:r>
            <a:r>
              <a:rPr lang="zh-CN" altLang="en-US"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，求他们两两相乘再相加的和，即：</a:t>
            </a:r>
          </a:p>
          <a:p>
            <a:pPr algn="l">
              <a:lnSpc>
                <a:spcPct val="170000"/>
              </a:lnSpc>
            </a:pP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 = a</a:t>
            </a:r>
            <a:r>
              <a:rPr lang="zh-CN" altLang="en-US"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a:t>
            </a:r>
            <a:r>
              <a:rPr lang="zh-CN" altLang="en-US"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 + a</a:t>
            </a:r>
            <a:r>
              <a:rPr lang="zh-CN" altLang="en-US"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a:t>
            </a:r>
            <a:r>
              <a:rPr lang="zh-CN" altLang="en-US"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 +  a</a:t>
            </a:r>
            <a:r>
              <a:rPr lang="zh-CN" altLang="en-US"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a:t>
            </a:r>
            <a:r>
              <a:rPr lang="zh-CN" altLang="en-US"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a:t>
            </a:r>
            <a:r>
              <a:rPr lang="zh-CN" altLang="en-US"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70000"/>
              </a:lnSpc>
            </a:pPr>
            <a:r>
              <a:rPr lang="zh-CN" altLang="en-US" sz="4400"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【输入描述】</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第一行包含一个整数n，第二行包含n个整数a</a:t>
            </a:r>
            <a:r>
              <a:rPr lang="zh-CN" altLang="en-US"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70000"/>
              </a:lnSpc>
            </a:pPr>
            <a:r>
              <a:rPr lang="zh-CN" altLang="en-US" sz="4400"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【输出描述】</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输出一个整数S，表示所求的和。使用合适的数据类型进行运算。</a:t>
            </a:r>
          </a:p>
          <a:p>
            <a:pPr algn="l">
              <a:lnSpc>
                <a:spcPct val="170000"/>
              </a:lnSpc>
            </a:pPr>
            <a:r>
              <a:rPr lang="zh-CN" altLang="en-US" sz="4400"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【输入样例】</a:t>
            </a:r>
            <a:r>
              <a:rPr lang="en-US" altLang="zh-CN" sz="4400"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                                                【输出样例】 </a:t>
            </a: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70000"/>
              </a:lnSpc>
            </a:pP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4                                                                      117</a:t>
            </a: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70000"/>
              </a:lnSpc>
            </a:pP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1  3  6  9</a:t>
            </a:r>
          </a:p>
          <a:p>
            <a:pPr algn="l">
              <a:lnSpc>
                <a:spcPct val="170000"/>
              </a:lnSpc>
            </a:pPr>
            <a:r>
              <a:rPr lang="en-US" altLang="zh-CN" sz="4400" dirty="0">
                <a:solidFill>
                  <a:srgbClr val="2E7EEE"/>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err="1">
                <a:solidFill>
                  <a:srgbClr val="2E7EEE"/>
                </a:solidFill>
                <a:latin typeface="Times New Roman" panose="02020603050405020304" pitchFamily="18" charset="0"/>
                <a:ea typeface="思源宋体 CN" panose="02020400000000000000" charset="-122"/>
                <a:cs typeface="Times New Roman" panose="02020603050405020304" pitchFamily="18" charset="0"/>
              </a:rPr>
              <a:t>评测用例规模与约定</a:t>
            </a:r>
            <a:r>
              <a:rPr lang="en-US" altLang="zh-CN" sz="4400" dirty="0" smtClean="0">
                <a:solidFill>
                  <a:srgbClr val="2E7EEE"/>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70000"/>
              </a:lnSpc>
            </a:pP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对于</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30%的数据，1≤n≤1000，1≤a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≤100</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70000"/>
              </a:lnSpc>
            </a:pP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对于所有评测用例，1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≤n≤200000，1≤a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≤1000。</a:t>
            </a:r>
          </a:p>
        </p:txBody>
      </p:sp>
    </p:spTree>
    <p:custDataLst>
      <p:tags r:id="rId1"/>
    </p:custData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nvPicPr>
        <p:blipFill>
          <a:blip r:embed="rId4">
            <a:lum bright="34000" contrast="-8000"/>
          </a:blip>
          <a:stretch>
            <a:fillRect/>
          </a:stretch>
        </p:blipFill>
        <p:spPr>
          <a:xfrm rot="5400000">
            <a:off x="8143240" y="-5471160"/>
            <a:ext cx="8173720" cy="24615140"/>
          </a:xfrm>
          <a:prstGeom prst="rect">
            <a:avLst/>
          </a:prstGeom>
          <a:noFill/>
          <a:ln w="9525">
            <a:noFill/>
          </a:ln>
        </p:spPr>
      </p:pic>
      <p:grpSp>
        <p:nvGrpSpPr>
          <p:cNvPr id="7" name="组合 6"/>
          <p:cNvGrpSpPr/>
          <p:nvPr/>
        </p:nvGrpSpPr>
        <p:grpSpPr>
          <a:xfrm>
            <a:off x="201" y="700"/>
            <a:ext cx="24382400" cy="2748900"/>
            <a:chOff x="1784" y="1"/>
            <a:chExt cx="34832" cy="3927"/>
          </a:xfrm>
        </p:grpSpPr>
        <p:sp>
          <p:nvSpPr>
            <p:cNvPr id="69" name="矩形: 圆角 2"/>
            <p:cNvSpPr/>
            <p:nvPr userDrawn="1"/>
          </p:nvSpPr>
          <p:spPr>
            <a:xfrm>
              <a:off x="1784" y="1"/>
              <a:ext cx="34832" cy="3927"/>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5290" dirty="0"/>
            </a:p>
          </p:txBody>
        </p:sp>
        <p:pic>
          <p:nvPicPr>
            <p:cNvPr id="5" name="图像" descr="图像"/>
            <p:cNvPicPr>
              <a:picLocks noChangeAspect="1"/>
            </p:cNvPicPr>
            <p:nvPr/>
          </p:nvPicPr>
          <p:blipFill>
            <a:blip r:embed="rId5"/>
            <a:stretch>
              <a:fillRect/>
            </a:stretch>
          </p:blipFill>
          <p:spPr>
            <a:xfrm>
              <a:off x="30280" y="907"/>
              <a:ext cx="5577" cy="907"/>
            </a:xfrm>
            <a:prstGeom prst="rect">
              <a:avLst/>
            </a:prstGeom>
          </p:spPr>
        </p:pic>
        <p:sp>
          <p:nvSpPr>
            <p:cNvPr id="11" name="文本框 10"/>
            <p:cNvSpPr txBox="1"/>
            <p:nvPr/>
          </p:nvSpPr>
          <p:spPr>
            <a:xfrm>
              <a:off x="2827" y="1215"/>
              <a:ext cx="13506" cy="1489"/>
            </a:xfrm>
            <a:prstGeom prst="rect">
              <a:avLst/>
            </a:prstGeom>
            <a:noFill/>
          </p:spPr>
          <p:txBody>
            <a:bodyPr wrap="square">
              <a:spAutoFit/>
            </a:bodyPr>
            <a:lstStyle/>
            <a:p>
              <a:pPr algn="l"/>
              <a:r>
                <a:rPr lang="zh-CN" altLang="en-US" sz="6175" b="1" spc="600" dirty="0" smtClean="0">
                  <a:solidFill>
                    <a:schemeClr val="bg1"/>
                  </a:solidFill>
                  <a:latin typeface="思源宋体 CN Heavy" panose="02020900000000000000" charset="-122"/>
                  <a:ea typeface="思源宋体 CN Heavy" panose="02020900000000000000" charset="-122"/>
                  <a:sym typeface="+mn-ea"/>
                </a:rPr>
                <a:t>暴力法：时间复杂度</a:t>
              </a:r>
            </a:p>
          </p:txBody>
        </p:sp>
      </p:grpSp>
      <p:sp>
        <p:nvSpPr>
          <p:cNvPr id="4" name="文本框 3" descr="7b0a202020202262756c6c6574223a20227b5c2263617465676f727949645c223a31303030352c5c2274656d706c61746549645c223a32303233313332387d220a7d0a"/>
          <p:cNvSpPr txBox="1"/>
          <p:nvPr/>
        </p:nvSpPr>
        <p:spPr>
          <a:xfrm>
            <a:off x="776965" y="2925808"/>
            <a:ext cx="11826500" cy="1176655"/>
          </a:xfrm>
          <a:prstGeom prst="rect">
            <a:avLst/>
          </a:prstGeom>
          <a:noFill/>
        </p:spPr>
        <p:txBody>
          <a:bodyPr wrap="square" rtlCol="0">
            <a:spAutoFit/>
          </a:bodyPr>
          <a:lstStyle/>
          <a:p>
            <a:pPr algn="l">
              <a:lnSpc>
                <a:spcPct val="160000"/>
              </a:lnSpc>
            </a:pPr>
            <a:r>
              <a:rPr lang="en-US" altLang="zh-CN" sz="4410" b="1" kern="100" dirty="0" smtClean="0">
                <a:solidFill>
                  <a:schemeClr val="tx1"/>
                </a:solidFill>
                <a:latin typeface="思源宋体 CN" panose="02020400000000000000" charset="-122"/>
                <a:ea typeface="思源宋体 CN" panose="02020400000000000000" charset="-122"/>
                <a:cs typeface="思源宋体 CN" panose="02020400000000000000" charset="-122"/>
                <a:sym typeface="+mn-ea"/>
              </a:rPr>
              <a:t> </a:t>
            </a:r>
            <a:r>
              <a:rPr lang="zh-CN" altLang="en-US" sz="4410" b="1" kern="100" dirty="0" smtClean="0">
                <a:solidFill>
                  <a:schemeClr val="tx1"/>
                </a:solidFill>
                <a:latin typeface="思源宋体 CN" panose="02020400000000000000" charset="-122"/>
                <a:ea typeface="思源宋体 CN" panose="02020400000000000000" charset="-122"/>
                <a:cs typeface="思源宋体 CN" panose="02020400000000000000" charset="-122"/>
                <a:sym typeface="+mn-ea"/>
              </a:rPr>
              <a:t>直接</a:t>
            </a:r>
            <a:r>
              <a:rPr lang="zh-CN" altLang="en-US" sz="4410" b="1" kern="100" dirty="0">
                <a:solidFill>
                  <a:schemeClr val="tx1"/>
                </a:solidFill>
                <a:latin typeface="思源宋体 CN" panose="02020400000000000000" charset="-122"/>
                <a:ea typeface="思源宋体 CN" panose="02020400000000000000" charset="-122"/>
                <a:cs typeface="思源宋体 CN" panose="02020400000000000000" charset="-122"/>
                <a:sym typeface="+mn-ea"/>
              </a:rPr>
              <a:t>按题意两两相乘然后求和 </a:t>
            </a:r>
          </a:p>
        </p:txBody>
      </p:sp>
      <p:sp>
        <p:nvSpPr>
          <p:cNvPr id="9" name="文本框 8" descr="7b0a202020202262756c6c6574223a20227b5c2263617465676f727949645c223a31303030352c5c2274656d706c61746549645c223a32303233313332387d220a7d0a"/>
          <p:cNvSpPr txBox="1"/>
          <p:nvPr/>
        </p:nvSpPr>
        <p:spPr>
          <a:xfrm>
            <a:off x="730251" y="9597390"/>
            <a:ext cx="22840950" cy="5517515"/>
          </a:xfrm>
          <a:prstGeom prst="rect">
            <a:avLst/>
          </a:prstGeom>
          <a:noFill/>
        </p:spPr>
        <p:txBody>
          <a:bodyPr wrap="square" rtlCol="0">
            <a:spAutoFit/>
          </a:bodyPr>
          <a:lstStyle/>
          <a:p>
            <a:pPr algn="l">
              <a:lnSpc>
                <a:spcPct val="140000"/>
              </a:lnSpc>
              <a:buBlip>
                <a:blip r:embed="rId6"/>
              </a:buBlip>
            </a:pPr>
            <a:r>
              <a:rPr lang="zh-CN" altLang="en-US" sz="3600" b="1" dirty="0">
                <a:solidFill>
                  <a:srgbClr val="000000"/>
                </a:solidFill>
                <a:latin typeface="Times New Roman" panose="02020603050405020304" charset="0"/>
                <a:ea typeface="思源宋体 CN" panose="02020400000000000000" charset="-122"/>
                <a:cs typeface="Times New Roman" panose="02020603050405020304" charset="0"/>
              </a:rPr>
              <a:t>时间复杂度。代码执行了多少步骤？花了多少时间？</a:t>
            </a:r>
          </a:p>
          <a:p>
            <a:pPr algn="l">
              <a:lnSpc>
                <a:spcPct val="140000"/>
              </a:lnSpc>
              <a:buBlip>
                <a:blip r:embed="rId6"/>
              </a:buBlip>
            </a:pPr>
            <a:r>
              <a:rPr lang="zh-CN" altLang="en-US" sz="3600" b="1" dirty="0">
                <a:solidFill>
                  <a:srgbClr val="000000"/>
                </a:solidFill>
                <a:latin typeface="Times New Roman" panose="02020603050405020304" charset="0"/>
                <a:ea typeface="思源宋体 CN" panose="02020400000000000000" charset="-122"/>
                <a:cs typeface="Times New Roman" panose="02020603050405020304" charset="0"/>
              </a:rPr>
              <a:t>代码第4、5行有2层for循环，循环次数是：n-1 + n-2 + ... +1 ≈ n</a:t>
            </a:r>
            <a:r>
              <a:rPr lang="zh-CN" altLang="en-US" sz="3600" b="1" baseline="30000" dirty="0">
                <a:solidFill>
                  <a:srgbClr val="000000"/>
                </a:solidFill>
                <a:latin typeface="Times New Roman" panose="02020603050405020304" charset="0"/>
                <a:ea typeface="思源宋体 CN" panose="02020400000000000000" charset="-122"/>
                <a:cs typeface="Times New Roman" panose="02020603050405020304" charset="0"/>
              </a:rPr>
              <a:t>2</a:t>
            </a:r>
            <a:r>
              <a:rPr lang="zh-CN" altLang="en-US" sz="3600" b="1" dirty="0">
                <a:solidFill>
                  <a:srgbClr val="000000"/>
                </a:solidFill>
                <a:latin typeface="Times New Roman" panose="02020603050405020304" charset="0"/>
                <a:ea typeface="思源宋体 CN" panose="02020400000000000000" charset="-122"/>
                <a:cs typeface="Times New Roman" panose="02020603050405020304" charset="0"/>
              </a:rPr>
              <a:t>/2，把计算复杂度记为</a:t>
            </a:r>
            <a:r>
              <a:rPr lang="en-US" altLang="zh-CN" sz="3600" b="1" dirty="0">
                <a:solidFill>
                  <a:srgbClr val="000000"/>
                </a:solidFill>
                <a:latin typeface="Times New Roman" panose="02020603050405020304" charset="0"/>
                <a:ea typeface="思源宋体 CN" panose="02020400000000000000" charset="-122"/>
                <a:cs typeface="Times New Roman" panose="02020603050405020304" charset="0"/>
              </a:rPr>
              <a:t> </a:t>
            </a:r>
            <a:r>
              <a:rPr lang="zh-CN" altLang="en-US" sz="3600" b="1" dirty="0">
                <a:solidFill>
                  <a:srgbClr val="000000"/>
                </a:solidFill>
                <a:latin typeface="Times New Roman" panose="02020603050405020304" charset="0"/>
                <a:ea typeface="思源宋体 CN" panose="02020400000000000000" charset="-122"/>
                <a:cs typeface="Times New Roman" panose="02020603050405020304" charset="0"/>
              </a:rPr>
              <a:t>O(n</a:t>
            </a:r>
            <a:r>
              <a:rPr lang="zh-CN" altLang="en-US" sz="3600" b="1" baseline="30000" dirty="0">
                <a:solidFill>
                  <a:srgbClr val="000000"/>
                </a:solidFill>
                <a:latin typeface="Times New Roman" panose="02020603050405020304" charset="0"/>
                <a:ea typeface="思源宋体 CN" panose="02020400000000000000" charset="-122"/>
                <a:cs typeface="Times New Roman" panose="02020603050405020304" charset="0"/>
              </a:rPr>
              <a:t>2</a:t>
            </a:r>
            <a:r>
              <a:rPr lang="zh-CN" altLang="en-US" sz="3600" b="1" dirty="0">
                <a:solidFill>
                  <a:srgbClr val="000000"/>
                </a:solidFill>
                <a:latin typeface="Times New Roman" panose="02020603050405020304" charset="0"/>
                <a:ea typeface="思源宋体 CN" panose="02020400000000000000" charset="-122"/>
                <a:cs typeface="Times New Roman" panose="02020603050405020304" charset="0"/>
              </a:rPr>
              <a:t>)。在“大O记号”</a:t>
            </a:r>
          </a:p>
          <a:p>
            <a:pPr algn="l">
              <a:lnSpc>
                <a:spcPct val="140000"/>
              </a:lnSpc>
            </a:pPr>
            <a:r>
              <a:rPr lang="en-US" altLang="zh-CN" sz="3600" b="1" dirty="0">
                <a:solidFill>
                  <a:srgbClr val="000000"/>
                </a:solidFill>
                <a:latin typeface="Times New Roman" panose="02020603050405020304" charset="0"/>
                <a:ea typeface="思源宋体 CN" panose="02020400000000000000" charset="-122"/>
                <a:cs typeface="Times New Roman" panose="02020603050405020304" charset="0"/>
              </a:rPr>
              <a:t>   </a:t>
            </a:r>
            <a:r>
              <a:rPr lang="zh-CN" altLang="en-US" sz="3600" b="1" dirty="0">
                <a:solidFill>
                  <a:srgbClr val="000000"/>
                </a:solidFill>
                <a:latin typeface="Times New Roman" panose="02020603050405020304" charset="0"/>
                <a:ea typeface="思源宋体 CN" panose="02020400000000000000" charset="-122"/>
                <a:cs typeface="Times New Roman" panose="02020603050405020304" charset="0"/>
              </a:rPr>
              <a:t>中，常数1/2被忽略了。</a:t>
            </a:r>
          </a:p>
          <a:p>
            <a:pPr algn="l">
              <a:lnSpc>
                <a:spcPct val="140000"/>
              </a:lnSpc>
              <a:buBlip>
                <a:blip r:embed="rId6"/>
              </a:buBlip>
            </a:pPr>
            <a:r>
              <a:rPr lang="zh-CN" altLang="en-US" sz="3600" b="1" dirty="0">
                <a:solidFill>
                  <a:srgbClr val="000000"/>
                </a:solidFill>
                <a:latin typeface="Times New Roman" panose="02020603050405020304" charset="0"/>
                <a:ea typeface="思源宋体 CN" panose="02020400000000000000" charset="-122"/>
                <a:cs typeface="Times New Roman" panose="02020603050405020304" charset="0"/>
              </a:rPr>
              <a:t>对于30%的测试数据，n = 1000，循环次数1000</a:t>
            </a:r>
            <a:r>
              <a:rPr lang="zh-CN" altLang="en-US" sz="3600" b="1" baseline="30000" dirty="0">
                <a:solidFill>
                  <a:srgbClr val="000000"/>
                </a:solidFill>
                <a:latin typeface="Times New Roman" panose="02020603050405020304" charset="0"/>
                <a:ea typeface="思源宋体 CN" panose="02020400000000000000" charset="-122"/>
                <a:cs typeface="Times New Roman" panose="02020603050405020304" charset="0"/>
              </a:rPr>
              <a:t>2</a:t>
            </a:r>
            <a:r>
              <a:rPr lang="zh-CN" altLang="en-US" sz="3600" b="1" dirty="0">
                <a:solidFill>
                  <a:srgbClr val="000000"/>
                </a:solidFill>
                <a:latin typeface="Times New Roman" panose="02020603050405020304" charset="0"/>
                <a:ea typeface="思源宋体 CN" panose="02020400000000000000" charset="-122"/>
                <a:cs typeface="Times New Roman" panose="02020603050405020304" charset="0"/>
              </a:rPr>
              <a:t>/2 = 50,000。计算时间远远小于题目的时间限制1s，能够通过</a:t>
            </a:r>
          </a:p>
          <a:p>
            <a:pPr algn="l">
              <a:lnSpc>
                <a:spcPct val="140000"/>
              </a:lnSpc>
            </a:pPr>
            <a:r>
              <a:rPr lang="en-US" altLang="zh-CN" sz="3600" b="1" dirty="0">
                <a:solidFill>
                  <a:srgbClr val="000000"/>
                </a:solidFill>
                <a:latin typeface="Times New Roman" panose="02020603050405020304" charset="0"/>
                <a:ea typeface="思源宋体 CN" panose="02020400000000000000" charset="-122"/>
                <a:cs typeface="Times New Roman" panose="02020603050405020304" charset="0"/>
              </a:rPr>
              <a:t>   </a:t>
            </a:r>
            <a:r>
              <a:rPr lang="zh-CN" altLang="en-US" sz="3600" b="1" dirty="0">
                <a:solidFill>
                  <a:srgbClr val="000000"/>
                </a:solidFill>
                <a:latin typeface="Times New Roman" panose="02020603050405020304" charset="0"/>
                <a:ea typeface="思源宋体 CN" panose="02020400000000000000" charset="-122"/>
                <a:cs typeface="Times New Roman" panose="02020603050405020304" charset="0"/>
              </a:rPr>
              <a:t>测试。</a:t>
            </a:r>
          </a:p>
          <a:p>
            <a:pPr algn="l">
              <a:lnSpc>
                <a:spcPct val="140000"/>
              </a:lnSpc>
              <a:buBlip>
                <a:blip r:embed="rId6"/>
              </a:buBlip>
            </a:pPr>
            <a:r>
              <a:rPr lang="zh-CN" altLang="en-US" sz="3600" b="1" dirty="0">
                <a:solidFill>
                  <a:srgbClr val="000000"/>
                </a:solidFill>
                <a:latin typeface="Times New Roman" panose="02020603050405020304" charset="0"/>
                <a:ea typeface="思源宋体 CN" panose="02020400000000000000" charset="-122"/>
                <a:cs typeface="Times New Roman" panose="02020603050405020304" charset="0"/>
              </a:rPr>
              <a:t>对于100%的测试数据，n = 200000，循环次数200000</a:t>
            </a:r>
            <a:r>
              <a:rPr lang="zh-CN" altLang="en-US" sz="3600" b="1" baseline="30000" dirty="0">
                <a:solidFill>
                  <a:srgbClr val="000000"/>
                </a:solidFill>
                <a:latin typeface="Times New Roman" panose="02020603050405020304" charset="0"/>
                <a:ea typeface="思源宋体 CN" panose="02020400000000000000" charset="-122"/>
                <a:cs typeface="Times New Roman" panose="02020603050405020304" charset="0"/>
              </a:rPr>
              <a:t>2</a:t>
            </a:r>
            <a:r>
              <a:rPr lang="zh-CN" altLang="en-US" sz="3600" b="1" dirty="0">
                <a:solidFill>
                  <a:srgbClr val="000000"/>
                </a:solidFill>
                <a:latin typeface="Times New Roman" panose="02020603050405020304" charset="0"/>
                <a:ea typeface="思源宋体 CN" panose="02020400000000000000" charset="-122"/>
                <a:cs typeface="Times New Roman" panose="02020603050405020304" charset="0"/>
              </a:rPr>
              <a:t>/2 = 2×1010。计算时间远大于题目的时间限制1s，超时</a:t>
            </a:r>
          </a:p>
          <a:p>
            <a:pPr algn="l">
              <a:lnSpc>
                <a:spcPct val="140000"/>
              </a:lnSpc>
            </a:pPr>
            <a:r>
              <a:rPr lang="en-US" altLang="zh-CN" sz="3600" b="1" dirty="0">
                <a:solidFill>
                  <a:srgbClr val="000000"/>
                </a:solidFill>
                <a:latin typeface="Times New Roman" panose="02020603050405020304" charset="0"/>
                <a:ea typeface="思源宋体 CN" panose="02020400000000000000" charset="-122"/>
                <a:cs typeface="Times New Roman" panose="02020603050405020304" charset="0"/>
              </a:rPr>
              <a:t>  </a:t>
            </a:r>
            <a:r>
              <a:rPr lang="zh-CN" altLang="en-US" sz="3600" b="1" dirty="0">
                <a:solidFill>
                  <a:srgbClr val="000000"/>
                </a:solidFill>
                <a:latin typeface="Times New Roman" panose="02020603050405020304" charset="0"/>
                <a:ea typeface="思源宋体 CN" panose="02020400000000000000" charset="-122"/>
                <a:cs typeface="Times New Roman" panose="02020603050405020304" charset="0"/>
              </a:rPr>
              <a:t>不能通过测试。</a:t>
            </a:r>
          </a:p>
        </p:txBody>
      </p:sp>
      <p:sp>
        <p:nvSpPr>
          <p:cNvPr id="8" name="文本框 7"/>
          <p:cNvSpPr txBox="1"/>
          <p:nvPr/>
        </p:nvSpPr>
        <p:spPr>
          <a:xfrm>
            <a:off x="2525395" y="4650105"/>
            <a:ext cx="20520025" cy="4399915"/>
          </a:xfrm>
          <a:prstGeom prst="rect">
            <a:avLst/>
          </a:prstGeom>
          <a:noFill/>
          <a:ln w="57150">
            <a:noFill/>
          </a:ln>
          <a:extLst>
            <a:ext uri="{909E8E84-426E-40DD-AFC4-6F175D3DCCD1}">
              <a14:hiddenFill xmlns:a14="http://schemas.microsoft.com/office/drawing/2010/main">
                <a:solidFill>
                  <a:srgbClr val="FFFFFF"/>
                </a:solidFill>
              </a14:hiddenFill>
            </a:ext>
          </a:extLst>
        </p:spPr>
        <p:txBody>
          <a:bodyPr wrap="square" rtlCol="0" anchor="t">
            <a:spAutoFit/>
          </a:bodyPr>
          <a:lstStyle/>
          <a:p>
            <a:pPr algn="l"/>
            <a:r>
              <a:rPr lang="zh-CN" altLang="en-US" sz="4000" b="1" dirty="0">
                <a:solidFill>
                  <a:schemeClr val="tx1"/>
                </a:solidFill>
                <a:latin typeface="Times New Roman" panose="02020603050405020304" charset="0"/>
                <a:ea typeface="思源宋体 CN" panose="02020400000000000000" charset="-122"/>
                <a:cs typeface="Times New Roman" panose="02020603050405020304" charset="0"/>
              </a:rPr>
              <a:t>n = int(input())                           </a:t>
            </a:r>
            <a:r>
              <a:rPr lang="en-US" altLang="zh-CN" sz="4000" b="1" dirty="0">
                <a:solidFill>
                  <a:schemeClr val="tx1"/>
                </a:solidFill>
                <a:latin typeface="Times New Roman" panose="02020603050405020304" charset="0"/>
                <a:ea typeface="思源宋体 CN" panose="02020400000000000000" charset="-122"/>
                <a:cs typeface="Times New Roman" panose="02020603050405020304" charset="0"/>
              </a:rPr>
              <a:t>     </a:t>
            </a:r>
            <a:r>
              <a:rPr lang="zh-CN" altLang="en-US" sz="4000" b="1" dirty="0">
                <a:solidFill>
                  <a:schemeClr val="tx1"/>
                </a:solidFill>
                <a:latin typeface="Times New Roman" panose="02020603050405020304" charset="0"/>
                <a:ea typeface="思源宋体 CN" panose="02020400000000000000" charset="-122"/>
                <a:cs typeface="Times New Roman" panose="02020603050405020304" charset="0"/>
              </a:rPr>
              <a:t> </a:t>
            </a:r>
            <a:r>
              <a:rPr lang="en-US" altLang="zh-CN" sz="4000" b="1" dirty="0">
                <a:solidFill>
                  <a:schemeClr val="tx1"/>
                </a:solidFill>
                <a:latin typeface="Times New Roman" panose="02020603050405020304" charset="0"/>
                <a:ea typeface="思源宋体 CN" panose="02020400000000000000" charset="-122"/>
                <a:cs typeface="Times New Roman" panose="02020603050405020304" charset="0"/>
              </a:rPr>
              <a:t>                    </a:t>
            </a:r>
            <a:r>
              <a:rPr lang="zh-CN" altLang="en-US" sz="4000" b="1" dirty="0">
                <a:solidFill>
                  <a:schemeClr val="tx1"/>
                </a:solidFill>
                <a:latin typeface="Times New Roman" panose="02020603050405020304" charset="0"/>
                <a:ea typeface="思源宋体 CN" panose="02020400000000000000" charset="-122"/>
                <a:cs typeface="Times New Roman" panose="02020603050405020304" charset="0"/>
              </a:rPr>
              <a:t>#读n</a:t>
            </a:r>
          </a:p>
          <a:p>
            <a:pPr algn="l"/>
            <a:r>
              <a:rPr lang="zh-CN" altLang="en-US" sz="4000" b="1" dirty="0">
                <a:solidFill>
                  <a:schemeClr val="tx1"/>
                </a:solidFill>
                <a:latin typeface="Times New Roman" panose="02020603050405020304" charset="0"/>
                <a:ea typeface="思源宋体 CN" panose="02020400000000000000" charset="-122"/>
                <a:cs typeface="Times New Roman" panose="02020603050405020304" charset="0"/>
              </a:rPr>
              <a:t>a = [int(i) for i in input().split()]    </a:t>
            </a:r>
            <a:r>
              <a:rPr lang="en-US" altLang="zh-CN" sz="4000" b="1" dirty="0">
                <a:solidFill>
                  <a:schemeClr val="tx1"/>
                </a:solidFill>
                <a:latin typeface="Times New Roman" panose="02020603050405020304" charset="0"/>
                <a:ea typeface="思源宋体 CN" panose="02020400000000000000" charset="-122"/>
                <a:cs typeface="Times New Roman" panose="02020603050405020304" charset="0"/>
              </a:rPr>
              <a:t>                    </a:t>
            </a:r>
            <a:r>
              <a:rPr lang="zh-CN" altLang="en-US" sz="4000" b="1" dirty="0">
                <a:solidFill>
                  <a:schemeClr val="tx1"/>
                </a:solidFill>
                <a:latin typeface="Times New Roman" panose="02020603050405020304" charset="0"/>
                <a:ea typeface="思源宋体 CN" panose="02020400000000000000" charset="-122"/>
                <a:cs typeface="Times New Roman" panose="02020603050405020304" charset="0"/>
              </a:rPr>
              <a:t> #读a[]</a:t>
            </a:r>
          </a:p>
          <a:p>
            <a:pPr algn="l"/>
            <a:r>
              <a:rPr lang="zh-CN" altLang="en-US" sz="4000" b="1" dirty="0">
                <a:solidFill>
                  <a:schemeClr val="tx1"/>
                </a:solidFill>
                <a:latin typeface="Times New Roman" panose="02020603050405020304" charset="0"/>
                <a:ea typeface="思源宋体 CN" panose="02020400000000000000" charset="-122"/>
                <a:cs typeface="Times New Roman" panose="02020603050405020304" charset="0"/>
              </a:rPr>
              <a:t>s = 0</a:t>
            </a:r>
          </a:p>
          <a:p>
            <a:pPr algn="l"/>
            <a:r>
              <a:rPr lang="zh-CN" altLang="en-US" sz="4000" b="1" dirty="0">
                <a:solidFill>
                  <a:schemeClr val="tx1"/>
                </a:solidFill>
                <a:latin typeface="Times New Roman" panose="02020603050405020304" charset="0"/>
                <a:ea typeface="思源宋体 CN" panose="02020400000000000000" charset="-122"/>
                <a:cs typeface="Times New Roman" panose="02020603050405020304" charset="0"/>
              </a:rPr>
              <a:t>for i in range(n):                       </a:t>
            </a:r>
            <a:r>
              <a:rPr lang="en-US" altLang="zh-CN" sz="4000" b="1" dirty="0">
                <a:solidFill>
                  <a:schemeClr val="tx1"/>
                </a:solidFill>
                <a:latin typeface="Times New Roman" panose="02020603050405020304" charset="0"/>
                <a:ea typeface="思源宋体 CN" panose="02020400000000000000" charset="-122"/>
                <a:cs typeface="Times New Roman" panose="02020603050405020304" charset="0"/>
              </a:rPr>
              <a:t>   </a:t>
            </a:r>
            <a:r>
              <a:rPr lang="zh-CN" altLang="en-US" sz="4000" b="1" dirty="0">
                <a:solidFill>
                  <a:schemeClr val="tx1"/>
                </a:solidFill>
                <a:latin typeface="Times New Roman" panose="02020603050405020304" charset="0"/>
                <a:ea typeface="思源宋体 CN" panose="02020400000000000000" charset="-122"/>
                <a:cs typeface="Times New Roman" panose="02020603050405020304" charset="0"/>
              </a:rPr>
              <a:t>  </a:t>
            </a:r>
            <a:r>
              <a:rPr lang="en-US" altLang="zh-CN" sz="4000" b="1" dirty="0">
                <a:solidFill>
                  <a:schemeClr val="tx1"/>
                </a:solidFill>
                <a:latin typeface="Times New Roman" panose="02020603050405020304" charset="0"/>
                <a:ea typeface="思源宋体 CN" panose="02020400000000000000" charset="-122"/>
                <a:cs typeface="Times New Roman" panose="02020603050405020304" charset="0"/>
              </a:rPr>
              <a:t> </a:t>
            </a:r>
            <a:r>
              <a:rPr lang="zh-CN" altLang="en-US" sz="4000" b="1" dirty="0">
                <a:solidFill>
                  <a:schemeClr val="tx1"/>
                </a:solidFill>
                <a:latin typeface="Times New Roman" panose="02020603050405020304" charset="0"/>
                <a:ea typeface="思源宋体 CN" panose="02020400000000000000" charset="-122"/>
                <a:cs typeface="Times New Roman" panose="02020603050405020304" charset="0"/>
              </a:rPr>
              <a:t> </a:t>
            </a:r>
            <a:r>
              <a:rPr lang="en-US" altLang="zh-CN" sz="4000" b="1" dirty="0">
                <a:solidFill>
                  <a:schemeClr val="tx1"/>
                </a:solidFill>
                <a:latin typeface="Times New Roman" panose="02020603050405020304" charset="0"/>
                <a:ea typeface="思源宋体 CN" panose="02020400000000000000" charset="-122"/>
                <a:cs typeface="Times New Roman" panose="02020603050405020304" charset="0"/>
              </a:rPr>
              <a:t>                    </a:t>
            </a:r>
            <a:r>
              <a:rPr lang="zh-CN" altLang="en-US" sz="4000" b="1" dirty="0">
                <a:solidFill>
                  <a:schemeClr val="tx1"/>
                </a:solidFill>
                <a:latin typeface="Times New Roman" panose="02020603050405020304" charset="0"/>
                <a:ea typeface="思源宋体 CN" panose="02020400000000000000" charset="-122"/>
                <a:cs typeface="Times New Roman" panose="02020603050405020304" charset="0"/>
              </a:rPr>
              <a:t>#用两个for循环计算两两相乘，然后求和</a:t>
            </a:r>
          </a:p>
          <a:p>
            <a:pPr algn="l"/>
            <a:r>
              <a:rPr lang="zh-CN" altLang="en-US" sz="4000" b="1" dirty="0" smtClean="0">
                <a:solidFill>
                  <a:schemeClr val="tx1"/>
                </a:solidFill>
                <a:latin typeface="Times New Roman" panose="02020603050405020304" charset="0"/>
                <a:ea typeface="思源宋体 CN" panose="02020400000000000000" charset="-122"/>
                <a:cs typeface="Times New Roman" panose="02020603050405020304" charset="0"/>
              </a:rPr>
              <a:t>      for </a:t>
            </a:r>
            <a:r>
              <a:rPr lang="zh-CN" altLang="en-US" sz="4000" b="1" dirty="0">
                <a:solidFill>
                  <a:schemeClr val="tx1"/>
                </a:solidFill>
                <a:latin typeface="Times New Roman" panose="02020603050405020304" charset="0"/>
                <a:ea typeface="思源宋体 CN" panose="02020400000000000000" charset="-122"/>
                <a:cs typeface="Times New Roman" panose="02020603050405020304" charset="0"/>
              </a:rPr>
              <a:t>j in range(i+1,n):</a:t>
            </a:r>
          </a:p>
          <a:p>
            <a:pPr algn="l"/>
            <a:r>
              <a:rPr lang="zh-CN" altLang="en-US" sz="4000" b="1" dirty="0" smtClean="0">
                <a:solidFill>
                  <a:schemeClr val="tx1"/>
                </a:solidFill>
                <a:latin typeface="Times New Roman" panose="02020603050405020304" charset="0"/>
                <a:ea typeface="思源宋体 CN" panose="02020400000000000000" charset="-122"/>
                <a:cs typeface="Times New Roman" panose="02020603050405020304" charset="0"/>
              </a:rPr>
              <a:t>            s </a:t>
            </a:r>
            <a:r>
              <a:rPr lang="zh-CN" altLang="en-US" sz="4000" b="1" dirty="0">
                <a:solidFill>
                  <a:schemeClr val="tx1"/>
                </a:solidFill>
                <a:latin typeface="Times New Roman" panose="02020603050405020304" charset="0"/>
                <a:ea typeface="思源宋体 CN" panose="02020400000000000000" charset="-122"/>
                <a:cs typeface="Times New Roman" panose="02020603050405020304" charset="0"/>
              </a:rPr>
              <a:t>+= a[i]*a[j]</a:t>
            </a:r>
          </a:p>
          <a:p>
            <a:pPr algn="l"/>
            <a:r>
              <a:rPr lang="zh-CN" altLang="en-US" sz="4000" b="1" dirty="0">
                <a:solidFill>
                  <a:schemeClr val="tx1"/>
                </a:solidFill>
                <a:latin typeface="Times New Roman" panose="02020603050405020304" charset="0"/>
                <a:ea typeface="思源宋体 CN" panose="02020400000000000000" charset="-122"/>
                <a:cs typeface="Times New Roman" panose="02020603050405020304" charset="0"/>
              </a:rPr>
              <a:t>print(s)</a:t>
            </a:r>
          </a:p>
        </p:txBody>
      </p:sp>
    </p:spTree>
    <p:custDataLst>
      <p:tags r:id="rId1"/>
    </p:custData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9"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01" y="700"/>
            <a:ext cx="24382400" cy="2748900"/>
            <a:chOff x="1784" y="1"/>
            <a:chExt cx="34832" cy="3927"/>
          </a:xfrm>
        </p:grpSpPr>
        <p:sp>
          <p:nvSpPr>
            <p:cNvPr id="69" name="矩形: 圆角 2"/>
            <p:cNvSpPr/>
            <p:nvPr userDrawn="1"/>
          </p:nvSpPr>
          <p:spPr>
            <a:xfrm>
              <a:off x="1784" y="1"/>
              <a:ext cx="34832" cy="3927"/>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5290" dirty="0"/>
            </a:p>
          </p:txBody>
        </p:sp>
        <p:pic>
          <p:nvPicPr>
            <p:cNvPr id="5" name="图像" descr="图像"/>
            <p:cNvPicPr>
              <a:picLocks noChangeAspect="1"/>
            </p:cNvPicPr>
            <p:nvPr/>
          </p:nvPicPr>
          <p:blipFill>
            <a:blip r:embed="rId4"/>
            <a:stretch>
              <a:fillRect/>
            </a:stretch>
          </p:blipFill>
          <p:spPr>
            <a:xfrm>
              <a:off x="30280" y="907"/>
              <a:ext cx="5577" cy="907"/>
            </a:xfrm>
            <a:prstGeom prst="rect">
              <a:avLst/>
            </a:prstGeom>
          </p:spPr>
        </p:pic>
        <p:sp>
          <p:nvSpPr>
            <p:cNvPr id="11" name="文本框 10"/>
            <p:cNvSpPr txBox="1"/>
            <p:nvPr/>
          </p:nvSpPr>
          <p:spPr>
            <a:xfrm>
              <a:off x="2827" y="1215"/>
              <a:ext cx="13506" cy="1489"/>
            </a:xfrm>
            <a:prstGeom prst="rect">
              <a:avLst/>
            </a:prstGeom>
            <a:noFill/>
          </p:spPr>
          <p:txBody>
            <a:bodyPr wrap="square">
              <a:spAutoFit/>
            </a:bodyPr>
            <a:lstStyle/>
            <a:p>
              <a:pPr algn="l"/>
              <a:r>
                <a:rPr lang="zh-CN" altLang="en-US" sz="6175" b="1" spc="600" dirty="0" smtClean="0">
                  <a:solidFill>
                    <a:schemeClr val="bg1"/>
                  </a:solidFill>
                  <a:latin typeface="思源宋体 CN Heavy" panose="02020900000000000000" charset="-122"/>
                  <a:ea typeface="思源宋体 CN Heavy" panose="02020900000000000000" charset="-122"/>
                  <a:sym typeface="+mn-ea"/>
                </a:rPr>
                <a:t>暴力法：空间复杂度</a:t>
              </a:r>
            </a:p>
          </p:txBody>
        </p:sp>
      </p:grpSp>
      <p:sp>
        <p:nvSpPr>
          <p:cNvPr id="9" name="文本框 8" descr="7b0a202020202262756c6c6574223a20227b5c2263617465676f727949645c223a31303030352c5c2274656d706c61746549645c223a32303233313332387d220a7d0a"/>
          <p:cNvSpPr txBox="1"/>
          <p:nvPr/>
        </p:nvSpPr>
        <p:spPr>
          <a:xfrm>
            <a:off x="730250" y="8930640"/>
            <a:ext cx="24459565" cy="3545586"/>
          </a:xfrm>
          <a:prstGeom prst="rect">
            <a:avLst/>
          </a:prstGeom>
          <a:noFill/>
        </p:spPr>
        <p:txBody>
          <a:bodyPr wrap="square" rtlCol="0">
            <a:spAutoFit/>
          </a:bodyPr>
          <a:lstStyle/>
          <a:p>
            <a:pPr algn="l">
              <a:lnSpc>
                <a:spcPct val="170000"/>
              </a:lnSpc>
              <a:buBlip>
                <a:blip r:embed="rId5"/>
              </a:buBlip>
            </a:pPr>
            <a:r>
              <a:rPr lang="zh-CN" altLang="en-US" sz="4400" b="1" dirty="0">
                <a:solidFill>
                  <a:srgbClr val="000000"/>
                </a:solidFill>
                <a:latin typeface="Times New Roman" panose="02020603050405020304" charset="0"/>
                <a:ea typeface="思源宋体 CN" panose="02020400000000000000" charset="-122"/>
                <a:cs typeface="Times New Roman" panose="02020603050405020304" charset="0"/>
              </a:rPr>
              <a:t>空间复杂度，也就是程序占用的内存空间。对于100%的数据，若用数组int a[200000]存储数</a:t>
            </a:r>
          </a:p>
          <a:p>
            <a:pPr algn="l">
              <a:lnSpc>
                <a:spcPct val="170000"/>
              </a:lnSpc>
            </a:pPr>
            <a:r>
              <a:rPr lang="en-US" altLang="zh-CN" sz="4400" b="1" dirty="0">
                <a:solidFill>
                  <a:srgbClr val="000000"/>
                </a:solidFill>
                <a:latin typeface="Times New Roman" panose="02020603050405020304" charset="0"/>
                <a:ea typeface="思源宋体 CN" panose="02020400000000000000" charset="-122"/>
                <a:cs typeface="Times New Roman" panose="02020603050405020304" charset="0"/>
              </a:rPr>
              <a:t>  </a:t>
            </a:r>
            <a:r>
              <a:rPr lang="zh-CN" altLang="en-US" sz="4400" b="1" dirty="0">
                <a:solidFill>
                  <a:srgbClr val="000000"/>
                </a:solidFill>
                <a:latin typeface="Times New Roman" panose="02020603050405020304" charset="0"/>
                <a:ea typeface="思源宋体 CN" panose="02020400000000000000" charset="-122"/>
                <a:cs typeface="Times New Roman" panose="02020603050405020304" charset="0"/>
              </a:rPr>
              <a:t>据，int是32位整数，占用4个字节，所以int a[200000]共使用了800K空间，远小于题目的空</a:t>
            </a:r>
          </a:p>
          <a:p>
            <a:pPr algn="l">
              <a:lnSpc>
                <a:spcPct val="170000"/>
              </a:lnSpc>
            </a:pPr>
            <a:r>
              <a:rPr lang="zh-CN" altLang="en-US" sz="4400" b="1" dirty="0">
                <a:solidFill>
                  <a:srgbClr val="000000"/>
                </a:solidFill>
                <a:latin typeface="Times New Roman" panose="02020603050405020304" charset="0"/>
                <a:ea typeface="思源宋体 CN" panose="02020400000000000000" charset="-122"/>
                <a:cs typeface="Times New Roman" panose="02020603050405020304" charset="0"/>
              </a:rPr>
              <a:t> </a:t>
            </a:r>
            <a:r>
              <a:rPr lang="en-US" altLang="zh-CN" sz="4400" b="1" dirty="0">
                <a:solidFill>
                  <a:srgbClr val="000000"/>
                </a:solidFill>
                <a:latin typeface="Times New Roman" panose="02020603050405020304" charset="0"/>
                <a:ea typeface="思源宋体 CN" panose="02020400000000000000" charset="-122"/>
                <a:cs typeface="Times New Roman" panose="02020603050405020304" charset="0"/>
              </a:rPr>
              <a:t> </a:t>
            </a:r>
            <a:r>
              <a:rPr lang="zh-CN" altLang="en-US" sz="4400" b="1" dirty="0">
                <a:solidFill>
                  <a:srgbClr val="000000"/>
                </a:solidFill>
                <a:latin typeface="Times New Roman" panose="02020603050405020304" charset="0"/>
                <a:ea typeface="思源宋体 CN" panose="02020400000000000000" charset="-122"/>
                <a:cs typeface="Times New Roman" panose="02020603050405020304" charset="0"/>
              </a:rPr>
              <a:t>间限制256MB</a:t>
            </a:r>
            <a:r>
              <a:rPr lang="zh-CN" altLang="en-US" sz="4400" b="1" dirty="0" smtClean="0">
                <a:solidFill>
                  <a:srgbClr val="000000"/>
                </a:solidFill>
                <a:latin typeface="Times New Roman" panose="02020603050405020304" charset="0"/>
                <a:ea typeface="思源宋体 CN" panose="02020400000000000000" charset="-122"/>
                <a:cs typeface="Times New Roman" panose="02020603050405020304" charset="0"/>
              </a:rPr>
              <a:t>。 </a:t>
            </a:r>
            <a:endParaRPr lang="zh-CN" altLang="en-US" sz="4400" b="1" dirty="0">
              <a:solidFill>
                <a:srgbClr val="000000"/>
              </a:solidFill>
              <a:latin typeface="Times New Roman" panose="02020603050405020304" charset="0"/>
              <a:ea typeface="思源宋体 CN" panose="02020400000000000000" charset="-122"/>
              <a:cs typeface="Times New Roman" panose="02020603050405020304" charset="0"/>
            </a:endParaRPr>
          </a:p>
        </p:txBody>
      </p:sp>
      <p:grpSp>
        <p:nvGrpSpPr>
          <p:cNvPr id="13" name="组合 12"/>
          <p:cNvGrpSpPr/>
          <p:nvPr/>
        </p:nvGrpSpPr>
        <p:grpSpPr>
          <a:xfrm>
            <a:off x="-873760" y="1609725"/>
            <a:ext cx="26064210" cy="8738870"/>
            <a:chOff x="-1376" y="2535"/>
            <a:chExt cx="41046" cy="13762"/>
          </a:xfrm>
        </p:grpSpPr>
        <p:pic>
          <p:nvPicPr>
            <p:cNvPr id="2" name="图片 1"/>
            <p:cNvPicPr/>
            <p:nvPr/>
          </p:nvPicPr>
          <p:blipFill>
            <a:blip r:embed="rId6">
              <a:lum bright="34000" contrast="-8000"/>
            </a:blip>
            <a:stretch>
              <a:fillRect/>
            </a:stretch>
          </p:blipFill>
          <p:spPr>
            <a:xfrm rot="5400000">
              <a:off x="12266" y="-11107"/>
              <a:ext cx="13762" cy="41047"/>
            </a:xfrm>
            <a:prstGeom prst="rect">
              <a:avLst/>
            </a:prstGeom>
            <a:noFill/>
            <a:ln w="9525">
              <a:noFill/>
            </a:ln>
          </p:spPr>
        </p:pic>
        <p:sp>
          <p:nvSpPr>
            <p:cNvPr id="4" name="文本框 3"/>
            <p:cNvSpPr txBox="1"/>
            <p:nvPr/>
          </p:nvSpPr>
          <p:spPr>
            <a:xfrm>
              <a:off x="3916" y="6045"/>
              <a:ext cx="32315" cy="6929"/>
            </a:xfrm>
            <a:prstGeom prst="rect">
              <a:avLst/>
            </a:prstGeom>
            <a:noFill/>
            <a:ln w="57150">
              <a:noFill/>
            </a:ln>
            <a:extLst>
              <a:ext uri="{909E8E84-426E-40DD-AFC4-6F175D3DCCD1}">
                <a14:hiddenFill xmlns:a14="http://schemas.microsoft.com/office/drawing/2010/main">
                  <a:solidFill>
                    <a:srgbClr val="FFFFFF"/>
                  </a:solidFill>
                </a14:hiddenFill>
              </a:ext>
            </a:extLst>
          </p:spPr>
          <p:txBody>
            <a:bodyPr wrap="square" rtlCol="0" anchor="t">
              <a:spAutoFit/>
            </a:bodyPr>
            <a:lstStyle/>
            <a:p>
              <a:pPr algn="l"/>
              <a:r>
                <a:rPr lang="zh-CN" altLang="en-US" sz="4000" b="1" dirty="0">
                  <a:solidFill>
                    <a:schemeClr val="tx1"/>
                  </a:solidFill>
                  <a:latin typeface="Times New Roman" panose="02020603050405020304" charset="0"/>
                  <a:ea typeface="思源宋体 CN" panose="02020400000000000000" charset="-122"/>
                  <a:cs typeface="Times New Roman" panose="02020603050405020304" charset="0"/>
                </a:rPr>
                <a:t>n = int(input())                           </a:t>
              </a:r>
              <a:r>
                <a:rPr lang="en-US" altLang="zh-CN" sz="4000" b="1" dirty="0">
                  <a:solidFill>
                    <a:schemeClr val="tx1"/>
                  </a:solidFill>
                  <a:latin typeface="Times New Roman" panose="02020603050405020304" charset="0"/>
                  <a:ea typeface="思源宋体 CN" panose="02020400000000000000" charset="-122"/>
                  <a:cs typeface="Times New Roman" panose="02020603050405020304" charset="0"/>
                </a:rPr>
                <a:t>     </a:t>
              </a:r>
              <a:r>
                <a:rPr lang="zh-CN" altLang="en-US" sz="4000" b="1" dirty="0">
                  <a:solidFill>
                    <a:schemeClr val="tx1"/>
                  </a:solidFill>
                  <a:latin typeface="Times New Roman" panose="02020603050405020304" charset="0"/>
                  <a:ea typeface="思源宋体 CN" panose="02020400000000000000" charset="-122"/>
                  <a:cs typeface="Times New Roman" panose="02020603050405020304" charset="0"/>
                </a:rPr>
                <a:t> </a:t>
              </a:r>
              <a:r>
                <a:rPr lang="en-US" altLang="zh-CN" sz="4000" b="1" dirty="0">
                  <a:solidFill>
                    <a:schemeClr val="tx1"/>
                  </a:solidFill>
                  <a:latin typeface="Times New Roman" panose="02020603050405020304" charset="0"/>
                  <a:ea typeface="思源宋体 CN" panose="02020400000000000000" charset="-122"/>
                  <a:cs typeface="Times New Roman" panose="02020603050405020304" charset="0"/>
                </a:rPr>
                <a:t>                    </a:t>
              </a:r>
              <a:r>
                <a:rPr lang="zh-CN" altLang="en-US" sz="4000" b="1" dirty="0">
                  <a:solidFill>
                    <a:schemeClr val="tx1"/>
                  </a:solidFill>
                  <a:latin typeface="Times New Roman" panose="02020603050405020304" charset="0"/>
                  <a:ea typeface="思源宋体 CN" panose="02020400000000000000" charset="-122"/>
                  <a:cs typeface="Times New Roman" panose="02020603050405020304" charset="0"/>
                </a:rPr>
                <a:t>#读n</a:t>
              </a:r>
            </a:p>
            <a:p>
              <a:pPr algn="l"/>
              <a:r>
                <a:rPr lang="zh-CN" altLang="en-US" sz="4000" b="1" dirty="0">
                  <a:solidFill>
                    <a:schemeClr val="tx1"/>
                  </a:solidFill>
                  <a:latin typeface="Times New Roman" panose="02020603050405020304" charset="0"/>
                  <a:ea typeface="思源宋体 CN" panose="02020400000000000000" charset="-122"/>
                  <a:cs typeface="Times New Roman" panose="02020603050405020304" charset="0"/>
                </a:rPr>
                <a:t>a = [int(i) for i in input().split()]    </a:t>
              </a:r>
              <a:r>
                <a:rPr lang="en-US" altLang="zh-CN" sz="4000" b="1" dirty="0">
                  <a:solidFill>
                    <a:schemeClr val="tx1"/>
                  </a:solidFill>
                  <a:latin typeface="Times New Roman" panose="02020603050405020304" charset="0"/>
                  <a:ea typeface="思源宋体 CN" panose="02020400000000000000" charset="-122"/>
                  <a:cs typeface="Times New Roman" panose="02020603050405020304" charset="0"/>
                </a:rPr>
                <a:t>                    </a:t>
              </a:r>
              <a:r>
                <a:rPr lang="zh-CN" altLang="en-US" sz="4000" b="1" dirty="0">
                  <a:solidFill>
                    <a:schemeClr val="tx1"/>
                  </a:solidFill>
                  <a:latin typeface="Times New Roman" panose="02020603050405020304" charset="0"/>
                  <a:ea typeface="思源宋体 CN" panose="02020400000000000000" charset="-122"/>
                  <a:cs typeface="Times New Roman" panose="02020603050405020304" charset="0"/>
                </a:rPr>
                <a:t> #读a[]</a:t>
              </a:r>
            </a:p>
            <a:p>
              <a:pPr algn="l"/>
              <a:r>
                <a:rPr lang="zh-CN" altLang="en-US" sz="4000" b="1" dirty="0">
                  <a:solidFill>
                    <a:schemeClr val="tx1"/>
                  </a:solidFill>
                  <a:latin typeface="Times New Roman" panose="02020603050405020304" charset="0"/>
                  <a:ea typeface="思源宋体 CN" panose="02020400000000000000" charset="-122"/>
                  <a:cs typeface="Times New Roman" panose="02020603050405020304" charset="0"/>
                </a:rPr>
                <a:t>s = 0</a:t>
              </a:r>
            </a:p>
            <a:p>
              <a:pPr algn="l"/>
              <a:r>
                <a:rPr lang="zh-CN" altLang="en-US" sz="4000" b="1" dirty="0">
                  <a:solidFill>
                    <a:schemeClr val="tx1"/>
                  </a:solidFill>
                  <a:latin typeface="Times New Roman" panose="02020603050405020304" charset="0"/>
                  <a:ea typeface="思源宋体 CN" panose="02020400000000000000" charset="-122"/>
                  <a:cs typeface="Times New Roman" panose="02020603050405020304" charset="0"/>
                </a:rPr>
                <a:t>for i in range(n):                       </a:t>
              </a:r>
              <a:r>
                <a:rPr lang="en-US" altLang="zh-CN" sz="4000" b="1" dirty="0">
                  <a:solidFill>
                    <a:schemeClr val="tx1"/>
                  </a:solidFill>
                  <a:latin typeface="Times New Roman" panose="02020603050405020304" charset="0"/>
                  <a:ea typeface="思源宋体 CN" panose="02020400000000000000" charset="-122"/>
                  <a:cs typeface="Times New Roman" panose="02020603050405020304" charset="0"/>
                </a:rPr>
                <a:t>   </a:t>
              </a:r>
              <a:r>
                <a:rPr lang="zh-CN" altLang="en-US" sz="4000" b="1" dirty="0">
                  <a:solidFill>
                    <a:schemeClr val="tx1"/>
                  </a:solidFill>
                  <a:latin typeface="Times New Roman" panose="02020603050405020304" charset="0"/>
                  <a:ea typeface="思源宋体 CN" panose="02020400000000000000" charset="-122"/>
                  <a:cs typeface="Times New Roman" panose="02020603050405020304" charset="0"/>
                </a:rPr>
                <a:t>  </a:t>
              </a:r>
              <a:r>
                <a:rPr lang="en-US" altLang="zh-CN" sz="4000" b="1" dirty="0">
                  <a:solidFill>
                    <a:schemeClr val="tx1"/>
                  </a:solidFill>
                  <a:latin typeface="Times New Roman" panose="02020603050405020304" charset="0"/>
                  <a:ea typeface="思源宋体 CN" panose="02020400000000000000" charset="-122"/>
                  <a:cs typeface="Times New Roman" panose="02020603050405020304" charset="0"/>
                </a:rPr>
                <a:t> </a:t>
              </a:r>
              <a:r>
                <a:rPr lang="zh-CN" altLang="en-US" sz="4000" b="1" dirty="0">
                  <a:solidFill>
                    <a:schemeClr val="tx1"/>
                  </a:solidFill>
                  <a:latin typeface="Times New Roman" panose="02020603050405020304" charset="0"/>
                  <a:ea typeface="思源宋体 CN" panose="02020400000000000000" charset="-122"/>
                  <a:cs typeface="Times New Roman" panose="02020603050405020304" charset="0"/>
                </a:rPr>
                <a:t> </a:t>
              </a:r>
              <a:r>
                <a:rPr lang="en-US" altLang="zh-CN" sz="4000" b="1" dirty="0">
                  <a:solidFill>
                    <a:schemeClr val="tx1"/>
                  </a:solidFill>
                  <a:latin typeface="Times New Roman" panose="02020603050405020304" charset="0"/>
                  <a:ea typeface="思源宋体 CN" panose="02020400000000000000" charset="-122"/>
                  <a:cs typeface="Times New Roman" panose="02020603050405020304" charset="0"/>
                </a:rPr>
                <a:t>                    </a:t>
              </a:r>
              <a:r>
                <a:rPr lang="zh-CN" altLang="en-US" sz="4000" b="1" dirty="0">
                  <a:solidFill>
                    <a:schemeClr val="tx1"/>
                  </a:solidFill>
                  <a:latin typeface="Times New Roman" panose="02020603050405020304" charset="0"/>
                  <a:ea typeface="思源宋体 CN" panose="02020400000000000000" charset="-122"/>
                  <a:cs typeface="Times New Roman" panose="02020603050405020304" charset="0"/>
                </a:rPr>
                <a:t>#用两个for循环计算两两相乘，然后求和</a:t>
              </a:r>
            </a:p>
            <a:p>
              <a:pPr algn="l"/>
              <a:r>
                <a:rPr lang="zh-CN" altLang="en-US" sz="4000" b="1" dirty="0" smtClean="0">
                  <a:solidFill>
                    <a:schemeClr val="tx1"/>
                  </a:solidFill>
                  <a:latin typeface="Times New Roman" panose="02020603050405020304" charset="0"/>
                  <a:ea typeface="思源宋体 CN" panose="02020400000000000000" charset="-122"/>
                  <a:cs typeface="Times New Roman" panose="02020603050405020304" charset="0"/>
                </a:rPr>
                <a:t>      for </a:t>
              </a:r>
              <a:r>
                <a:rPr lang="zh-CN" altLang="en-US" sz="4000" b="1" dirty="0">
                  <a:solidFill>
                    <a:schemeClr val="tx1"/>
                  </a:solidFill>
                  <a:latin typeface="Times New Roman" panose="02020603050405020304" charset="0"/>
                  <a:ea typeface="思源宋体 CN" panose="02020400000000000000" charset="-122"/>
                  <a:cs typeface="Times New Roman" panose="02020603050405020304" charset="0"/>
                </a:rPr>
                <a:t>j in range(i+1,n):</a:t>
              </a:r>
            </a:p>
            <a:p>
              <a:pPr algn="l"/>
              <a:r>
                <a:rPr lang="zh-CN" altLang="en-US" sz="4000" b="1" dirty="0" smtClean="0">
                  <a:solidFill>
                    <a:schemeClr val="tx1"/>
                  </a:solidFill>
                  <a:latin typeface="Times New Roman" panose="02020603050405020304" charset="0"/>
                  <a:ea typeface="思源宋体 CN" panose="02020400000000000000" charset="-122"/>
                  <a:cs typeface="Times New Roman" panose="02020603050405020304" charset="0"/>
                </a:rPr>
                <a:t>            s </a:t>
              </a:r>
              <a:r>
                <a:rPr lang="zh-CN" altLang="en-US" sz="4000" b="1" dirty="0">
                  <a:solidFill>
                    <a:schemeClr val="tx1"/>
                  </a:solidFill>
                  <a:latin typeface="Times New Roman" panose="02020603050405020304" charset="0"/>
                  <a:ea typeface="思源宋体 CN" panose="02020400000000000000" charset="-122"/>
                  <a:cs typeface="Times New Roman" panose="02020603050405020304" charset="0"/>
                </a:rPr>
                <a:t>+= a[i]*a[j]</a:t>
              </a:r>
            </a:p>
            <a:p>
              <a:pPr algn="l"/>
              <a:r>
                <a:rPr lang="zh-CN" altLang="en-US" sz="4000" b="1" dirty="0">
                  <a:solidFill>
                    <a:schemeClr val="tx1"/>
                  </a:solidFill>
                  <a:latin typeface="Times New Roman" panose="02020603050405020304" charset="0"/>
                  <a:ea typeface="思源宋体 CN" panose="02020400000000000000" charset="-122"/>
                  <a:cs typeface="Times New Roman" panose="02020603050405020304" charset="0"/>
                </a:rPr>
                <a:t>print(s)</a:t>
              </a:r>
            </a:p>
          </p:txBody>
        </p:sp>
      </p:grpSp>
    </p:spTree>
    <p:custDataLst>
      <p:tags r:id="rId1"/>
    </p:custData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01" y="700"/>
            <a:ext cx="24382400" cy="2748900"/>
            <a:chOff x="1784" y="1"/>
            <a:chExt cx="34832" cy="3927"/>
          </a:xfrm>
        </p:grpSpPr>
        <p:sp>
          <p:nvSpPr>
            <p:cNvPr id="69" name="矩形: 圆角 2"/>
            <p:cNvSpPr/>
            <p:nvPr userDrawn="1"/>
          </p:nvSpPr>
          <p:spPr>
            <a:xfrm>
              <a:off x="1784" y="1"/>
              <a:ext cx="34832" cy="3927"/>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5290" dirty="0"/>
            </a:p>
          </p:txBody>
        </p:sp>
        <p:pic>
          <p:nvPicPr>
            <p:cNvPr id="5" name="图像" descr="图像"/>
            <p:cNvPicPr>
              <a:picLocks noChangeAspect="1"/>
            </p:cNvPicPr>
            <p:nvPr/>
          </p:nvPicPr>
          <p:blipFill>
            <a:blip r:embed="rId4"/>
            <a:stretch>
              <a:fillRect/>
            </a:stretch>
          </p:blipFill>
          <p:spPr>
            <a:xfrm>
              <a:off x="30280" y="907"/>
              <a:ext cx="5577" cy="907"/>
            </a:xfrm>
            <a:prstGeom prst="rect">
              <a:avLst/>
            </a:prstGeom>
          </p:spPr>
        </p:pic>
        <p:sp>
          <p:nvSpPr>
            <p:cNvPr id="11" name="文本框 10"/>
            <p:cNvSpPr txBox="1"/>
            <p:nvPr/>
          </p:nvSpPr>
          <p:spPr>
            <a:xfrm>
              <a:off x="2827" y="1215"/>
              <a:ext cx="13506" cy="1489"/>
            </a:xfrm>
            <a:prstGeom prst="rect">
              <a:avLst/>
            </a:prstGeom>
            <a:noFill/>
          </p:spPr>
          <p:txBody>
            <a:bodyPr wrap="square">
              <a:spAutoFit/>
            </a:bodyPr>
            <a:lstStyle/>
            <a:p>
              <a:pPr algn="l"/>
              <a:r>
                <a:rPr lang="zh-CN" altLang="en-US" sz="6175" b="1" spc="600" dirty="0" smtClean="0">
                  <a:solidFill>
                    <a:schemeClr val="bg1"/>
                  </a:solidFill>
                  <a:latin typeface="思源宋体 CN Heavy" panose="02020900000000000000" charset="-122"/>
                  <a:ea typeface="思源宋体 CN Heavy" panose="02020900000000000000" charset="-122"/>
                  <a:sym typeface="+mn-ea"/>
                </a:rPr>
                <a:t>暴力法</a:t>
              </a:r>
            </a:p>
          </p:txBody>
        </p:sp>
      </p:grpSp>
      <p:sp>
        <p:nvSpPr>
          <p:cNvPr id="9" name="文本框 8" descr="7b0a202020202262756c6c6574223a20227b5c2263617465676f727949645c223a31303030352c5c2274656d706c61746549645c223a32303233313332387d220a7d0a"/>
          <p:cNvSpPr txBox="1"/>
          <p:nvPr/>
        </p:nvSpPr>
        <p:spPr>
          <a:xfrm>
            <a:off x="1137604" y="9631332"/>
            <a:ext cx="19216198" cy="3545586"/>
          </a:xfrm>
          <a:prstGeom prst="rect">
            <a:avLst/>
          </a:prstGeom>
          <a:noFill/>
        </p:spPr>
        <p:txBody>
          <a:bodyPr wrap="square" rtlCol="0">
            <a:spAutoFit/>
          </a:bodyPr>
          <a:lstStyle/>
          <a:p>
            <a:pPr algn="l">
              <a:lnSpc>
                <a:spcPct val="170000"/>
              </a:lnSpc>
              <a:buBlip>
                <a:blip r:embed="rId5"/>
              </a:buBlip>
            </a:pPr>
            <a:r>
              <a:rPr lang="zh-CN" altLang="en-US" sz="4400" b="1" dirty="0" smtClean="0">
                <a:solidFill>
                  <a:srgbClr val="000000"/>
                </a:solidFill>
                <a:latin typeface="Times New Roman" panose="02020603050405020304" charset="0"/>
                <a:ea typeface="思源宋体 CN" panose="02020400000000000000" charset="-122"/>
                <a:cs typeface="Times New Roman" panose="02020603050405020304" charset="0"/>
              </a:rPr>
              <a:t>暴力</a:t>
            </a:r>
            <a:r>
              <a:rPr lang="zh-CN" altLang="en-US" sz="4400" b="1" dirty="0">
                <a:solidFill>
                  <a:srgbClr val="000000"/>
                </a:solidFill>
                <a:latin typeface="Times New Roman" panose="02020603050405020304" charset="0"/>
                <a:ea typeface="思源宋体 CN" panose="02020400000000000000" charset="-122"/>
                <a:cs typeface="Times New Roman" panose="02020603050405020304" charset="0"/>
              </a:rPr>
              <a:t>法的计算复杂度是O(n</a:t>
            </a:r>
            <a:r>
              <a:rPr lang="zh-CN" altLang="en-US" sz="4400" b="1" baseline="30000" dirty="0">
                <a:solidFill>
                  <a:srgbClr val="000000"/>
                </a:solidFill>
                <a:latin typeface="Times New Roman" panose="02020603050405020304" charset="0"/>
                <a:ea typeface="思源宋体 CN" panose="02020400000000000000" charset="-122"/>
                <a:cs typeface="Times New Roman" panose="02020603050405020304" charset="0"/>
              </a:rPr>
              <a:t>2</a:t>
            </a:r>
            <a:r>
              <a:rPr lang="zh-CN" altLang="en-US" sz="4400" b="1" dirty="0">
                <a:solidFill>
                  <a:srgbClr val="000000"/>
                </a:solidFill>
                <a:latin typeface="Times New Roman" panose="02020603050405020304" charset="0"/>
                <a:ea typeface="思源宋体 CN" panose="02020400000000000000" charset="-122"/>
                <a:cs typeface="Times New Roman" panose="02020603050405020304" charset="0"/>
              </a:rPr>
              <a:t>)，只能用于n&lt;5000的情况。</a:t>
            </a:r>
          </a:p>
          <a:p>
            <a:pPr algn="l">
              <a:lnSpc>
                <a:spcPct val="170000"/>
              </a:lnSpc>
              <a:buBlip>
                <a:blip r:embed="rId5"/>
              </a:buBlip>
            </a:pPr>
            <a:r>
              <a:rPr lang="zh-CN" altLang="en-US" sz="4400" b="1" dirty="0">
                <a:solidFill>
                  <a:srgbClr val="000000"/>
                </a:solidFill>
                <a:latin typeface="Times New Roman" panose="02020603050405020304" charset="0"/>
                <a:ea typeface="思源宋体 CN" panose="02020400000000000000" charset="-122"/>
                <a:cs typeface="Times New Roman" panose="02020603050405020304" charset="0"/>
              </a:rPr>
              <a:t>本题用暴力法只能得到30%的分数。</a:t>
            </a:r>
            <a:endParaRPr lang="en-US" altLang="zh-CN" sz="4400" b="1" dirty="0" smtClean="0">
              <a:solidFill>
                <a:srgbClr val="000000"/>
              </a:solidFill>
              <a:latin typeface="Times New Roman" panose="02020603050405020304" charset="0"/>
              <a:ea typeface="思源宋体 CN" panose="02020400000000000000" charset="-122"/>
              <a:cs typeface="Times New Roman" panose="02020603050405020304" charset="0"/>
            </a:endParaRPr>
          </a:p>
          <a:p>
            <a:pPr algn="l">
              <a:lnSpc>
                <a:spcPct val="170000"/>
              </a:lnSpc>
              <a:buBlip>
                <a:blip r:embed="rId5"/>
              </a:buBlip>
            </a:pPr>
            <a:r>
              <a:rPr lang="zh-CN" altLang="en-US" sz="4400" b="1" dirty="0" smtClean="0">
                <a:solidFill>
                  <a:srgbClr val="000000"/>
                </a:solidFill>
                <a:latin typeface="Times New Roman" panose="02020603050405020304" charset="0"/>
                <a:ea typeface="思源宋体 CN" panose="02020400000000000000" charset="-122"/>
                <a:cs typeface="Times New Roman" panose="02020603050405020304" charset="0"/>
              </a:rPr>
              <a:t>不过</a:t>
            </a:r>
            <a:r>
              <a:rPr lang="zh-CN" altLang="en-US" sz="4400" b="1" dirty="0">
                <a:solidFill>
                  <a:srgbClr val="000000"/>
                </a:solidFill>
                <a:latin typeface="Times New Roman" panose="02020603050405020304" charset="0"/>
                <a:ea typeface="思源宋体 CN" panose="02020400000000000000" charset="-122"/>
                <a:cs typeface="Times New Roman" panose="02020603050405020304" charset="0"/>
              </a:rPr>
              <a:t>，暴力</a:t>
            </a:r>
            <a:r>
              <a:rPr lang="zh-CN" altLang="en-US" sz="4400" b="1" dirty="0" smtClean="0">
                <a:solidFill>
                  <a:srgbClr val="000000"/>
                </a:solidFill>
                <a:latin typeface="Times New Roman" panose="02020603050405020304" charset="0"/>
                <a:ea typeface="思源宋体 CN" panose="02020400000000000000" charset="-122"/>
                <a:cs typeface="Times New Roman" panose="02020603050405020304" charset="0"/>
              </a:rPr>
              <a:t>法不用思考，编码时间</a:t>
            </a:r>
            <a:r>
              <a:rPr lang="zh-CN" altLang="en-US" sz="4400" b="1" dirty="0">
                <a:solidFill>
                  <a:srgbClr val="000000"/>
                </a:solidFill>
                <a:latin typeface="Times New Roman" panose="02020603050405020304" charset="0"/>
                <a:ea typeface="思源宋体 CN" panose="02020400000000000000" charset="-122"/>
                <a:cs typeface="Times New Roman" panose="02020603050405020304" charset="0"/>
              </a:rPr>
              <a:t>短</a:t>
            </a:r>
            <a:r>
              <a:rPr lang="zh-CN" altLang="en-US" sz="4400" b="1" dirty="0" smtClean="0">
                <a:solidFill>
                  <a:srgbClr val="000000"/>
                </a:solidFill>
                <a:latin typeface="Times New Roman" panose="02020603050405020304" charset="0"/>
                <a:ea typeface="思源宋体 CN" panose="02020400000000000000" charset="-122"/>
                <a:cs typeface="Times New Roman" panose="02020603050405020304" charset="0"/>
              </a:rPr>
              <a:t>，</a:t>
            </a:r>
            <a:r>
              <a:rPr lang="en-US" altLang="zh-CN" sz="4400" b="1" dirty="0" smtClean="0">
                <a:solidFill>
                  <a:srgbClr val="000000"/>
                </a:solidFill>
                <a:latin typeface="Times New Roman" panose="02020603050405020304" charset="0"/>
                <a:ea typeface="思源宋体 CN" panose="02020400000000000000" charset="-122"/>
                <a:cs typeface="Times New Roman" panose="02020603050405020304" charset="0"/>
              </a:rPr>
              <a:t>3 ~ </a:t>
            </a:r>
            <a:r>
              <a:rPr lang="zh-CN" altLang="en-US" sz="4400" b="1" dirty="0" smtClean="0">
                <a:solidFill>
                  <a:srgbClr val="000000"/>
                </a:solidFill>
                <a:latin typeface="Times New Roman" panose="02020603050405020304" charset="0"/>
                <a:ea typeface="思源宋体 CN" panose="02020400000000000000" charset="-122"/>
                <a:cs typeface="Times New Roman" panose="02020603050405020304" charset="0"/>
              </a:rPr>
              <a:t>5分钟内能</a:t>
            </a:r>
            <a:r>
              <a:rPr lang="zh-CN" altLang="en-US" sz="4400" b="1" dirty="0">
                <a:solidFill>
                  <a:srgbClr val="000000"/>
                </a:solidFill>
                <a:latin typeface="Times New Roman" panose="02020603050405020304" charset="0"/>
                <a:ea typeface="思源宋体 CN" panose="02020400000000000000" charset="-122"/>
                <a:cs typeface="Times New Roman" panose="02020603050405020304" charset="0"/>
              </a:rPr>
              <a:t>完成。</a:t>
            </a:r>
          </a:p>
        </p:txBody>
      </p:sp>
      <p:grpSp>
        <p:nvGrpSpPr>
          <p:cNvPr id="13" name="组合 12"/>
          <p:cNvGrpSpPr/>
          <p:nvPr/>
        </p:nvGrpSpPr>
        <p:grpSpPr>
          <a:xfrm>
            <a:off x="-873760" y="1609725"/>
            <a:ext cx="26064210" cy="8738870"/>
            <a:chOff x="-1376" y="2535"/>
            <a:chExt cx="41046" cy="13762"/>
          </a:xfrm>
        </p:grpSpPr>
        <p:pic>
          <p:nvPicPr>
            <p:cNvPr id="2" name="图片 1"/>
            <p:cNvPicPr/>
            <p:nvPr/>
          </p:nvPicPr>
          <p:blipFill>
            <a:blip r:embed="rId6">
              <a:lum bright="34000" contrast="-8000"/>
            </a:blip>
            <a:stretch>
              <a:fillRect/>
            </a:stretch>
          </p:blipFill>
          <p:spPr>
            <a:xfrm rot="5400000">
              <a:off x="12266" y="-11107"/>
              <a:ext cx="13762" cy="41047"/>
            </a:xfrm>
            <a:prstGeom prst="rect">
              <a:avLst/>
            </a:prstGeom>
            <a:noFill/>
            <a:ln w="9525">
              <a:noFill/>
            </a:ln>
          </p:spPr>
        </p:pic>
        <p:sp>
          <p:nvSpPr>
            <p:cNvPr id="4" name="文本框 3"/>
            <p:cNvSpPr txBox="1"/>
            <p:nvPr/>
          </p:nvSpPr>
          <p:spPr>
            <a:xfrm>
              <a:off x="3916" y="6045"/>
              <a:ext cx="32315" cy="6929"/>
            </a:xfrm>
            <a:prstGeom prst="rect">
              <a:avLst/>
            </a:prstGeom>
            <a:noFill/>
            <a:ln w="57150">
              <a:noFill/>
            </a:ln>
            <a:extLst>
              <a:ext uri="{909E8E84-426E-40DD-AFC4-6F175D3DCCD1}">
                <a14:hiddenFill xmlns:a14="http://schemas.microsoft.com/office/drawing/2010/main">
                  <a:solidFill>
                    <a:srgbClr val="FFFFFF"/>
                  </a:solidFill>
                </a14:hiddenFill>
              </a:ext>
            </a:extLst>
          </p:spPr>
          <p:txBody>
            <a:bodyPr wrap="square" rtlCol="0" anchor="t">
              <a:spAutoFit/>
            </a:bodyPr>
            <a:lstStyle/>
            <a:p>
              <a:pPr algn="l"/>
              <a:r>
                <a:rPr lang="zh-CN" altLang="en-US" sz="4000" b="1" dirty="0">
                  <a:solidFill>
                    <a:schemeClr val="tx1"/>
                  </a:solidFill>
                  <a:latin typeface="Times New Roman" panose="02020603050405020304" charset="0"/>
                  <a:ea typeface="思源宋体 CN" panose="02020400000000000000" charset="-122"/>
                  <a:cs typeface="Times New Roman" panose="02020603050405020304" charset="0"/>
                </a:rPr>
                <a:t>n = int(input())                           </a:t>
              </a:r>
              <a:r>
                <a:rPr lang="en-US" altLang="zh-CN" sz="4000" b="1" dirty="0">
                  <a:solidFill>
                    <a:schemeClr val="tx1"/>
                  </a:solidFill>
                  <a:latin typeface="Times New Roman" panose="02020603050405020304" charset="0"/>
                  <a:ea typeface="思源宋体 CN" panose="02020400000000000000" charset="-122"/>
                  <a:cs typeface="Times New Roman" panose="02020603050405020304" charset="0"/>
                </a:rPr>
                <a:t>     </a:t>
              </a:r>
              <a:r>
                <a:rPr lang="zh-CN" altLang="en-US" sz="4000" b="1" dirty="0">
                  <a:solidFill>
                    <a:schemeClr val="tx1"/>
                  </a:solidFill>
                  <a:latin typeface="Times New Roman" panose="02020603050405020304" charset="0"/>
                  <a:ea typeface="思源宋体 CN" panose="02020400000000000000" charset="-122"/>
                  <a:cs typeface="Times New Roman" panose="02020603050405020304" charset="0"/>
                </a:rPr>
                <a:t> </a:t>
              </a:r>
              <a:r>
                <a:rPr lang="en-US" altLang="zh-CN" sz="4000" b="1" dirty="0">
                  <a:solidFill>
                    <a:schemeClr val="tx1"/>
                  </a:solidFill>
                  <a:latin typeface="Times New Roman" panose="02020603050405020304" charset="0"/>
                  <a:ea typeface="思源宋体 CN" panose="02020400000000000000" charset="-122"/>
                  <a:cs typeface="Times New Roman" panose="02020603050405020304" charset="0"/>
                </a:rPr>
                <a:t>                    </a:t>
              </a:r>
              <a:r>
                <a:rPr lang="zh-CN" altLang="en-US" sz="4000" b="1" dirty="0">
                  <a:solidFill>
                    <a:schemeClr val="tx1"/>
                  </a:solidFill>
                  <a:latin typeface="Times New Roman" panose="02020603050405020304" charset="0"/>
                  <a:ea typeface="思源宋体 CN" panose="02020400000000000000" charset="-122"/>
                  <a:cs typeface="Times New Roman" panose="02020603050405020304" charset="0"/>
                </a:rPr>
                <a:t>#读n</a:t>
              </a:r>
            </a:p>
            <a:p>
              <a:pPr algn="l"/>
              <a:r>
                <a:rPr lang="zh-CN" altLang="en-US" sz="4000" b="1" dirty="0">
                  <a:solidFill>
                    <a:schemeClr val="tx1"/>
                  </a:solidFill>
                  <a:latin typeface="Times New Roman" panose="02020603050405020304" charset="0"/>
                  <a:ea typeface="思源宋体 CN" panose="02020400000000000000" charset="-122"/>
                  <a:cs typeface="Times New Roman" panose="02020603050405020304" charset="0"/>
                </a:rPr>
                <a:t>a = [int(i) for i in input().split()]    </a:t>
              </a:r>
              <a:r>
                <a:rPr lang="en-US" altLang="zh-CN" sz="4000" b="1" dirty="0">
                  <a:solidFill>
                    <a:schemeClr val="tx1"/>
                  </a:solidFill>
                  <a:latin typeface="Times New Roman" panose="02020603050405020304" charset="0"/>
                  <a:ea typeface="思源宋体 CN" panose="02020400000000000000" charset="-122"/>
                  <a:cs typeface="Times New Roman" panose="02020603050405020304" charset="0"/>
                </a:rPr>
                <a:t>                    </a:t>
              </a:r>
              <a:r>
                <a:rPr lang="zh-CN" altLang="en-US" sz="4000" b="1" dirty="0">
                  <a:solidFill>
                    <a:schemeClr val="tx1"/>
                  </a:solidFill>
                  <a:latin typeface="Times New Roman" panose="02020603050405020304" charset="0"/>
                  <a:ea typeface="思源宋体 CN" panose="02020400000000000000" charset="-122"/>
                  <a:cs typeface="Times New Roman" panose="02020603050405020304" charset="0"/>
                </a:rPr>
                <a:t> #读a[]</a:t>
              </a:r>
            </a:p>
            <a:p>
              <a:pPr algn="l"/>
              <a:r>
                <a:rPr lang="zh-CN" altLang="en-US" sz="4000" b="1" dirty="0">
                  <a:solidFill>
                    <a:schemeClr val="tx1"/>
                  </a:solidFill>
                  <a:latin typeface="Times New Roman" panose="02020603050405020304" charset="0"/>
                  <a:ea typeface="思源宋体 CN" panose="02020400000000000000" charset="-122"/>
                  <a:cs typeface="Times New Roman" panose="02020603050405020304" charset="0"/>
                </a:rPr>
                <a:t>s = 0</a:t>
              </a:r>
            </a:p>
            <a:p>
              <a:pPr algn="l"/>
              <a:r>
                <a:rPr lang="zh-CN" altLang="en-US" sz="4000" b="1" dirty="0">
                  <a:solidFill>
                    <a:schemeClr val="tx1"/>
                  </a:solidFill>
                  <a:latin typeface="Times New Roman" panose="02020603050405020304" charset="0"/>
                  <a:ea typeface="思源宋体 CN" panose="02020400000000000000" charset="-122"/>
                  <a:cs typeface="Times New Roman" panose="02020603050405020304" charset="0"/>
                </a:rPr>
                <a:t>for i in range(n):                       </a:t>
              </a:r>
              <a:r>
                <a:rPr lang="en-US" altLang="zh-CN" sz="4000" b="1" dirty="0">
                  <a:solidFill>
                    <a:schemeClr val="tx1"/>
                  </a:solidFill>
                  <a:latin typeface="Times New Roman" panose="02020603050405020304" charset="0"/>
                  <a:ea typeface="思源宋体 CN" panose="02020400000000000000" charset="-122"/>
                  <a:cs typeface="Times New Roman" panose="02020603050405020304" charset="0"/>
                </a:rPr>
                <a:t>   </a:t>
              </a:r>
              <a:r>
                <a:rPr lang="zh-CN" altLang="en-US" sz="4000" b="1" dirty="0">
                  <a:solidFill>
                    <a:schemeClr val="tx1"/>
                  </a:solidFill>
                  <a:latin typeface="Times New Roman" panose="02020603050405020304" charset="0"/>
                  <a:ea typeface="思源宋体 CN" panose="02020400000000000000" charset="-122"/>
                  <a:cs typeface="Times New Roman" panose="02020603050405020304" charset="0"/>
                </a:rPr>
                <a:t>  </a:t>
              </a:r>
              <a:r>
                <a:rPr lang="en-US" altLang="zh-CN" sz="4000" b="1" dirty="0">
                  <a:solidFill>
                    <a:schemeClr val="tx1"/>
                  </a:solidFill>
                  <a:latin typeface="Times New Roman" panose="02020603050405020304" charset="0"/>
                  <a:ea typeface="思源宋体 CN" panose="02020400000000000000" charset="-122"/>
                  <a:cs typeface="Times New Roman" panose="02020603050405020304" charset="0"/>
                </a:rPr>
                <a:t> </a:t>
              </a:r>
              <a:r>
                <a:rPr lang="zh-CN" altLang="en-US" sz="4000" b="1" dirty="0">
                  <a:solidFill>
                    <a:schemeClr val="tx1"/>
                  </a:solidFill>
                  <a:latin typeface="Times New Roman" panose="02020603050405020304" charset="0"/>
                  <a:ea typeface="思源宋体 CN" panose="02020400000000000000" charset="-122"/>
                  <a:cs typeface="Times New Roman" panose="02020603050405020304" charset="0"/>
                </a:rPr>
                <a:t> </a:t>
              </a:r>
              <a:r>
                <a:rPr lang="en-US" altLang="zh-CN" sz="4000" b="1" dirty="0">
                  <a:solidFill>
                    <a:schemeClr val="tx1"/>
                  </a:solidFill>
                  <a:latin typeface="Times New Roman" panose="02020603050405020304" charset="0"/>
                  <a:ea typeface="思源宋体 CN" panose="02020400000000000000" charset="-122"/>
                  <a:cs typeface="Times New Roman" panose="02020603050405020304" charset="0"/>
                </a:rPr>
                <a:t>                    </a:t>
              </a:r>
              <a:r>
                <a:rPr lang="zh-CN" altLang="en-US" sz="4000" b="1" dirty="0">
                  <a:solidFill>
                    <a:schemeClr val="tx1"/>
                  </a:solidFill>
                  <a:latin typeface="Times New Roman" panose="02020603050405020304" charset="0"/>
                  <a:ea typeface="思源宋体 CN" panose="02020400000000000000" charset="-122"/>
                  <a:cs typeface="Times New Roman" panose="02020603050405020304" charset="0"/>
                </a:rPr>
                <a:t>#用两个for循环计算两两相乘，然后求和</a:t>
              </a:r>
            </a:p>
            <a:p>
              <a:pPr algn="l"/>
              <a:r>
                <a:rPr lang="zh-CN" altLang="en-US" sz="4000" b="1" dirty="0" smtClean="0">
                  <a:solidFill>
                    <a:schemeClr val="tx1"/>
                  </a:solidFill>
                  <a:latin typeface="Times New Roman" panose="02020603050405020304" charset="0"/>
                  <a:ea typeface="思源宋体 CN" panose="02020400000000000000" charset="-122"/>
                  <a:cs typeface="Times New Roman" panose="02020603050405020304" charset="0"/>
                </a:rPr>
                <a:t>      for </a:t>
              </a:r>
              <a:r>
                <a:rPr lang="zh-CN" altLang="en-US" sz="4000" b="1" dirty="0">
                  <a:solidFill>
                    <a:schemeClr val="tx1"/>
                  </a:solidFill>
                  <a:latin typeface="Times New Roman" panose="02020603050405020304" charset="0"/>
                  <a:ea typeface="思源宋体 CN" panose="02020400000000000000" charset="-122"/>
                  <a:cs typeface="Times New Roman" panose="02020603050405020304" charset="0"/>
                </a:rPr>
                <a:t>j in range(i+1,n):</a:t>
              </a:r>
            </a:p>
            <a:p>
              <a:pPr algn="l"/>
              <a:r>
                <a:rPr lang="zh-CN" altLang="en-US" sz="4000" b="1" dirty="0" smtClean="0">
                  <a:solidFill>
                    <a:schemeClr val="tx1"/>
                  </a:solidFill>
                  <a:latin typeface="Times New Roman" panose="02020603050405020304" charset="0"/>
                  <a:ea typeface="思源宋体 CN" panose="02020400000000000000" charset="-122"/>
                  <a:cs typeface="Times New Roman" panose="02020603050405020304" charset="0"/>
                </a:rPr>
                <a:t>            s </a:t>
              </a:r>
              <a:r>
                <a:rPr lang="zh-CN" altLang="en-US" sz="4000" b="1" dirty="0">
                  <a:solidFill>
                    <a:schemeClr val="tx1"/>
                  </a:solidFill>
                  <a:latin typeface="Times New Roman" panose="02020603050405020304" charset="0"/>
                  <a:ea typeface="思源宋体 CN" panose="02020400000000000000" charset="-122"/>
                  <a:cs typeface="Times New Roman" panose="02020603050405020304" charset="0"/>
                </a:rPr>
                <a:t>+= a[i]*a[j]</a:t>
              </a:r>
            </a:p>
            <a:p>
              <a:pPr algn="l"/>
              <a:r>
                <a:rPr lang="zh-CN" altLang="en-US" sz="4000" b="1" dirty="0">
                  <a:solidFill>
                    <a:schemeClr val="tx1"/>
                  </a:solidFill>
                  <a:latin typeface="Times New Roman" panose="02020603050405020304" charset="0"/>
                  <a:ea typeface="思源宋体 CN" panose="02020400000000000000" charset="-122"/>
                  <a:cs typeface="Times New Roman" panose="02020603050405020304" charset="0"/>
                </a:rPr>
                <a:t>print(s)</a:t>
              </a:r>
            </a:p>
          </p:txBody>
        </p:sp>
      </p:grpSp>
    </p:spTree>
    <p:custDataLst>
      <p:tags r:id="rId1"/>
    </p:custDataLst>
    <p:extLst>
      <p:ext uri="{BB962C8B-B14F-4D97-AF65-F5344CB8AC3E}">
        <p14:creationId xmlns:p14="http://schemas.microsoft.com/office/powerpoint/2010/main" val="791515413"/>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descr="7b0a202020202262756c6c6574223a20227b5c2263617465676f727949645c223a31303030352c5c2274656d706c61746549645c223a32303233313332387d220a7d0a"/>
          <p:cNvSpPr txBox="1"/>
          <p:nvPr/>
        </p:nvSpPr>
        <p:spPr>
          <a:xfrm>
            <a:off x="615315" y="2886075"/>
            <a:ext cx="23235920" cy="13133705"/>
          </a:xfrm>
          <a:prstGeom prst="rect">
            <a:avLst/>
          </a:prstGeom>
          <a:noFill/>
        </p:spPr>
        <p:txBody>
          <a:bodyPr wrap="square" rtlCol="0">
            <a:spAutoFit/>
          </a:bodyPr>
          <a:lstStyle/>
          <a:p>
            <a:pPr algn="l">
              <a:lnSpc>
                <a:spcPct val="150000"/>
              </a:lnSpc>
            </a:pPr>
            <a:r>
              <a:rPr lang="zh-CN" altLang="en-US" sz="4410" dirty="0">
                <a:solidFill>
                  <a:srgbClr val="2E7EEE"/>
                </a:solidFill>
                <a:latin typeface="Times New Roman" panose="02020603050405020304" charset="0"/>
                <a:ea typeface="思源宋体 CN" panose="02020400000000000000" charset="-122"/>
                <a:cs typeface="Times New Roman" panose="02020603050405020304" charset="0"/>
              </a:rPr>
              <a:t>【解题步骤】</a:t>
            </a:r>
          </a:p>
          <a:p>
            <a:pPr algn="l">
              <a:lnSpc>
                <a:spcPct val="150000"/>
              </a:lnSpc>
            </a:pPr>
            <a:r>
              <a:rPr lang="en-US" altLang="zh-CN" sz="4410" dirty="0">
                <a:solidFill>
                  <a:srgbClr val="000000"/>
                </a:solidFill>
                <a:latin typeface="Times New Roman" panose="02020603050405020304" charset="0"/>
                <a:ea typeface="思源宋体 CN" panose="02020400000000000000" charset="-122"/>
                <a:cs typeface="Times New Roman" panose="02020603050405020304" charset="0"/>
              </a:rPr>
              <a:t>  </a:t>
            </a:r>
            <a:r>
              <a:rPr lang="zh-CN" altLang="en-US" sz="4410" dirty="0">
                <a:solidFill>
                  <a:srgbClr val="000000"/>
                </a:solidFill>
                <a:latin typeface="Times New Roman" panose="02020603050405020304" charset="0"/>
                <a:ea typeface="思源宋体 CN" panose="02020400000000000000" charset="-122"/>
                <a:cs typeface="Times New Roman" panose="02020603050405020304" charset="0"/>
              </a:rPr>
              <a:t>本题利用前缀和，能得到100%的分数。把计算式子变换为：</a:t>
            </a:r>
          </a:p>
          <a:p>
            <a:pPr algn="l">
              <a:lnSpc>
                <a:spcPct val="150000"/>
              </a:lnSpc>
            </a:pPr>
            <a:r>
              <a:rPr lang="en-US" altLang="zh-CN" sz="3600" dirty="0">
                <a:solidFill>
                  <a:srgbClr val="000000"/>
                </a:solidFill>
                <a:latin typeface="Times New Roman" panose="02020603050405020304" charset="0"/>
                <a:ea typeface="思源宋体 CN" panose="02020400000000000000" charset="-122"/>
                <a:cs typeface="Times New Roman" panose="02020603050405020304" charset="0"/>
              </a:rPr>
              <a:t>   </a:t>
            </a:r>
            <a:r>
              <a:rPr lang="en-US" altLang="zh-CN" sz="3600" dirty="0" smtClean="0">
                <a:solidFill>
                  <a:srgbClr val="000000"/>
                </a:solidFill>
                <a:latin typeface="Times New Roman" panose="02020603050405020304" charset="0"/>
                <a:ea typeface="思源宋体 CN" panose="02020400000000000000" charset="-122"/>
                <a:cs typeface="Times New Roman" panose="02020603050405020304" charset="0"/>
              </a:rPr>
              <a:t>	</a:t>
            </a:r>
            <a:r>
              <a:rPr lang="zh-CN" altLang="en-US" sz="3600" dirty="0" smtClean="0">
                <a:solidFill>
                  <a:srgbClr val="000000"/>
                </a:solidFill>
                <a:latin typeface="Times New Roman" panose="02020603050405020304" charset="0"/>
                <a:ea typeface="思源宋体 CN" panose="02020400000000000000" charset="-122"/>
                <a:cs typeface="Times New Roman" panose="02020603050405020304" charset="0"/>
              </a:rPr>
              <a:t>S </a:t>
            </a:r>
            <a:r>
              <a:rPr lang="zh-CN" altLang="en-US" sz="3600" dirty="0">
                <a:solidFill>
                  <a:srgbClr val="000000"/>
                </a:solidFill>
                <a:latin typeface="Times New Roman" panose="02020603050405020304" charset="0"/>
                <a:ea typeface="思源宋体 CN" panose="02020400000000000000" charset="-122"/>
                <a:cs typeface="Times New Roman" panose="02020603050405020304" charset="0"/>
              </a:rPr>
              <a:t>= (a</a:t>
            </a:r>
            <a:r>
              <a:rPr lang="zh-CN" altLang="en-US" sz="3600" baseline="-25000" dirty="0">
                <a:solidFill>
                  <a:srgbClr val="000000"/>
                </a:solidFill>
                <a:latin typeface="Times New Roman" panose="02020603050405020304" charset="0"/>
                <a:ea typeface="思源宋体 CN" panose="02020400000000000000" charset="-122"/>
                <a:cs typeface="Times New Roman" panose="02020603050405020304" charset="0"/>
              </a:rPr>
              <a:t>1</a:t>
            </a:r>
            <a:r>
              <a:rPr lang="zh-CN" altLang="en-US" sz="3600" dirty="0">
                <a:solidFill>
                  <a:srgbClr val="000000"/>
                </a:solidFill>
                <a:latin typeface="Times New Roman" panose="02020603050405020304" charset="0"/>
                <a:ea typeface="思源宋体 CN" panose="02020400000000000000" charset="-122"/>
                <a:cs typeface="Times New Roman" panose="02020603050405020304" charset="0"/>
              </a:rPr>
              <a:t>+a</a:t>
            </a:r>
            <a:r>
              <a:rPr lang="zh-CN" altLang="en-US" sz="3600" baseline="-25000" dirty="0">
                <a:solidFill>
                  <a:srgbClr val="000000"/>
                </a:solidFill>
                <a:latin typeface="Times New Roman" panose="02020603050405020304" charset="0"/>
                <a:ea typeface="思源宋体 CN" panose="02020400000000000000" charset="-122"/>
                <a:cs typeface="Times New Roman" panose="02020603050405020304" charset="0"/>
              </a:rPr>
              <a:t>2 </a:t>
            </a:r>
            <a:r>
              <a:rPr lang="zh-CN" altLang="en-US" sz="3600" dirty="0">
                <a:solidFill>
                  <a:srgbClr val="000000"/>
                </a:solidFill>
                <a:latin typeface="Times New Roman" panose="02020603050405020304" charset="0"/>
                <a:ea typeface="思源宋体 CN" panose="02020400000000000000" charset="-122"/>
                <a:cs typeface="Times New Roman" panose="02020603050405020304" charset="0"/>
              </a:rPr>
              <a:t>+...+a</a:t>
            </a:r>
            <a:r>
              <a:rPr lang="zh-CN" altLang="en-US" sz="3600" baseline="-25000" dirty="0">
                <a:solidFill>
                  <a:srgbClr val="000000"/>
                </a:solidFill>
                <a:latin typeface="Times New Roman" panose="02020603050405020304" charset="0"/>
                <a:ea typeface="思源宋体 CN" panose="02020400000000000000" charset="-122"/>
                <a:cs typeface="Times New Roman" panose="02020603050405020304" charset="0"/>
              </a:rPr>
              <a:t>n-1</a:t>
            </a:r>
            <a:r>
              <a:rPr lang="zh-CN" altLang="en-US" sz="3600" dirty="0">
                <a:solidFill>
                  <a:srgbClr val="000000"/>
                </a:solidFill>
                <a:latin typeface="Times New Roman" panose="02020603050405020304" charset="0"/>
                <a:ea typeface="思源宋体 CN" panose="02020400000000000000" charset="-122"/>
                <a:cs typeface="Times New Roman" panose="02020603050405020304" charset="0"/>
              </a:rPr>
              <a:t>)•a</a:t>
            </a:r>
            <a:r>
              <a:rPr lang="zh-CN" altLang="en-US" sz="3600" baseline="-25000" dirty="0">
                <a:solidFill>
                  <a:srgbClr val="000000"/>
                </a:solidFill>
                <a:latin typeface="Times New Roman" panose="02020603050405020304" charset="0"/>
                <a:ea typeface="思源宋体 CN" panose="02020400000000000000" charset="-122"/>
                <a:cs typeface="Times New Roman" panose="02020603050405020304" charset="0"/>
              </a:rPr>
              <a:t>n</a:t>
            </a:r>
            <a:r>
              <a:rPr lang="zh-CN" altLang="en-US" sz="3600" dirty="0">
                <a:solidFill>
                  <a:srgbClr val="000000"/>
                </a:solidFill>
                <a:latin typeface="Times New Roman" panose="02020603050405020304" charset="0"/>
                <a:ea typeface="思源宋体 CN" panose="02020400000000000000" charset="-122"/>
                <a:cs typeface="Times New Roman" panose="02020603050405020304" charset="0"/>
              </a:rPr>
              <a:t> + (a</a:t>
            </a:r>
            <a:r>
              <a:rPr lang="zh-CN" altLang="en-US" sz="3600" baseline="-25000" dirty="0">
                <a:solidFill>
                  <a:srgbClr val="000000"/>
                </a:solidFill>
                <a:latin typeface="Times New Roman" panose="02020603050405020304" charset="0"/>
                <a:ea typeface="思源宋体 CN" panose="02020400000000000000" charset="-122"/>
                <a:cs typeface="Times New Roman" panose="02020603050405020304" charset="0"/>
              </a:rPr>
              <a:t>1</a:t>
            </a:r>
            <a:r>
              <a:rPr lang="zh-CN" altLang="en-US" sz="3600" dirty="0">
                <a:solidFill>
                  <a:srgbClr val="000000"/>
                </a:solidFill>
                <a:latin typeface="Times New Roman" panose="02020603050405020304" charset="0"/>
                <a:ea typeface="思源宋体 CN" panose="02020400000000000000" charset="-122"/>
                <a:cs typeface="Times New Roman" panose="02020603050405020304" charset="0"/>
              </a:rPr>
              <a:t>+a</a:t>
            </a:r>
            <a:r>
              <a:rPr lang="zh-CN" altLang="en-US" sz="3600" baseline="-25000" dirty="0">
                <a:solidFill>
                  <a:srgbClr val="000000"/>
                </a:solidFill>
                <a:latin typeface="Times New Roman" panose="02020603050405020304" charset="0"/>
                <a:ea typeface="思源宋体 CN" panose="02020400000000000000" charset="-122"/>
                <a:cs typeface="Times New Roman" panose="02020603050405020304" charset="0"/>
              </a:rPr>
              <a:t>2 </a:t>
            </a:r>
            <a:r>
              <a:rPr lang="zh-CN" altLang="en-US" sz="3600" dirty="0">
                <a:solidFill>
                  <a:srgbClr val="000000"/>
                </a:solidFill>
                <a:latin typeface="Times New Roman" panose="02020603050405020304" charset="0"/>
                <a:ea typeface="思源宋体 CN" panose="02020400000000000000" charset="-122"/>
                <a:cs typeface="Times New Roman" panose="02020603050405020304" charset="0"/>
              </a:rPr>
              <a:t>+...+a</a:t>
            </a:r>
            <a:r>
              <a:rPr lang="zh-CN" altLang="en-US" sz="3600" baseline="-25000" dirty="0">
                <a:solidFill>
                  <a:srgbClr val="000000"/>
                </a:solidFill>
                <a:latin typeface="Times New Roman" panose="02020603050405020304" charset="0"/>
                <a:ea typeface="思源宋体 CN" panose="02020400000000000000" charset="-122"/>
                <a:cs typeface="Times New Roman" panose="02020603050405020304" charset="0"/>
              </a:rPr>
              <a:t>n-2</a:t>
            </a:r>
            <a:r>
              <a:rPr lang="zh-CN" altLang="en-US" sz="3600" dirty="0">
                <a:solidFill>
                  <a:srgbClr val="000000"/>
                </a:solidFill>
                <a:latin typeface="Times New Roman" panose="02020603050405020304" charset="0"/>
                <a:ea typeface="思源宋体 CN" panose="02020400000000000000" charset="-122"/>
                <a:cs typeface="Times New Roman" panose="02020603050405020304" charset="0"/>
              </a:rPr>
              <a:t>)•a</a:t>
            </a:r>
            <a:r>
              <a:rPr lang="zh-CN" altLang="en-US" sz="3600" baseline="-25000" dirty="0">
                <a:solidFill>
                  <a:srgbClr val="000000"/>
                </a:solidFill>
                <a:latin typeface="Times New Roman" panose="02020603050405020304" charset="0"/>
                <a:ea typeface="思源宋体 CN" panose="02020400000000000000" charset="-122"/>
                <a:cs typeface="Times New Roman" panose="02020603050405020304" charset="0"/>
              </a:rPr>
              <a:t>n-1 </a:t>
            </a:r>
            <a:r>
              <a:rPr lang="en-US" altLang="zh-CN" sz="3600" dirty="0">
                <a:solidFill>
                  <a:srgbClr val="000000"/>
                </a:solidFill>
                <a:latin typeface="Times New Roman" panose="02020603050405020304" charset="0"/>
                <a:ea typeface="思源宋体 CN" panose="02020400000000000000" charset="-122"/>
                <a:cs typeface="Times New Roman" panose="02020603050405020304" charset="0"/>
              </a:rPr>
              <a:t> </a:t>
            </a:r>
            <a:r>
              <a:rPr lang="zh-CN" altLang="en-US" sz="3600" dirty="0">
                <a:solidFill>
                  <a:srgbClr val="000000"/>
                </a:solidFill>
                <a:latin typeface="Times New Roman" panose="02020603050405020304" charset="0"/>
                <a:ea typeface="思源宋体 CN" panose="02020400000000000000" charset="-122"/>
                <a:cs typeface="Times New Roman" panose="02020603050405020304" charset="0"/>
              </a:rPr>
              <a:t>+(a</a:t>
            </a:r>
            <a:r>
              <a:rPr lang="zh-CN" altLang="en-US" sz="3600" baseline="-25000" dirty="0">
                <a:solidFill>
                  <a:srgbClr val="000000"/>
                </a:solidFill>
                <a:latin typeface="Times New Roman" panose="02020603050405020304" charset="0"/>
                <a:ea typeface="思源宋体 CN" panose="02020400000000000000" charset="-122"/>
                <a:cs typeface="Times New Roman" panose="02020603050405020304" charset="0"/>
              </a:rPr>
              <a:t>1</a:t>
            </a:r>
            <a:r>
              <a:rPr lang="zh-CN" altLang="en-US" sz="3600" dirty="0">
                <a:solidFill>
                  <a:srgbClr val="000000"/>
                </a:solidFill>
                <a:latin typeface="Times New Roman" panose="02020603050405020304" charset="0"/>
                <a:ea typeface="思源宋体 CN" panose="02020400000000000000" charset="-122"/>
                <a:cs typeface="Times New Roman" panose="02020603050405020304" charset="0"/>
              </a:rPr>
              <a:t>+a</a:t>
            </a:r>
            <a:r>
              <a:rPr lang="zh-CN" altLang="en-US" sz="3600" baseline="-25000" dirty="0">
                <a:solidFill>
                  <a:srgbClr val="000000"/>
                </a:solidFill>
                <a:latin typeface="Times New Roman" panose="02020603050405020304" charset="0"/>
                <a:ea typeface="思源宋体 CN" panose="02020400000000000000" charset="-122"/>
                <a:cs typeface="Times New Roman" panose="02020603050405020304" charset="0"/>
              </a:rPr>
              <a:t>2</a:t>
            </a:r>
            <a:r>
              <a:rPr lang="zh-CN" altLang="en-US" sz="3600" dirty="0">
                <a:solidFill>
                  <a:srgbClr val="000000"/>
                </a:solidFill>
                <a:latin typeface="Times New Roman" panose="02020603050405020304" charset="0"/>
                <a:ea typeface="思源宋体 CN" panose="02020400000000000000" charset="-122"/>
                <a:cs typeface="Times New Roman" panose="02020603050405020304" charset="0"/>
              </a:rPr>
              <a:t> +...+a</a:t>
            </a:r>
            <a:r>
              <a:rPr lang="zh-CN" altLang="en-US" sz="3600" baseline="-25000" dirty="0">
                <a:solidFill>
                  <a:srgbClr val="000000"/>
                </a:solidFill>
                <a:latin typeface="Times New Roman" panose="02020603050405020304" charset="0"/>
                <a:ea typeface="思源宋体 CN" panose="02020400000000000000" charset="-122"/>
                <a:cs typeface="Times New Roman" panose="02020603050405020304" charset="0"/>
              </a:rPr>
              <a:t>n-3</a:t>
            </a:r>
            <a:r>
              <a:rPr lang="zh-CN" altLang="en-US" sz="3600" dirty="0">
                <a:solidFill>
                  <a:srgbClr val="000000"/>
                </a:solidFill>
                <a:latin typeface="Times New Roman" panose="02020603050405020304" charset="0"/>
                <a:ea typeface="思源宋体 CN" panose="02020400000000000000" charset="-122"/>
                <a:cs typeface="Times New Roman" panose="02020603050405020304" charset="0"/>
              </a:rPr>
              <a:t>)•a</a:t>
            </a:r>
            <a:r>
              <a:rPr lang="zh-CN" altLang="en-US" sz="3600" baseline="-25000" dirty="0">
                <a:solidFill>
                  <a:srgbClr val="000000"/>
                </a:solidFill>
                <a:latin typeface="Times New Roman" panose="02020603050405020304" charset="0"/>
                <a:ea typeface="思源宋体 CN" panose="02020400000000000000" charset="-122"/>
                <a:cs typeface="Times New Roman" panose="02020603050405020304" charset="0"/>
              </a:rPr>
              <a:t>n-2</a:t>
            </a:r>
            <a:r>
              <a:rPr lang="zh-CN" altLang="en-US" sz="3600" dirty="0">
                <a:solidFill>
                  <a:srgbClr val="000000"/>
                </a:solidFill>
                <a:latin typeface="Times New Roman" panose="02020603050405020304" charset="0"/>
                <a:ea typeface="思源宋体 CN" panose="02020400000000000000" charset="-122"/>
                <a:cs typeface="Times New Roman" panose="02020603050405020304" charset="0"/>
              </a:rPr>
              <a:t> + ... + (a</a:t>
            </a:r>
            <a:r>
              <a:rPr lang="zh-CN" altLang="en-US" sz="3600" baseline="-25000" dirty="0">
                <a:solidFill>
                  <a:srgbClr val="000000"/>
                </a:solidFill>
                <a:latin typeface="Times New Roman" panose="02020603050405020304" charset="0"/>
                <a:ea typeface="思源宋体 CN" panose="02020400000000000000" charset="-122"/>
                <a:cs typeface="Times New Roman" panose="02020603050405020304" charset="0"/>
              </a:rPr>
              <a:t>1</a:t>
            </a:r>
            <a:r>
              <a:rPr lang="zh-CN" altLang="en-US" sz="3600" dirty="0">
                <a:solidFill>
                  <a:srgbClr val="000000"/>
                </a:solidFill>
                <a:latin typeface="Times New Roman" panose="02020603050405020304" charset="0"/>
                <a:ea typeface="思源宋体 CN" panose="02020400000000000000" charset="-122"/>
                <a:cs typeface="Times New Roman" panose="02020603050405020304" charset="0"/>
              </a:rPr>
              <a:t>+a</a:t>
            </a:r>
            <a:r>
              <a:rPr lang="zh-CN" altLang="en-US" sz="3600" baseline="-25000" dirty="0">
                <a:solidFill>
                  <a:srgbClr val="000000"/>
                </a:solidFill>
                <a:latin typeface="Times New Roman" panose="02020603050405020304" charset="0"/>
                <a:ea typeface="思源宋体 CN" panose="02020400000000000000" charset="-122"/>
                <a:cs typeface="Times New Roman" panose="02020603050405020304" charset="0"/>
              </a:rPr>
              <a:t>2</a:t>
            </a:r>
            <a:r>
              <a:rPr lang="zh-CN" altLang="en-US" sz="3600" dirty="0">
                <a:solidFill>
                  <a:srgbClr val="000000"/>
                </a:solidFill>
                <a:latin typeface="Times New Roman" panose="02020603050405020304" charset="0"/>
                <a:ea typeface="思源宋体 CN" panose="02020400000000000000" charset="-122"/>
                <a:cs typeface="Times New Roman" panose="02020603050405020304" charset="0"/>
              </a:rPr>
              <a:t>)•a</a:t>
            </a:r>
            <a:r>
              <a:rPr lang="zh-CN" altLang="en-US" sz="3600" baseline="-25000" dirty="0">
                <a:solidFill>
                  <a:srgbClr val="000000"/>
                </a:solidFill>
                <a:latin typeface="Times New Roman" panose="02020603050405020304" charset="0"/>
                <a:ea typeface="思源宋体 CN" panose="02020400000000000000" charset="-122"/>
                <a:cs typeface="Times New Roman" panose="02020603050405020304" charset="0"/>
              </a:rPr>
              <a:t>3</a:t>
            </a:r>
            <a:r>
              <a:rPr lang="zh-CN" altLang="en-US" sz="3600" dirty="0">
                <a:solidFill>
                  <a:srgbClr val="000000"/>
                </a:solidFill>
                <a:latin typeface="Times New Roman" panose="02020603050405020304" charset="0"/>
                <a:ea typeface="思源宋体 CN" panose="02020400000000000000" charset="-122"/>
                <a:cs typeface="Times New Roman" panose="02020603050405020304" charset="0"/>
              </a:rPr>
              <a:t> + a</a:t>
            </a:r>
            <a:r>
              <a:rPr lang="zh-CN" altLang="en-US" sz="3600" baseline="-25000" dirty="0">
                <a:solidFill>
                  <a:srgbClr val="000000"/>
                </a:solidFill>
                <a:latin typeface="Times New Roman" panose="02020603050405020304" charset="0"/>
                <a:ea typeface="思源宋体 CN" panose="02020400000000000000" charset="-122"/>
                <a:cs typeface="Times New Roman" panose="02020603050405020304" charset="0"/>
              </a:rPr>
              <a:t>1</a:t>
            </a:r>
            <a:r>
              <a:rPr lang="zh-CN" altLang="en-US" sz="3600" dirty="0">
                <a:solidFill>
                  <a:srgbClr val="000000"/>
                </a:solidFill>
                <a:latin typeface="Times New Roman" panose="02020603050405020304" charset="0"/>
                <a:ea typeface="思源宋体 CN" panose="02020400000000000000" charset="-122"/>
                <a:cs typeface="Times New Roman" panose="02020603050405020304" charset="0"/>
              </a:rPr>
              <a:t>•a</a:t>
            </a:r>
            <a:r>
              <a:rPr lang="zh-CN" altLang="en-US" sz="3600" baseline="-25000" dirty="0">
                <a:solidFill>
                  <a:srgbClr val="000000"/>
                </a:solidFill>
                <a:latin typeface="Times New Roman" panose="02020603050405020304" charset="0"/>
                <a:ea typeface="思源宋体 CN" panose="02020400000000000000" charset="-122"/>
                <a:cs typeface="Times New Roman" panose="02020603050405020304" charset="0"/>
              </a:rPr>
              <a:t>2</a:t>
            </a:r>
            <a:endParaRPr lang="zh-CN" altLang="en-US" sz="3600" dirty="0">
              <a:solidFill>
                <a:srgbClr val="000000"/>
              </a:solidFill>
              <a:latin typeface="Times New Roman" panose="02020603050405020304" charset="0"/>
              <a:ea typeface="思源宋体 CN" panose="02020400000000000000" charset="-122"/>
              <a:cs typeface="Times New Roman" panose="02020603050405020304" charset="0"/>
            </a:endParaRPr>
          </a:p>
          <a:p>
            <a:pPr algn="l">
              <a:lnSpc>
                <a:spcPct val="150000"/>
              </a:lnSpc>
            </a:pPr>
            <a:r>
              <a:rPr lang="en-US" altLang="zh-CN" sz="4410" dirty="0">
                <a:solidFill>
                  <a:srgbClr val="000000"/>
                </a:solidFill>
                <a:latin typeface="Times New Roman" panose="02020603050405020304" charset="0"/>
                <a:ea typeface="思源宋体 CN" panose="02020400000000000000" charset="-122"/>
                <a:cs typeface="Times New Roman" panose="02020603050405020304" charset="0"/>
              </a:rPr>
              <a:t>  </a:t>
            </a:r>
            <a:r>
              <a:rPr lang="zh-CN" altLang="en-US" sz="4410" dirty="0">
                <a:solidFill>
                  <a:srgbClr val="000000"/>
                </a:solidFill>
                <a:latin typeface="Times New Roman" panose="02020603050405020304" charset="0"/>
                <a:ea typeface="思源宋体 CN" panose="02020400000000000000" charset="-122"/>
                <a:cs typeface="Times New Roman" panose="02020603050405020304" charset="0"/>
              </a:rPr>
              <a:t>其中括号内的部分是前缀和sum[i] = a</a:t>
            </a:r>
            <a:r>
              <a:rPr lang="zh-CN" altLang="en-US" sz="4410" baseline="-25000" dirty="0">
                <a:solidFill>
                  <a:srgbClr val="000000"/>
                </a:solidFill>
                <a:latin typeface="Times New Roman" panose="02020603050405020304" charset="0"/>
                <a:ea typeface="思源宋体 CN" panose="02020400000000000000" charset="-122"/>
                <a:cs typeface="Times New Roman" panose="02020603050405020304" charset="0"/>
              </a:rPr>
              <a:t>1</a:t>
            </a:r>
            <a:r>
              <a:rPr lang="zh-CN" altLang="en-US" sz="4410" dirty="0">
                <a:solidFill>
                  <a:srgbClr val="000000"/>
                </a:solidFill>
                <a:latin typeface="Times New Roman" panose="02020603050405020304" charset="0"/>
                <a:ea typeface="思源宋体 CN" panose="02020400000000000000" charset="-122"/>
                <a:cs typeface="Times New Roman" panose="02020603050405020304" charset="0"/>
              </a:rPr>
              <a:t>+ a</a:t>
            </a:r>
            <a:r>
              <a:rPr lang="zh-CN" altLang="en-US" sz="4410" baseline="-25000" dirty="0">
                <a:solidFill>
                  <a:srgbClr val="000000"/>
                </a:solidFill>
                <a:latin typeface="Times New Roman" panose="02020603050405020304" charset="0"/>
                <a:ea typeface="思源宋体 CN" panose="02020400000000000000" charset="-122"/>
                <a:cs typeface="Times New Roman" panose="02020603050405020304" charset="0"/>
              </a:rPr>
              <a:t>2</a:t>
            </a:r>
            <a:r>
              <a:rPr lang="zh-CN" altLang="en-US" sz="4410" dirty="0">
                <a:solidFill>
                  <a:srgbClr val="000000"/>
                </a:solidFill>
                <a:latin typeface="Times New Roman" panose="02020603050405020304" charset="0"/>
                <a:ea typeface="思源宋体 CN" panose="02020400000000000000" charset="-122"/>
                <a:cs typeface="Times New Roman" panose="02020603050405020304" charset="0"/>
              </a:rPr>
              <a:t>+…+ a</a:t>
            </a:r>
            <a:r>
              <a:rPr lang="zh-CN" altLang="en-US" sz="4410" baseline="-25000" dirty="0">
                <a:solidFill>
                  <a:srgbClr val="000000"/>
                </a:solidFill>
                <a:latin typeface="Times New Roman" panose="02020603050405020304" charset="0"/>
                <a:ea typeface="思源宋体 CN" panose="02020400000000000000" charset="-122"/>
                <a:cs typeface="Times New Roman" panose="02020603050405020304" charset="0"/>
              </a:rPr>
              <a:t>i</a:t>
            </a:r>
            <a:r>
              <a:rPr lang="zh-CN" altLang="en-US" sz="4410" dirty="0">
                <a:solidFill>
                  <a:srgbClr val="000000"/>
                </a:solidFill>
                <a:latin typeface="Times New Roman" panose="02020603050405020304" charset="0"/>
                <a:ea typeface="思源宋体 CN" panose="02020400000000000000" charset="-122"/>
                <a:cs typeface="Times New Roman" panose="02020603050405020304" charset="0"/>
              </a:rPr>
              <a:t>，</a:t>
            </a:r>
          </a:p>
          <a:p>
            <a:pPr algn="l">
              <a:lnSpc>
                <a:spcPct val="150000"/>
              </a:lnSpc>
            </a:pPr>
            <a:r>
              <a:rPr lang="zh-CN" altLang="en-US" sz="4410" dirty="0">
                <a:solidFill>
                  <a:srgbClr val="000000"/>
                </a:solidFill>
                <a:latin typeface="Times New Roman" panose="02020603050405020304" charset="0"/>
                <a:ea typeface="思源宋体 CN" panose="02020400000000000000" charset="-122"/>
                <a:cs typeface="Times New Roman" panose="02020603050405020304" charset="0"/>
              </a:rPr>
              <a:t> </a:t>
            </a:r>
            <a:r>
              <a:rPr lang="en-US" altLang="zh-CN" sz="4410" dirty="0">
                <a:solidFill>
                  <a:srgbClr val="000000"/>
                </a:solidFill>
                <a:latin typeface="Times New Roman" panose="02020603050405020304" charset="0"/>
                <a:ea typeface="思源宋体 CN" panose="02020400000000000000" charset="-122"/>
                <a:cs typeface="Times New Roman" panose="02020603050405020304" charset="0"/>
              </a:rPr>
              <a:t> </a:t>
            </a:r>
            <a:r>
              <a:rPr lang="zh-CN" altLang="en-US" sz="4410" dirty="0">
                <a:solidFill>
                  <a:srgbClr val="000000"/>
                </a:solidFill>
                <a:latin typeface="Times New Roman" panose="02020603050405020304" charset="0"/>
                <a:ea typeface="思源宋体 CN" panose="02020400000000000000" charset="-122"/>
                <a:cs typeface="Times New Roman" panose="02020603050405020304" charset="0"/>
              </a:rPr>
              <a:t>把上式改为：</a:t>
            </a:r>
            <a:r>
              <a:rPr lang="zh-CN" altLang="en-US" sz="3600" dirty="0">
                <a:solidFill>
                  <a:srgbClr val="000000"/>
                </a:solidFill>
                <a:latin typeface="Times New Roman" panose="02020603050405020304" charset="0"/>
                <a:ea typeface="思源宋体 CN" panose="02020400000000000000" charset="-122"/>
                <a:cs typeface="Times New Roman" panose="02020603050405020304" charset="0"/>
              </a:rPr>
              <a:t>S = sum[n-1] •a</a:t>
            </a:r>
            <a:r>
              <a:rPr lang="zh-CN" altLang="en-US" sz="3600" baseline="-25000" dirty="0">
                <a:solidFill>
                  <a:srgbClr val="000000"/>
                </a:solidFill>
                <a:latin typeface="Times New Roman" panose="02020603050405020304" charset="0"/>
                <a:ea typeface="思源宋体 CN" panose="02020400000000000000" charset="-122"/>
                <a:cs typeface="Times New Roman" panose="02020603050405020304" charset="0"/>
              </a:rPr>
              <a:t>n</a:t>
            </a:r>
            <a:r>
              <a:rPr lang="zh-CN" altLang="en-US" sz="3600" dirty="0">
                <a:solidFill>
                  <a:srgbClr val="000000"/>
                </a:solidFill>
                <a:latin typeface="Times New Roman" panose="02020603050405020304" charset="0"/>
                <a:ea typeface="思源宋体 CN" panose="02020400000000000000" charset="-122"/>
                <a:cs typeface="Times New Roman" panose="02020603050405020304" charset="0"/>
              </a:rPr>
              <a:t> + sum[n-2]•a</a:t>
            </a:r>
            <a:r>
              <a:rPr lang="zh-CN" altLang="en-US" sz="3600" baseline="-25000" dirty="0">
                <a:solidFill>
                  <a:srgbClr val="000000"/>
                </a:solidFill>
                <a:latin typeface="Times New Roman" panose="02020603050405020304" charset="0"/>
                <a:ea typeface="思源宋体 CN" panose="02020400000000000000" charset="-122"/>
                <a:cs typeface="Times New Roman" panose="02020603050405020304" charset="0"/>
              </a:rPr>
              <a:t>n-1</a:t>
            </a:r>
            <a:r>
              <a:rPr lang="zh-CN" altLang="en-US" sz="3600" dirty="0">
                <a:solidFill>
                  <a:srgbClr val="000000"/>
                </a:solidFill>
                <a:latin typeface="Times New Roman" panose="02020603050405020304" charset="0"/>
                <a:ea typeface="思源宋体 CN" panose="02020400000000000000" charset="-122"/>
                <a:cs typeface="Times New Roman" panose="02020603050405020304" charset="0"/>
              </a:rPr>
              <a:t> + sum[n-3]•a</a:t>
            </a:r>
            <a:r>
              <a:rPr lang="zh-CN" altLang="en-US" sz="3600" baseline="-25000" dirty="0">
                <a:solidFill>
                  <a:srgbClr val="000000"/>
                </a:solidFill>
                <a:latin typeface="Times New Roman" panose="02020603050405020304" charset="0"/>
                <a:ea typeface="思源宋体 CN" panose="02020400000000000000" charset="-122"/>
                <a:cs typeface="Times New Roman" panose="02020603050405020304" charset="0"/>
              </a:rPr>
              <a:t>n-2</a:t>
            </a:r>
            <a:r>
              <a:rPr lang="zh-CN" altLang="en-US" sz="3600" dirty="0">
                <a:solidFill>
                  <a:srgbClr val="000000"/>
                </a:solidFill>
                <a:latin typeface="Times New Roman" panose="02020603050405020304" charset="0"/>
                <a:ea typeface="思源宋体 CN" panose="02020400000000000000" charset="-122"/>
                <a:cs typeface="Times New Roman" panose="02020603050405020304" charset="0"/>
              </a:rPr>
              <a:t> + ... + sum[2]•a</a:t>
            </a:r>
            <a:r>
              <a:rPr lang="zh-CN" altLang="en-US" sz="3600" baseline="-25000" dirty="0">
                <a:solidFill>
                  <a:srgbClr val="000000"/>
                </a:solidFill>
                <a:latin typeface="Times New Roman" panose="02020603050405020304" charset="0"/>
                <a:ea typeface="思源宋体 CN" panose="02020400000000000000" charset="-122"/>
                <a:cs typeface="Times New Roman" panose="02020603050405020304" charset="0"/>
              </a:rPr>
              <a:t>3</a:t>
            </a:r>
            <a:r>
              <a:rPr lang="zh-CN" altLang="en-US" sz="3600" dirty="0">
                <a:solidFill>
                  <a:srgbClr val="000000"/>
                </a:solidFill>
                <a:latin typeface="Times New Roman" panose="02020603050405020304" charset="0"/>
                <a:ea typeface="思源宋体 CN" panose="02020400000000000000" charset="-122"/>
                <a:cs typeface="Times New Roman" panose="02020603050405020304" charset="0"/>
              </a:rPr>
              <a:t> + sum[1]•a</a:t>
            </a:r>
            <a:r>
              <a:rPr lang="zh-CN" altLang="en-US" sz="3600" baseline="-25000" dirty="0">
                <a:solidFill>
                  <a:srgbClr val="000000"/>
                </a:solidFill>
                <a:latin typeface="Times New Roman" panose="02020603050405020304" charset="0"/>
                <a:ea typeface="思源宋体 CN" panose="02020400000000000000" charset="-122"/>
                <a:cs typeface="Times New Roman" panose="02020603050405020304" charset="0"/>
              </a:rPr>
              <a:t>2</a:t>
            </a:r>
            <a:endParaRPr lang="zh-CN" altLang="en-US" sz="3600" dirty="0">
              <a:solidFill>
                <a:srgbClr val="000000"/>
              </a:solidFill>
              <a:latin typeface="Times New Roman" panose="02020603050405020304" charset="0"/>
              <a:ea typeface="思源宋体 CN" panose="02020400000000000000" charset="-122"/>
              <a:cs typeface="Times New Roman" panose="02020603050405020304" charset="0"/>
            </a:endParaRPr>
          </a:p>
          <a:p>
            <a:pPr algn="l">
              <a:lnSpc>
                <a:spcPct val="150000"/>
              </a:lnSpc>
            </a:pPr>
            <a:r>
              <a:rPr lang="en-US" altLang="zh-CN" sz="4410" dirty="0">
                <a:solidFill>
                  <a:srgbClr val="000000"/>
                </a:solidFill>
                <a:latin typeface="Times New Roman" panose="02020603050405020304" charset="0"/>
                <a:ea typeface="思源宋体 CN" panose="02020400000000000000" charset="-122"/>
                <a:cs typeface="Times New Roman" panose="02020603050405020304" charset="0"/>
              </a:rPr>
              <a:t>  </a:t>
            </a:r>
            <a:r>
              <a:rPr lang="zh-CN" altLang="en-US" sz="4410" dirty="0">
                <a:solidFill>
                  <a:srgbClr val="000000"/>
                </a:solidFill>
                <a:latin typeface="Times New Roman" panose="02020603050405020304" charset="0"/>
                <a:ea typeface="思源宋体 CN" panose="02020400000000000000" charset="-122"/>
                <a:cs typeface="Times New Roman" panose="02020603050405020304" charset="0"/>
              </a:rPr>
              <a:t>式子中用到的n-1个前缀和sum[1] ~ sum[n-1]，只需要做一次for循环就能全部提前计算出来</a:t>
            </a:r>
          </a:p>
          <a:p>
            <a:pPr algn="l">
              <a:lnSpc>
                <a:spcPct val="150000"/>
              </a:lnSpc>
            </a:pPr>
            <a:r>
              <a:rPr lang="zh-CN" altLang="en-US" sz="4410" dirty="0">
                <a:solidFill>
                  <a:srgbClr val="000000"/>
                </a:solidFill>
                <a:latin typeface="Times New Roman" panose="02020603050405020304" charset="0"/>
                <a:ea typeface="思源宋体 CN" panose="02020400000000000000" charset="-122"/>
                <a:cs typeface="Times New Roman" panose="02020603050405020304" charset="0"/>
              </a:rPr>
              <a:t>（称为预处理或预计算）。</a:t>
            </a:r>
          </a:p>
          <a:p>
            <a:pPr algn="l">
              <a:lnSpc>
                <a:spcPct val="150000"/>
              </a:lnSpc>
            </a:pPr>
            <a:r>
              <a:rPr lang="zh-CN" altLang="en-US" sz="4410" dirty="0">
                <a:solidFill>
                  <a:srgbClr val="2E7EF0"/>
                </a:solidFill>
                <a:latin typeface="Times New Roman" panose="02020603050405020304" charset="0"/>
                <a:ea typeface="思源宋体 CN" panose="02020400000000000000" charset="-122"/>
                <a:cs typeface="Times New Roman" panose="02020603050405020304" charset="0"/>
              </a:rPr>
              <a:t>【</a:t>
            </a:r>
            <a:r>
              <a:rPr lang="zh-CN" altLang="en-US" sz="4405" dirty="0">
                <a:solidFill>
                  <a:srgbClr val="2E7EF0"/>
                </a:solidFill>
                <a:latin typeface="Times New Roman" panose="02020603050405020304" charset="0"/>
                <a:ea typeface="思源宋体 CN" panose="02020400000000000000" charset="-122"/>
                <a:cs typeface="Times New Roman" panose="02020603050405020304" charset="0"/>
                <a:sym typeface="+mn-ea"/>
              </a:rPr>
              <a:t>计算步骤</a:t>
            </a:r>
            <a:r>
              <a:rPr lang="zh-CN" altLang="en-US" sz="4410" dirty="0">
                <a:solidFill>
                  <a:srgbClr val="2E7EF0"/>
                </a:solidFill>
                <a:latin typeface="Times New Roman" panose="02020603050405020304" charset="0"/>
                <a:ea typeface="思源宋体 CN" panose="02020400000000000000" charset="-122"/>
                <a:cs typeface="Times New Roman" panose="02020603050405020304" charset="0"/>
              </a:rPr>
              <a:t>】</a:t>
            </a:r>
          </a:p>
          <a:p>
            <a:pPr algn="l">
              <a:lnSpc>
                <a:spcPct val="150000"/>
              </a:lnSpc>
            </a:pPr>
            <a:r>
              <a:rPr lang="en-US" altLang="zh-CN" sz="4410" dirty="0">
                <a:solidFill>
                  <a:srgbClr val="000000"/>
                </a:solidFill>
                <a:latin typeface="Times New Roman" panose="02020603050405020304" charset="0"/>
                <a:ea typeface="思源宋体 CN" panose="02020400000000000000" charset="-122"/>
                <a:cs typeface="Times New Roman" panose="02020603050405020304" charset="0"/>
              </a:rPr>
              <a:t>  </a:t>
            </a:r>
            <a:r>
              <a:rPr lang="zh-CN" altLang="en-US" sz="4410" dirty="0">
                <a:solidFill>
                  <a:srgbClr val="000000"/>
                </a:solidFill>
                <a:latin typeface="Times New Roman" panose="02020603050405020304" charset="0"/>
                <a:ea typeface="思源宋体 CN" panose="02020400000000000000" charset="-122"/>
                <a:cs typeface="Times New Roman" panose="02020603050405020304" charset="0"/>
              </a:rPr>
              <a:t>sum[1] = a[1]</a:t>
            </a:r>
          </a:p>
          <a:p>
            <a:pPr algn="l">
              <a:lnSpc>
                <a:spcPct val="150000"/>
              </a:lnSpc>
            </a:pPr>
            <a:r>
              <a:rPr lang="en-US" altLang="zh-CN" sz="4410" dirty="0">
                <a:solidFill>
                  <a:srgbClr val="000000"/>
                </a:solidFill>
                <a:latin typeface="Times New Roman" panose="02020603050405020304" charset="0"/>
                <a:ea typeface="思源宋体 CN" panose="02020400000000000000" charset="-122"/>
                <a:cs typeface="Times New Roman" panose="02020603050405020304" charset="0"/>
              </a:rPr>
              <a:t>  </a:t>
            </a:r>
            <a:r>
              <a:rPr lang="zh-CN" altLang="en-US" sz="4410" dirty="0">
                <a:solidFill>
                  <a:srgbClr val="000000"/>
                </a:solidFill>
                <a:latin typeface="Times New Roman" panose="02020603050405020304" charset="0"/>
                <a:ea typeface="思源宋体 CN" panose="02020400000000000000" charset="-122"/>
                <a:cs typeface="Times New Roman" panose="02020603050405020304" charset="0"/>
              </a:rPr>
              <a:t>sum[2] = a[2] + sum[1]</a:t>
            </a:r>
          </a:p>
          <a:p>
            <a:pPr algn="l">
              <a:lnSpc>
                <a:spcPct val="150000"/>
              </a:lnSpc>
            </a:pPr>
            <a:r>
              <a:rPr lang="en-US" altLang="zh-CN" sz="4410" dirty="0">
                <a:solidFill>
                  <a:srgbClr val="000000"/>
                </a:solidFill>
                <a:latin typeface="Times New Roman" panose="02020603050405020304" charset="0"/>
                <a:ea typeface="思源宋体 CN" panose="02020400000000000000" charset="-122"/>
                <a:cs typeface="Times New Roman" panose="02020603050405020304" charset="0"/>
              </a:rPr>
              <a:t>  </a:t>
            </a:r>
            <a:r>
              <a:rPr lang="zh-CN" altLang="en-US" sz="4410" dirty="0">
                <a:solidFill>
                  <a:srgbClr val="000000"/>
                </a:solidFill>
                <a:latin typeface="Times New Roman" panose="02020603050405020304" charset="0"/>
                <a:ea typeface="思源宋体 CN" panose="02020400000000000000" charset="-122"/>
                <a:cs typeface="Times New Roman" panose="02020603050405020304" charset="0"/>
              </a:rPr>
              <a:t>…</a:t>
            </a:r>
          </a:p>
          <a:p>
            <a:pPr algn="l">
              <a:lnSpc>
                <a:spcPct val="150000"/>
              </a:lnSpc>
            </a:pPr>
            <a:r>
              <a:rPr lang="en-US" altLang="zh-CN" sz="4410" dirty="0">
                <a:solidFill>
                  <a:srgbClr val="000000"/>
                </a:solidFill>
                <a:latin typeface="Times New Roman" panose="02020603050405020304" charset="0"/>
                <a:ea typeface="思源宋体 CN" panose="02020400000000000000" charset="-122"/>
                <a:cs typeface="Times New Roman" panose="02020603050405020304" charset="0"/>
              </a:rPr>
              <a:t>  </a:t>
            </a:r>
            <a:r>
              <a:rPr lang="zh-CN" altLang="en-US" sz="4410" dirty="0">
                <a:solidFill>
                  <a:srgbClr val="000000"/>
                </a:solidFill>
                <a:latin typeface="Times New Roman" panose="02020603050405020304" charset="0"/>
                <a:ea typeface="思源宋体 CN" panose="02020400000000000000" charset="-122"/>
                <a:cs typeface="Times New Roman" panose="02020603050405020304" charset="0"/>
              </a:rPr>
              <a:t>sum[n] = a[n] + sum[n-1]</a:t>
            </a:r>
          </a:p>
          <a:p>
            <a:pPr algn="l">
              <a:lnSpc>
                <a:spcPct val="150000"/>
              </a:lnSpc>
            </a:pPr>
            <a:endParaRPr lang="zh-CN" altLang="en-US" sz="4410" dirty="0">
              <a:solidFill>
                <a:srgbClr val="000000"/>
              </a:solidFill>
              <a:latin typeface="Times New Roman" panose="02020603050405020304" charset="0"/>
              <a:ea typeface="思源宋体 CN" panose="02020400000000000000" charset="-122"/>
              <a:cs typeface="Times New Roman" panose="02020603050405020304" charset="0"/>
            </a:endParaRPr>
          </a:p>
        </p:txBody>
      </p:sp>
      <p:grpSp>
        <p:nvGrpSpPr>
          <p:cNvPr id="7" name="组合 6"/>
          <p:cNvGrpSpPr/>
          <p:nvPr/>
        </p:nvGrpSpPr>
        <p:grpSpPr>
          <a:xfrm>
            <a:off x="201" y="700"/>
            <a:ext cx="24382400" cy="2748900"/>
            <a:chOff x="1784" y="1"/>
            <a:chExt cx="34832" cy="3927"/>
          </a:xfrm>
        </p:grpSpPr>
        <p:sp>
          <p:nvSpPr>
            <p:cNvPr id="69" name="矩形: 圆角 2"/>
            <p:cNvSpPr/>
            <p:nvPr userDrawn="1"/>
          </p:nvSpPr>
          <p:spPr>
            <a:xfrm>
              <a:off x="1784" y="1"/>
              <a:ext cx="34832" cy="3927"/>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5290" dirty="0"/>
            </a:p>
          </p:txBody>
        </p:sp>
        <p:pic>
          <p:nvPicPr>
            <p:cNvPr id="5" name="图像" descr="图像"/>
            <p:cNvPicPr>
              <a:picLocks noChangeAspect="1"/>
            </p:cNvPicPr>
            <p:nvPr/>
          </p:nvPicPr>
          <p:blipFill>
            <a:blip r:embed="rId4"/>
            <a:stretch>
              <a:fillRect/>
            </a:stretch>
          </p:blipFill>
          <p:spPr>
            <a:xfrm>
              <a:off x="30280" y="907"/>
              <a:ext cx="5577" cy="907"/>
            </a:xfrm>
            <a:prstGeom prst="rect">
              <a:avLst/>
            </a:prstGeom>
          </p:spPr>
        </p:pic>
        <p:sp>
          <p:nvSpPr>
            <p:cNvPr id="11" name="文本框 10"/>
            <p:cNvSpPr txBox="1"/>
            <p:nvPr/>
          </p:nvSpPr>
          <p:spPr>
            <a:xfrm>
              <a:off x="2827" y="1215"/>
              <a:ext cx="13506" cy="1489"/>
            </a:xfrm>
            <a:prstGeom prst="rect">
              <a:avLst/>
            </a:prstGeom>
            <a:noFill/>
          </p:spPr>
          <p:txBody>
            <a:bodyPr wrap="square">
              <a:spAutoFit/>
            </a:bodyPr>
            <a:lstStyle/>
            <a:p>
              <a:pPr algn="l"/>
              <a:r>
                <a:rPr lang="zh-CN" altLang="en-US" sz="6175" b="1" spc="600" dirty="0" smtClean="0">
                  <a:solidFill>
                    <a:schemeClr val="bg1"/>
                  </a:solidFill>
                  <a:latin typeface="思源宋体 CN Heavy" panose="02020900000000000000" charset="-122"/>
                  <a:ea typeface="思源宋体 CN Heavy" panose="02020900000000000000" charset="-122"/>
                  <a:sym typeface="+mn-ea"/>
                </a:rPr>
                <a:t>前缀和</a:t>
              </a:r>
            </a:p>
          </p:txBody>
        </p:sp>
      </p:grpSp>
    </p:spTree>
    <p:custDataLst>
      <p:tags r:id="rId1"/>
    </p:custData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01" y="700"/>
            <a:ext cx="24382400" cy="2748900"/>
            <a:chOff x="1784" y="1"/>
            <a:chExt cx="34832" cy="3927"/>
          </a:xfrm>
        </p:grpSpPr>
        <p:sp>
          <p:nvSpPr>
            <p:cNvPr id="69" name="矩形: 圆角 2"/>
            <p:cNvSpPr/>
            <p:nvPr userDrawn="1"/>
          </p:nvSpPr>
          <p:spPr>
            <a:xfrm>
              <a:off x="1784" y="1"/>
              <a:ext cx="34832" cy="3927"/>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5290" dirty="0">
                <a:latin typeface="Times New Roman" panose="02020603050405020304" pitchFamily="18" charset="0"/>
                <a:cs typeface="Times New Roman" panose="02020603050405020304" pitchFamily="18" charset="0"/>
              </a:endParaRPr>
            </a:p>
          </p:txBody>
        </p:sp>
        <p:pic>
          <p:nvPicPr>
            <p:cNvPr id="5" name="图像" descr="图像"/>
            <p:cNvPicPr>
              <a:picLocks noChangeAspect="1"/>
            </p:cNvPicPr>
            <p:nvPr/>
          </p:nvPicPr>
          <p:blipFill>
            <a:blip r:embed="rId4"/>
            <a:stretch>
              <a:fillRect/>
            </a:stretch>
          </p:blipFill>
          <p:spPr>
            <a:xfrm>
              <a:off x="30280" y="907"/>
              <a:ext cx="5577" cy="907"/>
            </a:xfrm>
            <a:prstGeom prst="rect">
              <a:avLst/>
            </a:prstGeom>
          </p:spPr>
        </p:pic>
        <p:sp>
          <p:nvSpPr>
            <p:cNvPr id="11" name="文本框 10"/>
            <p:cNvSpPr txBox="1"/>
            <p:nvPr/>
          </p:nvSpPr>
          <p:spPr>
            <a:xfrm>
              <a:off x="2827" y="1215"/>
              <a:ext cx="13506" cy="1489"/>
            </a:xfrm>
            <a:prstGeom prst="rect">
              <a:avLst/>
            </a:prstGeom>
            <a:noFill/>
          </p:spPr>
          <p:txBody>
            <a:bodyPr wrap="square">
              <a:spAutoFit/>
            </a:bodyPr>
            <a:lstStyle/>
            <a:p>
              <a:pPr algn="l"/>
              <a:r>
                <a:rPr lang="zh-CN" altLang="en-US" sz="6175" b="1" spc="600" dirty="0" smtClean="0">
                  <a:solidFill>
                    <a:schemeClr val="bg1"/>
                  </a:solidFill>
                  <a:latin typeface="Times New Roman" panose="02020603050405020304" pitchFamily="18" charset="0"/>
                  <a:ea typeface="思源宋体 CN Heavy" panose="02020900000000000000" charset="-122"/>
                  <a:cs typeface="Times New Roman" panose="02020603050405020304" pitchFamily="18" charset="0"/>
                  <a:sym typeface="+mn-ea"/>
                </a:rPr>
                <a:t>前缀和</a:t>
              </a:r>
            </a:p>
          </p:txBody>
        </p:sp>
      </p:grpSp>
      <p:sp>
        <p:nvSpPr>
          <p:cNvPr id="4" name="文本框 3" descr="7b0a202020202262756c6c6574223a20227b5c2263617465676f727949645c223a31303030352c5c2274656d706c61746549645c223a32303233313332387d220a7d0a"/>
          <p:cNvSpPr txBox="1"/>
          <p:nvPr/>
        </p:nvSpPr>
        <p:spPr>
          <a:xfrm>
            <a:off x="777240" y="2926080"/>
            <a:ext cx="18869025" cy="1176655"/>
          </a:xfrm>
          <a:prstGeom prst="rect">
            <a:avLst/>
          </a:prstGeom>
          <a:noFill/>
        </p:spPr>
        <p:txBody>
          <a:bodyPr wrap="square" rtlCol="0">
            <a:spAutoFit/>
          </a:bodyPr>
          <a:lstStyle/>
          <a:p>
            <a:pPr algn="l">
              <a:lnSpc>
                <a:spcPct val="160000"/>
              </a:lnSpc>
            </a:pPr>
            <a:r>
              <a:rPr sz="4410" b="1"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第5行先预计算出前缀和sum[]，然后利用sum[]求S。</a:t>
            </a:r>
          </a:p>
        </p:txBody>
      </p:sp>
      <p:sp>
        <p:nvSpPr>
          <p:cNvPr id="9" name="文本框 8" descr="7b0a202020202262756c6c6574223a20227b5c2263617465676f727949645c223a31303030352c5c2274656d706c61746549645c223a32303233313332387d220a7d0a"/>
          <p:cNvSpPr txBox="1"/>
          <p:nvPr/>
        </p:nvSpPr>
        <p:spPr>
          <a:xfrm>
            <a:off x="730250" y="10226040"/>
            <a:ext cx="24575135" cy="3543935"/>
          </a:xfrm>
          <a:prstGeom prst="rect">
            <a:avLst/>
          </a:prstGeom>
          <a:noFill/>
        </p:spPr>
        <p:txBody>
          <a:bodyPr wrap="square" rtlCol="0">
            <a:spAutoFit/>
          </a:bodyPr>
          <a:lstStyle/>
          <a:p>
            <a:pPr algn="l">
              <a:lnSpc>
                <a:spcPct val="170000"/>
              </a:lnSpc>
              <a:buBlip>
                <a:blip r:embed="rId5"/>
              </a:buBlip>
            </a:pPr>
            <a:r>
              <a:rPr lang="zh-CN" altLang="en-US" sz="4400" b="1"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计算复杂度：第5、7行各有一层for循环，分别计算n次，也就是两个O(n)，合起来仍然</a:t>
            </a:r>
          </a:p>
          <a:p>
            <a:pPr algn="l">
              <a:lnSpc>
                <a:spcPct val="170000"/>
              </a:lnSpc>
            </a:pPr>
            <a:r>
              <a:rPr lang="en-US" altLang="zh-CN" sz="4400" b="1"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400" b="1"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是O(n)的。</a:t>
            </a:r>
          </a:p>
          <a:p>
            <a:pPr algn="l">
              <a:lnSpc>
                <a:spcPct val="170000"/>
              </a:lnSpc>
              <a:buBlip>
                <a:blip r:embed="rId5"/>
              </a:buBlip>
            </a:pPr>
            <a:r>
              <a:rPr lang="zh-CN" altLang="en-US" sz="4400" b="1"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对于100%的数据，n = 200000，运行时间满足时间限制。</a:t>
            </a:r>
          </a:p>
        </p:txBody>
      </p:sp>
      <p:pic>
        <p:nvPicPr>
          <p:cNvPr id="2" name="图片 1"/>
          <p:cNvPicPr/>
          <p:nvPr/>
        </p:nvPicPr>
        <p:blipFill>
          <a:blip r:embed="rId6">
            <a:lum bright="34000" contrast="-8000"/>
          </a:blip>
          <a:stretch>
            <a:fillRect/>
          </a:stretch>
        </p:blipFill>
        <p:spPr>
          <a:xfrm rot="5400000">
            <a:off x="7464425" y="-5659120"/>
            <a:ext cx="9452610" cy="26064845"/>
          </a:xfrm>
          <a:prstGeom prst="rect">
            <a:avLst/>
          </a:prstGeom>
          <a:noFill/>
          <a:ln w="9525">
            <a:noFill/>
          </a:ln>
        </p:spPr>
      </p:pic>
      <p:sp>
        <p:nvSpPr>
          <p:cNvPr id="8" name="文本框 7"/>
          <p:cNvSpPr txBox="1"/>
          <p:nvPr/>
        </p:nvSpPr>
        <p:spPr>
          <a:xfrm>
            <a:off x="2519045" y="4875530"/>
            <a:ext cx="20520025" cy="5015865"/>
          </a:xfrm>
          <a:prstGeom prst="rect">
            <a:avLst/>
          </a:prstGeom>
          <a:noFill/>
          <a:ln w="57150">
            <a:noFill/>
          </a:ln>
          <a:extLst>
            <a:ext uri="{909E8E84-426E-40DD-AFC4-6F175D3DCCD1}">
              <a14:hiddenFill xmlns:a14="http://schemas.microsoft.com/office/drawing/2010/main">
                <a:solidFill>
                  <a:srgbClr val="FFFFFF"/>
                </a:solidFill>
              </a14:hiddenFill>
            </a:ext>
          </a:extLst>
        </p:spPr>
        <p:txBody>
          <a:bodyPr wrap="square" rtlCol="0" anchor="t">
            <a:spAutoFit/>
          </a:bodyPr>
          <a:lstStyle/>
          <a:p>
            <a:pPr algn="l"/>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 = int(input())                           </a:t>
            </a:r>
            <a:r>
              <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endPar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 =</a:t>
            </a:r>
            <a:r>
              <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[0]+</a:t>
            </a: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[int(i) for i in input().split()]    </a:t>
            </a:r>
            <a:r>
              <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#读入a[</a:t>
            </a:r>
            <a:r>
              <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~a[n</a:t>
            </a:r>
            <a:r>
              <a:rPr lang="en-US" altLang="zh-CN"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a[0</a:t>
            </a:r>
            <a:r>
              <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不用</a:t>
            </a:r>
          </a:p>
          <a:p>
            <a:pPr algn="l"/>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a:t>
            </a:r>
            <a:r>
              <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um</a:t>
            </a: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t>
            </a:r>
            <a:r>
              <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 * (n+1)</a:t>
            </a:r>
          </a:p>
          <a:p>
            <a:pPr algn="l"/>
            <a:r>
              <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sum[1] = 0</a:t>
            </a:r>
            <a:endPar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for i in range(</a:t>
            </a:r>
            <a:r>
              <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1,n</a:t>
            </a: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sum[</a:t>
            </a:r>
            <a:r>
              <a:rPr lang="en-US" altLang="zh-CN" sz="4000" b="1"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a:t>
            </a:r>
            <a:r>
              <a:rPr lang="en-US" altLang="zh-CN" sz="4000" b="1"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]+sum[i-1]</a:t>
            </a: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#预计算前缀和</a:t>
            </a:r>
            <a:r>
              <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sum[1]~sum[n-1]</a:t>
            </a:r>
            <a:endPar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r>
              <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 = 0</a:t>
            </a:r>
          </a:p>
          <a:p>
            <a:pPr algn="l"/>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for i in range(</a:t>
            </a:r>
            <a:r>
              <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1,n</a:t>
            </a: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t>
            </a:r>
            <a:r>
              <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 s += sum[</a:t>
            </a:r>
            <a:r>
              <a:rPr lang="en-US" altLang="zh-CN" sz="4000" b="1"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i</a:t>
            </a:r>
            <a:r>
              <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]*a[i+1]              #</a:t>
            </a: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计算和</a:t>
            </a:r>
            <a:r>
              <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s</a:t>
            </a:r>
          </a:p>
          <a:p>
            <a:pPr algn="l"/>
            <a:r>
              <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print(s)</a:t>
            </a:r>
          </a:p>
        </p:txBody>
      </p:sp>
    </p:spTree>
    <p:custDataLst>
      <p:tags r:id="rId1"/>
    </p:custData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9"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4748710" y="543833"/>
            <a:ext cx="9609574" cy="13865592"/>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像" descr="图像"/>
          <p:cNvPicPr>
            <a:picLocks noChangeAspect="1"/>
          </p:cNvPicPr>
          <p:nvPr/>
        </p:nvPicPr>
        <p:blipFill>
          <a:blip r:embed="rId4"/>
          <a:stretch>
            <a:fillRect/>
          </a:stretch>
        </p:blipFill>
        <p:spPr>
          <a:xfrm>
            <a:off x="20471068" y="468868"/>
            <a:ext cx="3541164" cy="575908"/>
          </a:xfrm>
          <a:prstGeom prst="rect">
            <a:avLst/>
          </a:prstGeom>
        </p:spPr>
      </p:pic>
      <p:sp>
        <p:nvSpPr>
          <p:cNvPr id="38" name="文本框 37"/>
          <p:cNvSpPr txBox="1"/>
          <p:nvPr/>
        </p:nvSpPr>
        <p:spPr>
          <a:xfrm>
            <a:off x="652102" y="79142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10527"/>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13506" cy="1501"/>
            </a:xfrm>
            <a:prstGeom prst="rect">
              <a:avLst/>
            </a:prstGeom>
            <a:noFill/>
          </p:spPr>
          <p:txBody>
            <a:bodyPr wrap="square">
              <a:spAutoFit/>
            </a:bodyPr>
            <a:lstStyle/>
            <a:p>
              <a:pPr algn="l"/>
              <a:r>
                <a:rPr lang="en-US" altLang="zh-CN" sz="5599" b="1" spc="600" dirty="0" smtClean="0">
                  <a:solidFill>
                    <a:schemeClr val="bg1"/>
                  </a:solidFill>
                  <a:latin typeface="思源宋体 CN Heavy" panose="02020900000000000000" charset="-122"/>
                  <a:ea typeface="思源宋体 CN Heavy" panose="02020900000000000000" charset="-122"/>
                </a:rPr>
                <a:t>4.2 </a:t>
              </a:r>
              <a:r>
                <a:rPr lang="zh-CN" altLang="en-US" sz="5599" b="1" spc="600" dirty="0" smtClean="0">
                  <a:solidFill>
                    <a:schemeClr val="bg1"/>
                  </a:solidFill>
                  <a:latin typeface="思源宋体 CN Heavy" panose="02020900000000000000" charset="-122"/>
                  <a:ea typeface="思源宋体 CN Heavy" panose="02020900000000000000" charset="-122"/>
                </a:rPr>
                <a:t>排序</a:t>
              </a:r>
              <a:endParaRPr lang="zh-CN" altLang="en-US" sz="5599"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564478" y="3474167"/>
            <a:ext cx="18741982" cy="8462094"/>
          </a:xfrm>
          <a:prstGeom prst="rect">
            <a:avLst/>
          </a:prstGeom>
          <a:noFill/>
        </p:spPr>
        <p:txBody>
          <a:bodyPr wrap="square" rtlCol="0">
            <a:spAutoFit/>
          </a:bodyPr>
          <a:lstStyle/>
          <a:p>
            <a:pPr algn="l">
              <a:lnSpc>
                <a:spcPct val="170000"/>
              </a:lnSpc>
              <a:buBlip>
                <a:blip r:embed="rId5"/>
              </a:buBlip>
            </a:pP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基于比较的低效算法：</a:t>
            </a:r>
          </a:p>
          <a:p>
            <a:pPr algn="l">
              <a:lnSpc>
                <a:spcPct val="170000"/>
              </a:lnSpc>
            </a:pP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       选择排序、插入排序、冒泡排序。时间复杂度</a:t>
            </a:r>
            <a:r>
              <a:rPr lang="en-US" altLang="zh-CN" sz="4000" b="1" dirty="0">
                <a:solidFill>
                  <a:schemeClr val="tx1"/>
                </a:solidFill>
                <a:latin typeface="思源宋体 CN" panose="02020400000000000000" charset="-122"/>
                <a:ea typeface="思源宋体 CN" panose="02020400000000000000" charset="-122"/>
                <a:cs typeface="思源宋体 CN" panose="02020400000000000000" charset="-122"/>
              </a:rPr>
              <a:t>O(n</a:t>
            </a:r>
            <a:r>
              <a:rPr lang="en-US" altLang="zh-CN" sz="4000" b="1" baseline="30000" dirty="0">
                <a:solidFill>
                  <a:schemeClr val="tx1"/>
                </a:solidFill>
                <a:latin typeface="思源宋体 CN" panose="02020400000000000000" charset="-122"/>
                <a:ea typeface="思源宋体 CN" panose="02020400000000000000" charset="-122"/>
                <a:cs typeface="思源宋体 CN" panose="02020400000000000000" charset="-122"/>
              </a:rPr>
              <a:t>2</a:t>
            </a:r>
            <a:r>
              <a:rPr lang="en-US" altLang="zh-CN" sz="4000" b="1" dirty="0">
                <a:solidFill>
                  <a:schemeClr val="tx1"/>
                </a:solidFill>
                <a:latin typeface="思源宋体 CN" panose="02020400000000000000" charset="-122"/>
                <a:ea typeface="思源宋体 CN" panose="02020400000000000000" charset="-122"/>
                <a:cs typeface="思源宋体 CN" panose="02020400000000000000" charset="-122"/>
              </a:rPr>
              <a:t>)</a:t>
            </a: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a:t>
            </a:r>
          </a:p>
          <a:p>
            <a:pPr algn="l">
              <a:lnSpc>
                <a:spcPct val="170000"/>
              </a:lnSpc>
              <a:buBlip>
                <a:blip r:embed="rId5"/>
              </a:buBlip>
            </a:pP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基于比较的高效算法：</a:t>
            </a:r>
          </a:p>
          <a:p>
            <a:pPr algn="l">
              <a:lnSpc>
                <a:spcPct val="170000"/>
              </a:lnSpc>
            </a:pP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       归并排序、快速排序、堆排序。时间复杂度</a:t>
            </a:r>
            <a:r>
              <a:rPr lang="en-US" altLang="zh-CN" sz="4000" b="1" dirty="0">
                <a:solidFill>
                  <a:schemeClr val="tx1"/>
                </a:solidFill>
                <a:latin typeface="思源宋体 CN" panose="02020400000000000000" charset="-122"/>
                <a:ea typeface="思源宋体 CN" panose="02020400000000000000" charset="-122"/>
                <a:cs typeface="思源宋体 CN" panose="02020400000000000000" charset="-122"/>
              </a:rPr>
              <a:t>O(</a:t>
            </a:r>
            <a:r>
              <a:rPr lang="en-US" altLang="zh-CN" sz="4000" b="1" dirty="0" err="1">
                <a:solidFill>
                  <a:schemeClr val="tx1"/>
                </a:solidFill>
                <a:latin typeface="思源宋体 CN" panose="02020400000000000000" charset="-122"/>
                <a:ea typeface="思源宋体 CN" panose="02020400000000000000" charset="-122"/>
                <a:cs typeface="思源宋体 CN" panose="02020400000000000000" charset="-122"/>
              </a:rPr>
              <a:t>nlogn</a:t>
            </a:r>
            <a:r>
              <a:rPr lang="en-US" altLang="zh-CN" sz="4000" b="1" dirty="0">
                <a:solidFill>
                  <a:schemeClr val="tx1"/>
                </a:solidFill>
                <a:latin typeface="思源宋体 CN" panose="02020400000000000000" charset="-122"/>
                <a:ea typeface="思源宋体 CN" panose="02020400000000000000" charset="-122"/>
                <a:cs typeface="思源宋体 CN" panose="02020400000000000000" charset="-122"/>
              </a:rPr>
              <a:t>)</a:t>
            </a: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a:t>
            </a:r>
          </a:p>
          <a:p>
            <a:pPr algn="l">
              <a:lnSpc>
                <a:spcPct val="170000"/>
              </a:lnSpc>
              <a:buBlip>
                <a:blip r:embed="rId5"/>
              </a:buBlip>
            </a:pP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基于数值划分的高效算法：</a:t>
            </a:r>
          </a:p>
          <a:p>
            <a:pPr algn="l">
              <a:lnSpc>
                <a:spcPct val="170000"/>
              </a:lnSpc>
            </a:pP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       计数排序、基数排序、桶排序。时间复杂度</a:t>
            </a:r>
            <a:r>
              <a:rPr lang="en-US" altLang="zh-CN" sz="4000" b="1" dirty="0">
                <a:solidFill>
                  <a:schemeClr val="tx1"/>
                </a:solidFill>
                <a:latin typeface="思源宋体 CN" panose="02020400000000000000" charset="-122"/>
                <a:ea typeface="思源宋体 CN" panose="02020400000000000000" charset="-122"/>
                <a:cs typeface="思源宋体 CN" panose="02020400000000000000" charset="-122"/>
              </a:rPr>
              <a:t>O(n)</a:t>
            </a: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a:t>
            </a:r>
            <a:endParaRPr lang="en-US" altLang="zh-CN" sz="4000" b="1" dirty="0">
              <a:solidFill>
                <a:schemeClr val="tx1"/>
              </a:solidFill>
              <a:latin typeface="思源宋体 CN" panose="02020400000000000000" charset="-122"/>
              <a:ea typeface="思源宋体 CN" panose="02020400000000000000" charset="-122"/>
              <a:cs typeface="思源宋体 CN" panose="02020400000000000000" charset="-122"/>
            </a:endParaRPr>
          </a:p>
          <a:p>
            <a:pPr algn="l">
              <a:lnSpc>
                <a:spcPct val="170000"/>
              </a:lnSpc>
              <a:buBlip>
                <a:blip r:embed="rId5"/>
              </a:buBlip>
            </a:pPr>
            <a:endParaRPr lang="en-US" altLang="zh-CN" sz="4000" b="1" dirty="0">
              <a:solidFill>
                <a:schemeClr val="tx1"/>
              </a:solidFill>
              <a:latin typeface="思源宋体 CN" panose="02020400000000000000" charset="-122"/>
              <a:ea typeface="思源宋体 CN" panose="02020400000000000000" charset="-122"/>
              <a:cs typeface="思源宋体 CN" panose="02020400000000000000" charset="-122"/>
            </a:endParaRPr>
          </a:p>
          <a:p>
            <a:pPr algn="l">
              <a:lnSpc>
                <a:spcPct val="170000"/>
              </a:lnSpc>
              <a:buBlip>
                <a:blip r:embed="rId5"/>
              </a:buBlip>
            </a:pPr>
            <a:endPar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endParaRPr>
          </a:p>
        </p:txBody>
      </p:sp>
      <p:pic>
        <p:nvPicPr>
          <p:cNvPr id="4" name="http://photo-static-api.fotomore.com/creative/vcg/veer/400/new/VCG41N479077975.jpg" descr="&amp;pky280_sjzg_VCG41N479077975&amp;2&amp;src_toppic_inpsrchzd1&amp;"/>
          <p:cNvPicPr>
            <a:picLocks noChangeAspect="1"/>
          </p:cNvPicPr>
          <p:nvPr/>
        </p:nvPicPr>
        <p:blipFill>
          <a:blip r:embed="rId6"/>
          <a:stretch>
            <a:fillRect/>
          </a:stretch>
        </p:blipFill>
        <p:spPr>
          <a:xfrm>
            <a:off x="15873248" y="5094595"/>
            <a:ext cx="7343904" cy="7343904"/>
          </a:xfrm>
          <a:prstGeom prst="rect">
            <a:avLst/>
          </a:prstGeom>
        </p:spPr>
      </p:pic>
    </p:spTree>
    <p:custDataLst>
      <p:tags r:id="rId1"/>
    </p:custDataLst>
    <p:extLst>
      <p:ext uri="{BB962C8B-B14F-4D97-AF65-F5344CB8AC3E}">
        <p14:creationId xmlns:p14="http://schemas.microsoft.com/office/powerpoint/2010/main" val="640617883"/>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5841942" y="616403"/>
            <a:ext cx="8516342" cy="13865592"/>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像" descr="图像"/>
          <p:cNvPicPr>
            <a:picLocks noChangeAspect="1"/>
          </p:cNvPicPr>
          <p:nvPr/>
        </p:nvPicPr>
        <p:blipFill>
          <a:blip r:embed="rId4"/>
          <a:stretch>
            <a:fillRect/>
          </a:stretch>
        </p:blipFill>
        <p:spPr>
          <a:xfrm>
            <a:off x="20471069" y="469092"/>
            <a:ext cx="3541164" cy="575908"/>
          </a:xfrm>
          <a:prstGeom prst="rect">
            <a:avLst/>
          </a:prstGeom>
        </p:spPr>
      </p:pic>
      <p:sp>
        <p:nvSpPr>
          <p:cNvPr id="38" name="文本框 37"/>
          <p:cNvSpPr txBox="1"/>
          <p:nvPr/>
        </p:nvSpPr>
        <p:spPr>
          <a:xfrm>
            <a:off x="652103" y="791651"/>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0" y="-1030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9749" cy="150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的</a:t>
              </a:r>
              <a:r>
                <a:rPr lang="en-US" altLang="zh-CN" sz="5599" b="1" spc="600" dirty="0">
                  <a:solidFill>
                    <a:schemeClr val="bg1"/>
                  </a:solidFill>
                  <a:latin typeface="思源宋体 CN Heavy" panose="02020900000000000000" charset="-122"/>
                  <a:ea typeface="思源宋体 CN Heavy" panose="02020900000000000000" charset="-122"/>
                </a:rPr>
                <a:t>sort()</a:t>
              </a:r>
              <a:r>
                <a:rPr lang="zh-CN" altLang="en-US" sz="5599" b="1" spc="600" dirty="0">
                  <a:solidFill>
                    <a:schemeClr val="bg1"/>
                  </a:solidFill>
                  <a:latin typeface="思源宋体 CN Heavy" panose="02020900000000000000" charset="-122"/>
                  <a:ea typeface="思源宋体 CN Heavy" panose="02020900000000000000" charset="-122"/>
                </a:rPr>
                <a:t>函数和</a:t>
              </a:r>
              <a:r>
                <a:rPr lang="en-US" altLang="zh-CN" sz="5599" b="1" spc="600" dirty="0">
                  <a:solidFill>
                    <a:schemeClr val="bg1"/>
                  </a:solidFill>
                  <a:latin typeface="思源宋体 CN Heavy" panose="02020900000000000000" charset="-122"/>
                  <a:ea typeface="思源宋体 CN Heavy" panose="02020900000000000000" charset="-122"/>
                </a:rPr>
                <a:t>sorted()</a:t>
              </a:r>
              <a:r>
                <a:rPr lang="zh-CN" altLang="en-US" sz="5599" b="1" spc="600" dirty="0">
                  <a:solidFill>
                    <a:schemeClr val="bg1"/>
                  </a:solidFill>
                  <a:latin typeface="思源宋体 CN Heavy" panose="02020900000000000000" charset="-122"/>
                  <a:ea typeface="思源宋体 CN Heavy" panose="02020900000000000000" charset="-122"/>
                </a:rPr>
                <a:t>函数</a:t>
              </a:r>
              <a:endParaRPr lang="en-US" altLang="zh-CN" sz="5599" b="1" spc="600" dirty="0">
                <a:solidFill>
                  <a:schemeClr val="bg1"/>
                </a:solidFill>
                <a:latin typeface="思源宋体 CN Heavy" panose="02020900000000000000" charset="-122"/>
                <a:ea typeface="思源宋体 CN Heavy" panose="02020900000000000000" charset="-122"/>
              </a:endParaRPr>
            </a:p>
          </p:txBody>
        </p:sp>
      </p:grpSp>
      <p:sp>
        <p:nvSpPr>
          <p:cNvPr id="21" name="文本框 20" descr="7b0a202020202262756c6c6574223a20227b5c2263617465676f727949645c223a31303030352c5c2274656d706c61746549645c223a32303233313332387d220a7d0a"/>
          <p:cNvSpPr txBox="1"/>
          <p:nvPr/>
        </p:nvSpPr>
        <p:spPr>
          <a:xfrm>
            <a:off x="652102" y="3546737"/>
            <a:ext cx="14677835" cy="6998383"/>
          </a:xfrm>
          <a:prstGeom prst="rect">
            <a:avLst/>
          </a:prstGeom>
          <a:noFill/>
        </p:spPr>
        <p:txBody>
          <a:bodyPr wrap="square" rtlCol="0">
            <a:spAutoFit/>
          </a:bodyPr>
          <a:lstStyle/>
          <a:p>
            <a:pPr algn="l">
              <a:lnSpc>
                <a:spcPct val="170000"/>
              </a:lnSpc>
              <a:buBlip>
                <a:blip r:embed="rId5"/>
              </a:buBlip>
            </a:pPr>
            <a:r>
              <a:rPr lang="en-US" altLang="zh-CN" sz="4400" b="1" dirty="0">
                <a:solidFill>
                  <a:schemeClr val="tx1"/>
                </a:solidFill>
                <a:latin typeface="思源宋体 CN" panose="02020400000000000000" charset="-122"/>
                <a:ea typeface="思源宋体 CN" panose="02020400000000000000" charset="-122"/>
                <a:cs typeface="思源宋体 CN" panose="02020400000000000000" charset="-122"/>
              </a:rPr>
              <a:t>sort</a:t>
            </a:r>
            <a:r>
              <a:rPr lang="zh-CN" altLang="en-US" sz="4400" b="1" dirty="0">
                <a:solidFill>
                  <a:schemeClr val="tx1"/>
                </a:solidFill>
                <a:latin typeface="思源宋体 CN" panose="02020400000000000000" charset="-122"/>
                <a:ea typeface="思源宋体 CN" panose="02020400000000000000" charset="-122"/>
                <a:cs typeface="思源宋体 CN" panose="02020400000000000000" charset="-122"/>
              </a:rPr>
              <a:t>和</a:t>
            </a:r>
            <a:r>
              <a:rPr lang="en-US" altLang="zh-CN" sz="4400" b="1" dirty="0">
                <a:solidFill>
                  <a:schemeClr val="tx1"/>
                </a:solidFill>
                <a:latin typeface="思源宋体 CN" panose="02020400000000000000" charset="-122"/>
                <a:ea typeface="思源宋体 CN" panose="02020400000000000000" charset="-122"/>
                <a:cs typeface="思源宋体 CN" panose="02020400000000000000" charset="-122"/>
              </a:rPr>
              <a:t>sorted()</a:t>
            </a:r>
            <a:r>
              <a:rPr lang="zh-CN" altLang="en-US" sz="4400" b="1" dirty="0">
                <a:solidFill>
                  <a:schemeClr val="tx1"/>
                </a:solidFill>
                <a:latin typeface="思源宋体 CN" panose="02020400000000000000" charset="-122"/>
                <a:ea typeface="思源宋体 CN" panose="02020400000000000000" charset="-122"/>
                <a:cs typeface="思源宋体 CN" panose="02020400000000000000" charset="-122"/>
              </a:rPr>
              <a:t>的区别</a:t>
            </a:r>
          </a:p>
          <a:p>
            <a:pPr algn="l">
              <a:lnSpc>
                <a:spcPct val="170000"/>
              </a:lnSpc>
            </a:pPr>
            <a:r>
              <a:rPr lang="en-US" altLang="zh-CN" sz="4400" b="1" dirty="0">
                <a:solidFill>
                  <a:schemeClr val="tx1"/>
                </a:solidFill>
                <a:latin typeface="思源宋体 CN" panose="02020400000000000000" charset="-122"/>
                <a:ea typeface="思源宋体 CN" panose="02020400000000000000" charset="-122"/>
                <a:cs typeface="思源宋体 CN" panose="02020400000000000000" charset="-122"/>
              </a:rPr>
              <a:t>      sort()</a:t>
            </a:r>
            <a:r>
              <a:rPr lang="zh-CN" altLang="en-US" sz="4400" b="1" dirty="0">
                <a:solidFill>
                  <a:schemeClr val="tx1"/>
                </a:solidFill>
                <a:latin typeface="思源宋体 CN" panose="02020400000000000000" charset="-122"/>
                <a:ea typeface="思源宋体 CN" panose="02020400000000000000" charset="-122"/>
                <a:cs typeface="思源宋体 CN" panose="02020400000000000000" charset="-122"/>
              </a:rPr>
              <a:t>是应用在</a:t>
            </a:r>
            <a:r>
              <a:rPr lang="en-US" altLang="zh-CN" sz="4400" b="1" dirty="0">
                <a:solidFill>
                  <a:schemeClr val="tx1"/>
                </a:solidFill>
                <a:latin typeface="思源宋体 CN" panose="02020400000000000000" charset="-122"/>
                <a:ea typeface="思源宋体 CN" panose="02020400000000000000" charset="-122"/>
                <a:cs typeface="思源宋体 CN" panose="02020400000000000000" charset="-122"/>
              </a:rPr>
              <a:t>list</a:t>
            </a:r>
            <a:r>
              <a:rPr lang="zh-CN" altLang="en-US" sz="4400" b="1" dirty="0">
                <a:solidFill>
                  <a:schemeClr val="tx1"/>
                </a:solidFill>
                <a:latin typeface="思源宋体 CN" panose="02020400000000000000" charset="-122"/>
                <a:ea typeface="思源宋体 CN" panose="02020400000000000000" charset="-122"/>
                <a:cs typeface="思源宋体 CN" panose="02020400000000000000" charset="-122"/>
              </a:rPr>
              <a:t>上的方法</a:t>
            </a:r>
            <a:endParaRPr lang="en-US" altLang="zh-CN" sz="4400" b="1" dirty="0">
              <a:solidFill>
                <a:schemeClr val="tx1"/>
              </a:solidFill>
              <a:latin typeface="思源宋体 CN" panose="02020400000000000000" charset="-122"/>
              <a:ea typeface="思源宋体 CN" panose="02020400000000000000" charset="-122"/>
              <a:cs typeface="思源宋体 CN" panose="02020400000000000000" charset="-122"/>
            </a:endParaRPr>
          </a:p>
          <a:p>
            <a:pPr algn="l">
              <a:lnSpc>
                <a:spcPct val="170000"/>
              </a:lnSpc>
            </a:pPr>
            <a:r>
              <a:rPr lang="en-US" altLang="zh-CN" sz="4400" b="1" dirty="0">
                <a:solidFill>
                  <a:schemeClr val="tx1"/>
                </a:solidFill>
                <a:latin typeface="思源宋体 CN" panose="02020400000000000000" charset="-122"/>
                <a:ea typeface="思源宋体 CN" panose="02020400000000000000" charset="-122"/>
                <a:cs typeface="思源宋体 CN" panose="02020400000000000000" charset="-122"/>
              </a:rPr>
              <a:t>      sorted ()</a:t>
            </a:r>
            <a:r>
              <a:rPr lang="zh-CN" altLang="en-US" sz="4400" b="1" dirty="0">
                <a:solidFill>
                  <a:schemeClr val="tx1"/>
                </a:solidFill>
                <a:latin typeface="思源宋体 CN" panose="02020400000000000000" charset="-122"/>
                <a:ea typeface="思源宋体 CN" panose="02020400000000000000" charset="-122"/>
                <a:cs typeface="思源宋体 CN" panose="02020400000000000000" charset="-122"/>
              </a:rPr>
              <a:t>可以对所有可迭代的对象进行排序操作</a:t>
            </a:r>
            <a:endParaRPr lang="en-US" altLang="zh-CN" sz="4400" b="1" dirty="0">
              <a:solidFill>
                <a:schemeClr val="tx1"/>
              </a:solidFill>
              <a:latin typeface="思源宋体 CN" panose="02020400000000000000" charset="-122"/>
              <a:ea typeface="思源宋体 CN" panose="02020400000000000000" charset="-122"/>
              <a:cs typeface="思源宋体 CN" panose="02020400000000000000" charset="-122"/>
            </a:endParaRPr>
          </a:p>
          <a:p>
            <a:pPr algn="l">
              <a:lnSpc>
                <a:spcPct val="170000"/>
              </a:lnSpc>
            </a:pPr>
            <a:endParaRPr lang="en-US" altLang="zh-CN" sz="4400" b="1" dirty="0">
              <a:solidFill>
                <a:schemeClr val="tx1"/>
              </a:solidFill>
              <a:latin typeface="思源宋体 CN" panose="02020400000000000000" charset="-122"/>
              <a:ea typeface="思源宋体 CN" panose="02020400000000000000" charset="-122"/>
              <a:cs typeface="思源宋体 CN" panose="02020400000000000000" charset="-122"/>
            </a:endParaRPr>
          </a:p>
          <a:p>
            <a:pPr algn="l">
              <a:lnSpc>
                <a:spcPct val="170000"/>
              </a:lnSpc>
            </a:pPr>
            <a:r>
              <a:rPr lang="zh-CN" altLang="en-US" sz="4400" b="1" dirty="0">
                <a:solidFill>
                  <a:schemeClr val="tx1"/>
                </a:solidFill>
                <a:latin typeface="思源宋体 CN" panose="02020400000000000000" charset="-122"/>
                <a:ea typeface="思源宋体 CN" panose="02020400000000000000" charset="-122"/>
                <a:cs typeface="思源宋体 CN" panose="02020400000000000000" charset="-122"/>
              </a:rPr>
              <a:t>一个关键的区别是：</a:t>
            </a:r>
            <a:r>
              <a:rPr lang="en-US" altLang="zh-CN" sz="4400" b="1" dirty="0">
                <a:solidFill>
                  <a:schemeClr val="tx1"/>
                </a:solidFill>
                <a:latin typeface="思源宋体 CN" panose="02020400000000000000" charset="-122"/>
                <a:ea typeface="思源宋体 CN" panose="02020400000000000000" charset="-122"/>
                <a:cs typeface="思源宋体 CN" panose="02020400000000000000" charset="-122"/>
              </a:rPr>
              <a:t> sort()</a:t>
            </a:r>
            <a:r>
              <a:rPr lang="zh-CN" altLang="en-US" sz="4400" b="1" dirty="0">
                <a:solidFill>
                  <a:schemeClr val="tx1"/>
                </a:solidFill>
                <a:latin typeface="思源宋体 CN" panose="02020400000000000000" charset="-122"/>
                <a:ea typeface="思源宋体 CN" panose="02020400000000000000" charset="-122"/>
                <a:cs typeface="思源宋体 CN" panose="02020400000000000000" charset="-122"/>
              </a:rPr>
              <a:t>是在原列表上排序，而</a:t>
            </a:r>
            <a:r>
              <a:rPr lang="en-US" altLang="zh-CN" sz="4400" b="1" dirty="0">
                <a:solidFill>
                  <a:schemeClr val="tx1"/>
                </a:solidFill>
                <a:latin typeface="思源宋体 CN" panose="02020400000000000000" charset="-122"/>
                <a:ea typeface="思源宋体 CN" panose="02020400000000000000" charset="-122"/>
                <a:cs typeface="思源宋体 CN" panose="02020400000000000000" charset="-122"/>
              </a:rPr>
              <a:t>sorted()</a:t>
            </a:r>
            <a:r>
              <a:rPr lang="zh-CN" altLang="en-US" sz="4400" b="1" dirty="0">
                <a:solidFill>
                  <a:schemeClr val="tx1"/>
                </a:solidFill>
                <a:latin typeface="思源宋体 CN" panose="02020400000000000000" charset="-122"/>
                <a:ea typeface="思源宋体 CN" panose="02020400000000000000" charset="-122"/>
                <a:cs typeface="思源宋体 CN" panose="02020400000000000000" charset="-122"/>
              </a:rPr>
              <a:t>产生一个新的列表，不改变原列表。</a:t>
            </a:r>
          </a:p>
        </p:txBody>
      </p:sp>
      <p:pic>
        <p:nvPicPr>
          <p:cNvPr id="3" name="http://photo-static-api.fotomore.com/creative/vcg/400/new/VCG41N850763236.jpg" descr="&amp;pky230_sjzg_VCG41N850763236&amp;2&amp;src_toppic_inpsrchzd1&amp;"/>
          <p:cNvPicPr>
            <a:picLocks noChangeAspect="1"/>
          </p:cNvPicPr>
          <p:nvPr/>
        </p:nvPicPr>
        <p:blipFill>
          <a:blip r:embed="rId6"/>
          <a:stretch>
            <a:fillRect/>
          </a:stretch>
        </p:blipFill>
        <p:spPr>
          <a:xfrm>
            <a:off x="16450708" y="3998192"/>
            <a:ext cx="7825445" cy="9870747"/>
          </a:xfrm>
          <a:prstGeom prst="rect">
            <a:avLst/>
          </a:prstGeom>
        </p:spPr>
      </p:pic>
    </p:spTree>
    <p:custDataLst>
      <p:tags r:id="rId1"/>
    </p:custDataLst>
    <p:extLst>
      <p:ext uri="{BB962C8B-B14F-4D97-AF65-F5344CB8AC3E}">
        <p14:creationId xmlns:p14="http://schemas.microsoft.com/office/powerpoint/2010/main" val="2906112167"/>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a:blip r:embed="rId4">
            <a:lum bright="34000" contrast="-8000"/>
          </a:blip>
          <a:stretch>
            <a:fillRect/>
          </a:stretch>
        </p:blipFill>
        <p:spPr>
          <a:xfrm rot="5400000">
            <a:off x="6496897" y="-4881704"/>
            <a:ext cx="11507991" cy="25677093"/>
          </a:xfrm>
          <a:prstGeom prst="rect">
            <a:avLst/>
          </a:prstGeom>
          <a:noFill/>
          <a:ln w="9525">
            <a:noFill/>
          </a:ln>
        </p:spPr>
      </p:pic>
      <p:pic>
        <p:nvPicPr>
          <p:cNvPr id="8" name="图像" descr="图像"/>
          <p:cNvPicPr>
            <a:picLocks noChangeAspect="1"/>
          </p:cNvPicPr>
          <p:nvPr/>
        </p:nvPicPr>
        <p:blipFill>
          <a:blip r:embed="rId5"/>
          <a:stretch>
            <a:fillRect/>
          </a:stretch>
        </p:blipFill>
        <p:spPr>
          <a:xfrm>
            <a:off x="20471069" y="479395"/>
            <a:ext cx="3541164" cy="575908"/>
          </a:xfrm>
          <a:prstGeom prst="rect">
            <a:avLst/>
          </a:prstGeom>
        </p:spPr>
      </p:pic>
      <p:sp>
        <p:nvSpPr>
          <p:cNvPr id="38" name="文本框 37"/>
          <p:cNvSpPr txBox="1"/>
          <p:nvPr/>
        </p:nvSpPr>
        <p:spPr>
          <a:xfrm>
            <a:off x="652103" y="801954"/>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0" y="0"/>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sp>
          <p:nvSpPr>
            <p:cNvPr id="11" name="文本框 10"/>
            <p:cNvSpPr txBox="1"/>
            <p:nvPr/>
          </p:nvSpPr>
          <p:spPr>
            <a:xfrm>
              <a:off x="1014" y="1215"/>
              <a:ext cx="14775" cy="1501"/>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sort()</a:t>
              </a:r>
              <a:r>
                <a:rPr lang="zh-CN" altLang="en-US" sz="5599" b="1" spc="600" dirty="0">
                  <a:solidFill>
                    <a:schemeClr val="bg1"/>
                  </a:solidFill>
                  <a:latin typeface="思源宋体 CN Heavy" panose="02020900000000000000" charset="-122"/>
                  <a:ea typeface="思源宋体 CN Heavy" panose="02020900000000000000" charset="-122"/>
                </a:rPr>
                <a:t>、</a:t>
              </a:r>
              <a:r>
                <a:rPr lang="en-US" altLang="zh-CN" sz="5599" b="1" spc="600">
                  <a:solidFill>
                    <a:schemeClr val="bg1"/>
                  </a:solidFill>
                  <a:latin typeface="思源宋体 CN Heavy" panose="02020900000000000000" charset="-122"/>
                  <a:ea typeface="思源宋体 CN Heavy" panose="02020900000000000000" charset="-122"/>
                </a:rPr>
                <a:t>sorted()</a:t>
              </a:r>
              <a:r>
                <a:rPr lang="zh-CN" altLang="en-US" sz="5599" b="1" spc="600">
                  <a:solidFill>
                    <a:schemeClr val="bg1"/>
                  </a:solidFill>
                  <a:latin typeface="思源宋体 CN Heavy" panose="02020900000000000000" charset="-122"/>
                  <a:ea typeface="思源宋体 CN Heavy" panose="02020900000000000000" charset="-122"/>
                </a:rPr>
                <a:t>例子</a:t>
              </a:r>
              <a:endParaRPr lang="zh-CN" altLang="en-US" sz="5599" b="1" spc="600" dirty="0">
                <a:solidFill>
                  <a:schemeClr val="bg1"/>
                </a:solidFill>
                <a:latin typeface="思源宋体 CN Heavy" panose="02020900000000000000" charset="-122"/>
                <a:ea typeface="思源宋体 CN Heavy" panose="02020900000000000000" charset="-122"/>
              </a:endParaRPr>
            </a:p>
          </p:txBody>
        </p:sp>
      </p:grpSp>
      <p:sp>
        <p:nvSpPr>
          <p:cNvPr id="15" name="文本框 14" descr="7b0a202020202262756c6c6574223a20227b5c2263617465676f727949645c223a31303030352c5c2274656d706c61746549645c223a32303233313332387d220a7d0a"/>
          <p:cNvSpPr txBox="1"/>
          <p:nvPr/>
        </p:nvSpPr>
        <p:spPr>
          <a:xfrm>
            <a:off x="1805822" y="5361448"/>
            <a:ext cx="15288369" cy="5508841"/>
          </a:xfrm>
          <a:prstGeom prst="rect">
            <a:avLst/>
          </a:prstGeom>
          <a:noFill/>
          <a:ln>
            <a:noFill/>
          </a:ln>
        </p:spPr>
        <p:txBody>
          <a:bodyPr wrap="square" rtlCol="0">
            <a:spAutoFit/>
          </a:bodyPr>
          <a:lstStyle/>
          <a:p>
            <a:pPr algn="l"/>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 = [5,7,6,3,4,1,2]</a:t>
            </a:r>
          </a:p>
          <a:p>
            <a:pPr algn="l"/>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b = sorted(a)         </a:t>
            </a:r>
            <a:r>
              <a:rPr lang="en-US" altLang="zh-CN" sz="4400" dirty="0">
                <a:solidFill>
                  <a:srgbClr val="000000"/>
                </a:solidFill>
                <a:latin typeface="宋体" panose="02010600030101010101" pitchFamily="2" charset="-122"/>
                <a:ea typeface="宋体" panose="02010600030101010101" pitchFamily="2" charset="-122"/>
                <a:cs typeface="思源宋体 CN" panose="02020400000000000000" charset="-122"/>
              </a:rPr>
              <a:t>#</a:t>
            </a:r>
            <a:r>
              <a:rPr lang="zh-CN" altLang="en-US" sz="4400" dirty="0">
                <a:solidFill>
                  <a:srgbClr val="000000"/>
                </a:solidFill>
                <a:latin typeface="宋体" panose="02010600030101010101" pitchFamily="2" charset="-122"/>
                <a:ea typeface="宋体" panose="02010600030101010101" pitchFamily="2" charset="-122"/>
                <a:cs typeface="思源宋体 CN" panose="02020400000000000000" charset="-122"/>
              </a:rPr>
              <a:t>排序结果给</a:t>
            </a:r>
            <a:r>
              <a:rPr lang="en-US" altLang="zh-CN" sz="4400" dirty="0">
                <a:solidFill>
                  <a:srgbClr val="000000"/>
                </a:solidFill>
                <a:latin typeface="宋体" panose="02010600030101010101" pitchFamily="2" charset="-122"/>
                <a:ea typeface="宋体" panose="02010600030101010101" pitchFamily="2" charset="-122"/>
                <a:cs typeface="思源宋体 CN" panose="02020400000000000000" charset="-122"/>
              </a:rPr>
              <a:t>b</a:t>
            </a:r>
            <a:endPar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print(b) </a:t>
            </a:r>
          </a:p>
          <a:p>
            <a:pPr algn="l"/>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print(a)              </a:t>
            </a:r>
            <a:r>
              <a:rPr lang="en-US" altLang="zh-CN" sz="4400" dirty="0">
                <a:solidFill>
                  <a:srgbClr val="000000"/>
                </a:solidFill>
                <a:latin typeface="宋体" panose="02010600030101010101" pitchFamily="2" charset="-122"/>
                <a:ea typeface="宋体" panose="02010600030101010101" pitchFamily="2" charset="-122"/>
                <a:cs typeface="思源宋体 CN" panose="02020400000000000000" charset="-122"/>
              </a:rPr>
              <a:t>#a</a:t>
            </a:r>
            <a:r>
              <a:rPr lang="zh-CN" altLang="en-US" sz="4400" dirty="0">
                <a:solidFill>
                  <a:srgbClr val="000000"/>
                </a:solidFill>
                <a:latin typeface="宋体" panose="02010600030101010101" pitchFamily="2" charset="-122"/>
                <a:ea typeface="宋体" panose="02010600030101010101" pitchFamily="2" charset="-122"/>
                <a:cs typeface="思源宋体 CN" panose="02020400000000000000" charset="-122"/>
              </a:rPr>
              <a:t>不变</a:t>
            </a:r>
            <a:endParaRPr lang="en-US" altLang="zh-CN" sz="4400" dirty="0">
              <a:solidFill>
                <a:srgbClr val="000000"/>
              </a:solidFill>
              <a:latin typeface="宋体" panose="02010600030101010101" pitchFamily="2" charset="-122"/>
              <a:ea typeface="宋体" panose="02010600030101010101" pitchFamily="2" charset="-122"/>
              <a:cs typeface="思源宋体 CN" panose="02020400000000000000" charset="-122"/>
            </a:endParaRPr>
          </a:p>
          <a:p>
            <a:pPr algn="l"/>
            <a:r>
              <a:rPr lang="en-US" altLang="zh-CN" sz="4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a.sort</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400" dirty="0">
                <a:solidFill>
                  <a:srgbClr val="000000"/>
                </a:solidFill>
                <a:latin typeface="宋体" panose="02010600030101010101" pitchFamily="2" charset="-122"/>
                <a:ea typeface="宋体" panose="02010600030101010101" pitchFamily="2" charset="-122"/>
                <a:cs typeface="思源宋体 CN" panose="02020400000000000000" charset="-122"/>
              </a:rPr>
              <a:t>#</a:t>
            </a:r>
            <a:r>
              <a:rPr lang="zh-CN" altLang="en-US" sz="4400" dirty="0">
                <a:solidFill>
                  <a:srgbClr val="000000"/>
                </a:solidFill>
                <a:latin typeface="宋体" panose="02010600030101010101" pitchFamily="2" charset="-122"/>
                <a:ea typeface="宋体" panose="02010600030101010101" pitchFamily="2" charset="-122"/>
                <a:cs typeface="思源宋体 CN" panose="02020400000000000000" charset="-122"/>
              </a:rPr>
              <a:t>直接在</a:t>
            </a:r>
            <a:r>
              <a:rPr lang="en-US" altLang="zh-CN" sz="4400" dirty="0">
                <a:solidFill>
                  <a:srgbClr val="000000"/>
                </a:solidFill>
                <a:latin typeface="宋体" panose="02010600030101010101" pitchFamily="2" charset="-122"/>
                <a:ea typeface="宋体" panose="02010600030101010101" pitchFamily="2" charset="-122"/>
                <a:cs typeface="思源宋体 CN" panose="02020400000000000000" charset="-122"/>
              </a:rPr>
              <a:t>a</a:t>
            </a:r>
            <a:r>
              <a:rPr lang="zh-CN" altLang="en-US" sz="4400" dirty="0">
                <a:solidFill>
                  <a:srgbClr val="000000"/>
                </a:solidFill>
                <a:latin typeface="宋体" panose="02010600030101010101" pitchFamily="2" charset="-122"/>
                <a:ea typeface="宋体" panose="02010600030101010101" pitchFamily="2" charset="-122"/>
                <a:cs typeface="思源宋体 CN" panose="02020400000000000000" charset="-122"/>
              </a:rPr>
              <a:t>上升序排序，</a:t>
            </a:r>
            <a:r>
              <a:rPr lang="en-US" altLang="zh-CN" sz="4400" dirty="0">
                <a:solidFill>
                  <a:srgbClr val="000000"/>
                </a:solidFill>
                <a:latin typeface="宋体" panose="02010600030101010101" pitchFamily="2" charset="-122"/>
                <a:ea typeface="宋体" panose="02010600030101010101" pitchFamily="2" charset="-122"/>
                <a:cs typeface="思源宋体 CN" panose="02020400000000000000" charset="-122"/>
              </a:rPr>
              <a:t>a</a:t>
            </a:r>
            <a:r>
              <a:rPr lang="zh-CN" altLang="en-US" sz="4400" dirty="0">
                <a:solidFill>
                  <a:srgbClr val="000000"/>
                </a:solidFill>
                <a:latin typeface="宋体" panose="02010600030101010101" pitchFamily="2" charset="-122"/>
                <a:ea typeface="宋体" panose="02010600030101010101" pitchFamily="2" charset="-122"/>
                <a:cs typeface="思源宋体 CN" panose="02020400000000000000" charset="-122"/>
              </a:rPr>
              <a:t>变了</a:t>
            </a:r>
            <a:endParaRPr lang="zh-CN" altLang="en-US" sz="44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print(a)</a:t>
            </a:r>
          </a:p>
          <a:p>
            <a:pPr algn="l"/>
            <a:r>
              <a:rPr lang="en-US" altLang="zh-CN" sz="4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a.sort</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(reverse = True)     </a:t>
            </a:r>
            <a:r>
              <a:rPr lang="en-US" altLang="zh-CN" sz="4400" dirty="0">
                <a:solidFill>
                  <a:srgbClr val="000000"/>
                </a:solidFill>
                <a:latin typeface="宋体" panose="02010600030101010101" pitchFamily="2" charset="-122"/>
                <a:ea typeface="宋体" panose="02010600030101010101" pitchFamily="2" charset="-122"/>
                <a:cs typeface="思源宋体 CN" panose="02020400000000000000" charset="-122"/>
              </a:rPr>
              <a:t> #</a:t>
            </a:r>
            <a:r>
              <a:rPr lang="zh-CN" altLang="en-US" sz="4400" dirty="0">
                <a:solidFill>
                  <a:srgbClr val="000000"/>
                </a:solidFill>
                <a:latin typeface="宋体" panose="02010600030101010101" pitchFamily="2" charset="-122"/>
                <a:ea typeface="宋体" panose="02010600030101010101" pitchFamily="2" charset="-122"/>
                <a:cs typeface="思源宋体 CN" panose="02020400000000000000" charset="-122"/>
              </a:rPr>
              <a:t>降序</a:t>
            </a:r>
          </a:p>
          <a:p>
            <a:pPr algn="l"/>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print(a)                 </a:t>
            </a:r>
          </a:p>
        </p:txBody>
      </p:sp>
      <p:sp>
        <p:nvSpPr>
          <p:cNvPr id="12" name="文本框 11" descr="7b0a202020202262756c6c6574223a20227b5c2263617465676f727949645c223a31303030352c5c2274656d706c61746549645c223a32303233313332387d220a7d0a"/>
          <p:cNvSpPr txBox="1"/>
          <p:nvPr/>
        </p:nvSpPr>
        <p:spPr>
          <a:xfrm>
            <a:off x="15326069" y="6715318"/>
            <a:ext cx="8196969" cy="4154713"/>
          </a:xfrm>
          <a:prstGeom prst="rect">
            <a:avLst/>
          </a:prstGeom>
          <a:noFill/>
          <a:ln>
            <a:noFill/>
          </a:ln>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4000">
                <a:solidFill>
                  <a:srgbClr val="0070C0"/>
                </a:solidFill>
                <a:latin typeface="宋体" panose="02010600030101010101" pitchFamily="2" charset="-122"/>
                <a:ea typeface="宋体" panose="02010600030101010101" pitchFamily="2" charset="-122"/>
                <a:cs typeface="思源宋体 CN" panose="02020400000000000000" charset="-122"/>
              </a:defRPr>
            </a:lvl1pPr>
          </a:lstStyle>
          <a:p>
            <a:r>
              <a:rPr lang="en-US" altLang="zh-CN" sz="4400" dirty="0">
                <a:cs typeface="Times New Roman" panose="02020603050405020304" pitchFamily="18" charset="0"/>
              </a:rPr>
              <a:t>[1, 2, 3, 4, 5, 6, 7]</a:t>
            </a:r>
          </a:p>
          <a:p>
            <a:r>
              <a:rPr lang="en-US" altLang="zh-CN" sz="4400" dirty="0">
                <a:cs typeface="Times New Roman" panose="02020603050405020304" pitchFamily="18" charset="0"/>
              </a:rPr>
              <a:t>[5, 7, 6, 3, 4, 1, 2]</a:t>
            </a:r>
          </a:p>
          <a:p>
            <a:endParaRPr lang="en-US" altLang="zh-CN" sz="4400" dirty="0">
              <a:cs typeface="Times New Roman" panose="02020603050405020304" pitchFamily="18" charset="0"/>
            </a:endParaRPr>
          </a:p>
          <a:p>
            <a:r>
              <a:rPr lang="en-US" altLang="zh-CN" sz="4400" dirty="0">
                <a:cs typeface="Times New Roman" panose="02020603050405020304" pitchFamily="18" charset="0"/>
              </a:rPr>
              <a:t>[1, 2, 3, 4, 5, 6, 7]</a:t>
            </a:r>
          </a:p>
          <a:p>
            <a:endParaRPr lang="en-US" altLang="zh-CN" sz="4400" dirty="0">
              <a:cs typeface="Times New Roman" panose="02020603050405020304" pitchFamily="18" charset="0"/>
            </a:endParaRPr>
          </a:p>
          <a:p>
            <a:r>
              <a:rPr lang="en-US" altLang="zh-CN" sz="4400" dirty="0">
                <a:cs typeface="Times New Roman" panose="02020603050405020304" pitchFamily="18" charset="0"/>
              </a:rPr>
              <a:t>[7, 6, 5, 4, 3, 2, 1]</a:t>
            </a:r>
          </a:p>
        </p:txBody>
      </p:sp>
    </p:spTree>
    <p:custDataLst>
      <p:tags r:id="rId1"/>
    </p:custDataLst>
    <p:extLst>
      <p:ext uri="{BB962C8B-B14F-4D97-AF65-F5344CB8AC3E}">
        <p14:creationId xmlns:p14="http://schemas.microsoft.com/office/powerpoint/2010/main" val="1173459519"/>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2" grpId="0" animBg="1"/>
      <p:bldP spid="12"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820650" y="635"/>
            <a:ext cx="11562080" cy="15285720"/>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45"/>
          </a:p>
        </p:txBody>
      </p:sp>
      <p:grpSp>
        <p:nvGrpSpPr>
          <p:cNvPr id="7" name="组合 6"/>
          <p:cNvGrpSpPr/>
          <p:nvPr/>
        </p:nvGrpSpPr>
        <p:grpSpPr>
          <a:xfrm>
            <a:off x="201" y="700"/>
            <a:ext cx="24382400" cy="2748900"/>
            <a:chOff x="1784" y="1"/>
            <a:chExt cx="34832" cy="3927"/>
          </a:xfrm>
        </p:grpSpPr>
        <p:sp>
          <p:nvSpPr>
            <p:cNvPr id="69" name="矩形: 圆角 2"/>
            <p:cNvSpPr/>
            <p:nvPr userDrawn="1"/>
          </p:nvSpPr>
          <p:spPr>
            <a:xfrm>
              <a:off x="1784" y="1"/>
              <a:ext cx="34832" cy="3927"/>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5290" dirty="0"/>
            </a:p>
          </p:txBody>
        </p:sp>
        <p:pic>
          <p:nvPicPr>
            <p:cNvPr id="5" name="图像" descr="图像"/>
            <p:cNvPicPr>
              <a:picLocks noChangeAspect="1"/>
            </p:cNvPicPr>
            <p:nvPr/>
          </p:nvPicPr>
          <p:blipFill>
            <a:blip r:embed="rId4"/>
            <a:stretch>
              <a:fillRect/>
            </a:stretch>
          </p:blipFill>
          <p:spPr>
            <a:xfrm>
              <a:off x="30280" y="907"/>
              <a:ext cx="5577" cy="907"/>
            </a:xfrm>
            <a:prstGeom prst="rect">
              <a:avLst/>
            </a:prstGeom>
          </p:spPr>
        </p:pic>
        <p:sp>
          <p:nvSpPr>
            <p:cNvPr id="11" name="文本框 10"/>
            <p:cNvSpPr txBox="1"/>
            <p:nvPr/>
          </p:nvSpPr>
          <p:spPr>
            <a:xfrm>
              <a:off x="2827" y="1215"/>
              <a:ext cx="13506" cy="1489"/>
            </a:xfrm>
            <a:prstGeom prst="rect">
              <a:avLst/>
            </a:prstGeom>
            <a:noFill/>
          </p:spPr>
          <p:txBody>
            <a:bodyPr wrap="square">
              <a:spAutoFit/>
            </a:bodyPr>
            <a:lstStyle/>
            <a:p>
              <a:pPr algn="l"/>
              <a:r>
                <a:rPr lang="en-US" altLang="zh-CN" sz="6175" b="1" spc="600" dirty="0" smtClean="0">
                  <a:solidFill>
                    <a:schemeClr val="bg1"/>
                  </a:solidFill>
                  <a:latin typeface="思源宋体 CN Heavy" panose="02020900000000000000" charset="-122"/>
                  <a:ea typeface="思源宋体 CN Heavy" panose="02020900000000000000" charset="-122"/>
                </a:rPr>
                <a:t>4.1 </a:t>
              </a:r>
              <a:r>
                <a:rPr lang="zh-CN" altLang="en-US" sz="6175" b="1" spc="600" dirty="0" smtClean="0">
                  <a:solidFill>
                    <a:schemeClr val="bg1"/>
                  </a:solidFill>
                  <a:latin typeface="思源宋体 CN Heavy" panose="02020900000000000000" charset="-122"/>
                  <a:ea typeface="思源宋体 CN Heavy" panose="02020900000000000000" charset="-122"/>
                </a:rPr>
                <a:t>算法复杂度</a:t>
              </a:r>
              <a:endParaRPr lang="zh-CN" altLang="en-US" sz="6175"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874150" y="4641412"/>
            <a:ext cx="12677000" cy="8168326"/>
          </a:xfrm>
          <a:prstGeom prst="rect">
            <a:avLst/>
          </a:prstGeom>
          <a:noFill/>
        </p:spPr>
        <p:txBody>
          <a:bodyPr wrap="square" rtlCol="0">
            <a:spAutoFit/>
          </a:bodyPr>
          <a:lstStyle/>
          <a:p>
            <a:pPr algn="l">
              <a:lnSpc>
                <a:spcPct val="170000"/>
              </a:lnSpc>
              <a:buBlip>
                <a:blip r:embed="rId5"/>
              </a:buBlip>
            </a:pPr>
            <a:r>
              <a:rPr lang="zh-CN" altLang="en-US" sz="4410" b="1" dirty="0" smtClean="0">
                <a:solidFill>
                  <a:schemeClr val="tx1"/>
                </a:solidFill>
                <a:latin typeface="思源宋体 CN" panose="02020400000000000000" charset="-122"/>
                <a:ea typeface="思源宋体 CN" panose="02020400000000000000" charset="-122"/>
                <a:cs typeface="思源宋体 CN" panose="02020400000000000000" charset="-122"/>
              </a:rPr>
              <a:t>程序运行</a:t>
            </a:r>
            <a:r>
              <a:rPr lang="zh-CN" altLang="en-US" sz="4400" b="1" dirty="0" smtClean="0">
                <a:solidFill>
                  <a:schemeClr val="tx1"/>
                </a:solidFill>
                <a:latin typeface="思源宋体 CN" panose="02020400000000000000" charset="-122"/>
                <a:ea typeface="思源宋体 CN" panose="02020400000000000000" charset="-122"/>
                <a:cs typeface="思源宋体 CN" panose="02020400000000000000" charset="-122"/>
              </a:rPr>
              <a:t>需要</a:t>
            </a:r>
            <a:r>
              <a:rPr lang="zh-CN" altLang="en-US" sz="4410" b="1" dirty="0">
                <a:solidFill>
                  <a:schemeClr val="tx1"/>
                </a:solidFill>
                <a:latin typeface="思源宋体 CN" panose="02020400000000000000" charset="-122"/>
                <a:ea typeface="思源宋体 CN" panose="02020400000000000000" charset="-122"/>
                <a:cs typeface="思源宋体 CN" panose="02020400000000000000" charset="-122"/>
              </a:rPr>
              <a:t>的资源有两种</a:t>
            </a:r>
          </a:p>
          <a:p>
            <a:pPr algn="l">
              <a:lnSpc>
                <a:spcPct val="170000"/>
              </a:lnSpc>
            </a:pPr>
            <a:r>
              <a:rPr lang="zh-CN" altLang="en-US" sz="4410" b="1" dirty="0" smtClean="0">
                <a:solidFill>
                  <a:schemeClr val="tx1"/>
                </a:solidFill>
                <a:latin typeface="思源宋体 CN" panose="02020400000000000000" charset="-122"/>
                <a:ea typeface="思源宋体 CN" panose="02020400000000000000" charset="-122"/>
                <a:cs typeface="思源宋体 CN" panose="02020400000000000000" charset="-122"/>
              </a:rPr>
              <a:t>     时间</a:t>
            </a:r>
            <a:r>
              <a:rPr lang="zh-CN" altLang="en-US" sz="4410" b="1" dirty="0">
                <a:solidFill>
                  <a:schemeClr val="tx1"/>
                </a:solidFill>
                <a:latin typeface="思源宋体 CN" panose="02020400000000000000" charset="-122"/>
                <a:ea typeface="思源宋体 CN" panose="02020400000000000000" charset="-122"/>
                <a:cs typeface="思源宋体 CN" panose="02020400000000000000" charset="-122"/>
              </a:rPr>
              <a:t>：程序运行需要的</a:t>
            </a:r>
            <a:r>
              <a:rPr lang="zh-CN" altLang="en-US" sz="4410" b="1" dirty="0" smtClean="0">
                <a:solidFill>
                  <a:schemeClr val="tx1"/>
                </a:solidFill>
                <a:latin typeface="思源宋体 CN" panose="02020400000000000000" charset="-122"/>
                <a:ea typeface="思源宋体 CN" panose="02020400000000000000" charset="-122"/>
                <a:cs typeface="思源宋体 CN" panose="02020400000000000000" charset="-122"/>
              </a:rPr>
              <a:t>时间</a:t>
            </a:r>
            <a:endParaRPr lang="zh-CN" altLang="en-US" sz="4410" b="1" dirty="0">
              <a:solidFill>
                <a:schemeClr val="tx1"/>
              </a:solidFill>
              <a:latin typeface="思源宋体 CN" panose="02020400000000000000" charset="-122"/>
              <a:ea typeface="思源宋体 CN" panose="02020400000000000000" charset="-122"/>
              <a:cs typeface="思源宋体 CN" panose="02020400000000000000" charset="-122"/>
            </a:endParaRPr>
          </a:p>
          <a:p>
            <a:pPr algn="l">
              <a:lnSpc>
                <a:spcPct val="170000"/>
              </a:lnSpc>
            </a:pPr>
            <a:r>
              <a:rPr lang="zh-CN" altLang="en-US" sz="4410" b="1" dirty="0" smtClean="0">
                <a:solidFill>
                  <a:schemeClr val="tx1"/>
                </a:solidFill>
                <a:latin typeface="思源宋体 CN" panose="02020400000000000000" charset="-122"/>
                <a:ea typeface="思源宋体 CN" panose="02020400000000000000" charset="-122"/>
                <a:cs typeface="思源宋体 CN" panose="02020400000000000000" charset="-122"/>
              </a:rPr>
              <a:t>     空间</a:t>
            </a:r>
            <a:r>
              <a:rPr lang="zh-CN" altLang="en-US" sz="4410" b="1" dirty="0">
                <a:solidFill>
                  <a:schemeClr val="tx1"/>
                </a:solidFill>
                <a:latin typeface="思源宋体 CN" panose="02020400000000000000" charset="-122"/>
                <a:ea typeface="思源宋体 CN" panose="02020400000000000000" charset="-122"/>
                <a:cs typeface="思源宋体 CN" panose="02020400000000000000" charset="-122"/>
              </a:rPr>
              <a:t>：程序运行需要的</a:t>
            </a:r>
            <a:r>
              <a:rPr lang="zh-CN" altLang="en-US" sz="4410" b="1" dirty="0" smtClean="0">
                <a:solidFill>
                  <a:schemeClr val="tx1"/>
                </a:solidFill>
                <a:latin typeface="思源宋体 CN" panose="02020400000000000000" charset="-122"/>
                <a:ea typeface="思源宋体 CN" panose="02020400000000000000" charset="-122"/>
                <a:cs typeface="思源宋体 CN" panose="02020400000000000000" charset="-122"/>
              </a:rPr>
              <a:t>存储空间</a:t>
            </a:r>
            <a:endParaRPr lang="zh-CN" altLang="en-US" sz="4410" b="1" dirty="0">
              <a:solidFill>
                <a:schemeClr val="tx1"/>
              </a:solidFill>
              <a:latin typeface="思源宋体 CN" panose="02020400000000000000" charset="-122"/>
              <a:ea typeface="思源宋体 CN" panose="02020400000000000000" charset="-122"/>
              <a:cs typeface="思源宋体 CN" panose="02020400000000000000" charset="-122"/>
            </a:endParaRPr>
          </a:p>
          <a:p>
            <a:pPr algn="l">
              <a:lnSpc>
                <a:spcPct val="170000"/>
              </a:lnSpc>
              <a:buBlip>
                <a:blip r:embed="rId5"/>
              </a:buBlip>
            </a:pPr>
            <a:endParaRPr lang="en-US" altLang="zh-CN" sz="4410" b="1" dirty="0" smtClean="0">
              <a:solidFill>
                <a:schemeClr val="tx1"/>
              </a:solidFill>
              <a:latin typeface="思源宋体 CN" panose="02020400000000000000" charset="-122"/>
              <a:ea typeface="思源宋体 CN" panose="02020400000000000000" charset="-122"/>
              <a:cs typeface="思源宋体 CN" panose="02020400000000000000" charset="-122"/>
              <a:sym typeface="+mn-ea"/>
            </a:endParaRPr>
          </a:p>
          <a:p>
            <a:pPr algn="l">
              <a:lnSpc>
                <a:spcPct val="170000"/>
              </a:lnSpc>
              <a:buBlip>
                <a:blip r:embed="rId5"/>
              </a:buBlip>
            </a:pPr>
            <a:r>
              <a:rPr lang="zh-CN" altLang="en-US" sz="4410" b="1" dirty="0" smtClean="0">
                <a:solidFill>
                  <a:schemeClr val="tx1"/>
                </a:solidFill>
                <a:latin typeface="思源宋体 CN" panose="02020400000000000000" charset="-122"/>
                <a:ea typeface="思源宋体 CN" panose="02020400000000000000" charset="-122"/>
                <a:cs typeface="思源宋体 CN" panose="02020400000000000000" charset="-122"/>
                <a:sym typeface="+mn-ea"/>
              </a:rPr>
              <a:t>资源</a:t>
            </a:r>
            <a:r>
              <a:rPr lang="zh-CN" altLang="en-US" sz="4410" b="1" dirty="0">
                <a:solidFill>
                  <a:schemeClr val="tx1"/>
                </a:solidFill>
                <a:latin typeface="思源宋体 CN" panose="02020400000000000000" charset="-122"/>
                <a:ea typeface="思源宋体 CN" panose="02020400000000000000" charset="-122"/>
                <a:cs typeface="思源宋体 CN" panose="02020400000000000000" charset="-122"/>
                <a:sym typeface="+mn-ea"/>
              </a:rPr>
              <a:t>是有限的</a:t>
            </a:r>
            <a:endParaRPr lang="zh-CN" altLang="en-US" sz="4410" b="1" dirty="0">
              <a:solidFill>
                <a:schemeClr val="tx1"/>
              </a:solidFill>
              <a:latin typeface="思源宋体 CN" panose="02020400000000000000" charset="-122"/>
              <a:ea typeface="思源宋体 CN" panose="02020400000000000000" charset="-122"/>
              <a:cs typeface="思源宋体 CN" panose="02020400000000000000" charset="-122"/>
            </a:endParaRPr>
          </a:p>
          <a:p>
            <a:pPr algn="l">
              <a:lnSpc>
                <a:spcPct val="170000"/>
              </a:lnSpc>
              <a:buBlip>
                <a:blip r:embed="rId5"/>
              </a:buBlip>
            </a:pPr>
            <a:endParaRPr lang="zh-CN" altLang="en-US" sz="4410" b="1" dirty="0">
              <a:solidFill>
                <a:schemeClr val="tx1"/>
              </a:solidFill>
              <a:latin typeface="思源宋体 CN" panose="02020400000000000000" charset="-122"/>
              <a:ea typeface="思源宋体 CN" panose="02020400000000000000" charset="-122"/>
              <a:cs typeface="思源宋体 CN" panose="02020400000000000000" charset="-122"/>
            </a:endParaRPr>
          </a:p>
          <a:p>
            <a:pPr algn="l">
              <a:lnSpc>
                <a:spcPct val="170000"/>
              </a:lnSpc>
              <a:buBlip>
                <a:blip r:embed="rId5"/>
              </a:buBlip>
            </a:pPr>
            <a:endParaRPr lang="zh-CN" altLang="en-US" sz="4410" b="1" dirty="0">
              <a:solidFill>
                <a:schemeClr val="tx1"/>
              </a:solidFill>
              <a:latin typeface="思源宋体 CN" panose="02020400000000000000" charset="-122"/>
              <a:ea typeface="思源宋体 CN" panose="02020400000000000000" charset="-122"/>
              <a:cs typeface="思源宋体 CN" panose="02020400000000000000" charset="-122"/>
            </a:endParaRPr>
          </a:p>
        </p:txBody>
      </p:sp>
      <p:pic>
        <p:nvPicPr>
          <p:cNvPr id="9" name="http://photo-static-api.fotomore.com/creative/vcg/400/new/VCG211303987637.jpg" descr="&amp;pky280_sjzg_VCG211303987637&amp;2&amp;src_toppic_insrchxs1&amp;"/>
          <p:cNvPicPr>
            <a:picLocks noChangeAspect="1"/>
          </p:cNvPicPr>
          <p:nvPr/>
        </p:nvPicPr>
        <p:blipFill>
          <a:blip r:embed="rId6">
            <a:extLst>
              <a:ext uri="{BEBA8EAE-BF5A-486C-A8C5-ECC9F3942E4B}">
                <a14:imgProps xmlns:a14="http://schemas.microsoft.com/office/drawing/2010/main">
                  <a14:imgLayer r:embed="rId7">
                    <a14:imgEffect>
                      <a14:backgroundRemoval t="9689" b="89941" l="10000" r="90000">
                        <a14:foregroundMark x1="27412" y1="33136" x2="43059" y2="32396"/>
                        <a14:foregroundMark x1="39471" y1="14201" x2="39941" y2="26257"/>
                        <a14:foregroundMark x1="36471" y1="12870" x2="36353" y2="19822"/>
                        <a14:foregroundMark x1="36588" y1="11464" x2="48647" y2="11612"/>
                        <a14:foregroundMark x1="44235" y1="76997" x2="43824" y2="81583"/>
                        <a14:foregroundMark x1="39941" y1="83876" x2="44824" y2="82396"/>
                        <a14:foregroundMark x1="29294" y1="84615" x2="36235" y2="84024"/>
                        <a14:foregroundMark x1="36235" y1="84024" x2="36353" y2="84024"/>
                        <a14:foregroundMark x1="22000" y1="84393" x2="30353" y2="84024"/>
                        <a14:foregroundMark x1="30353" y1="84024" x2="32294" y2="84467"/>
                        <a14:foregroundMark x1="40647" y1="84837" x2="58294" y2="83580"/>
                        <a14:foregroundMark x1="50118" y1="86021" x2="59471" y2="84985"/>
                        <a14:foregroundMark x1="59471" y1="84985" x2="66529" y2="84985"/>
                        <a14:foregroundMark x1="62471" y1="84615" x2="64235" y2="84246"/>
                        <a14:foregroundMark x1="55471" y1="76701" x2="56471" y2="81953"/>
                        <a14:foregroundMark x1="20941" y1="84246" x2="20941" y2="84246"/>
                        <a14:foregroundMark x1="19941" y1="84615" x2="19941" y2="84615"/>
                        <a14:foregroundMark x1="19118" y1="84467" x2="19118" y2="84467"/>
                        <a14:foregroundMark x1="38941" y1="38018" x2="40824" y2="50074"/>
                        <a14:foregroundMark x1="42353" y1="9467" x2="52941" y2="9689"/>
                        <a14:foregroundMark x1="52941" y1="9689" x2="56588" y2="22855"/>
                        <a14:foregroundMark x1="56588" y1="22855" x2="56588" y2="22855"/>
                        <a14:foregroundMark x1="76882" y1="85503" x2="84529" y2="84246"/>
                        <a14:foregroundMark x1="84529" y1="84246" x2="77882" y2="84763"/>
                        <a14:foregroundMark x1="18235" y1="84763" x2="18235" y2="84763"/>
                      </a14:backgroundRemoval>
                    </a14:imgEffect>
                  </a14:imgLayer>
                </a14:imgProps>
              </a:ext>
            </a:extLst>
          </a:blip>
          <a:stretch>
            <a:fillRect/>
          </a:stretch>
        </p:blipFill>
        <p:spPr>
          <a:xfrm>
            <a:off x="14655009" y="4932219"/>
            <a:ext cx="8475274" cy="6740822"/>
          </a:xfrm>
          <a:prstGeom prst="rect">
            <a:avLst/>
          </a:prstGeom>
        </p:spPr>
      </p:pic>
    </p:spTree>
    <p:custDataLst>
      <p:tags r:id="rId1"/>
    </p:custData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p:nvPr/>
        </p:nvPicPr>
        <p:blipFill>
          <a:blip r:embed="rId4">
            <a:lum bright="34000" contrast="-8000"/>
          </a:blip>
          <a:stretch>
            <a:fillRect/>
          </a:stretch>
        </p:blipFill>
        <p:spPr>
          <a:xfrm rot="5400000">
            <a:off x="10571584" y="-4535808"/>
            <a:ext cx="3143048" cy="19314490"/>
          </a:xfrm>
          <a:prstGeom prst="rect">
            <a:avLst/>
          </a:prstGeom>
          <a:noFill/>
          <a:ln w="9525">
            <a:noFill/>
          </a:ln>
        </p:spPr>
      </p:pic>
      <p:pic>
        <p:nvPicPr>
          <p:cNvPr id="21" name="图片 20"/>
          <p:cNvPicPr/>
          <p:nvPr/>
        </p:nvPicPr>
        <p:blipFill>
          <a:blip r:embed="rId4">
            <a:lum bright="34000" contrast="-8000"/>
          </a:blip>
          <a:stretch>
            <a:fillRect/>
          </a:stretch>
        </p:blipFill>
        <p:spPr>
          <a:xfrm rot="5400000">
            <a:off x="10418178" y="2905494"/>
            <a:ext cx="3550184" cy="19314809"/>
          </a:xfrm>
          <a:prstGeom prst="rect">
            <a:avLst/>
          </a:prstGeom>
          <a:noFill/>
          <a:ln w="9525">
            <a:noFill/>
          </a:ln>
        </p:spPr>
      </p:pic>
      <p:pic>
        <p:nvPicPr>
          <p:cNvPr id="19" name="图片 18"/>
          <p:cNvPicPr/>
          <p:nvPr/>
        </p:nvPicPr>
        <p:blipFill>
          <a:blip r:embed="rId4">
            <a:lum bright="34000" contrast="-8000"/>
          </a:blip>
          <a:stretch>
            <a:fillRect/>
          </a:stretch>
        </p:blipFill>
        <p:spPr>
          <a:xfrm rot="5400000">
            <a:off x="10372276" y="-839609"/>
            <a:ext cx="3637862" cy="19318936"/>
          </a:xfrm>
          <a:prstGeom prst="rect">
            <a:avLst/>
          </a:prstGeom>
          <a:noFill/>
          <a:ln w="9525">
            <a:noFill/>
          </a:ln>
        </p:spPr>
      </p:pic>
      <p:pic>
        <p:nvPicPr>
          <p:cNvPr id="8" name="图像" descr="图像"/>
          <p:cNvPicPr>
            <a:picLocks noChangeAspect="1"/>
          </p:cNvPicPr>
          <p:nvPr/>
        </p:nvPicPr>
        <p:blipFill>
          <a:blip r:embed="rId5"/>
          <a:stretch>
            <a:fillRect/>
          </a:stretch>
        </p:blipFill>
        <p:spPr>
          <a:xfrm>
            <a:off x="20471069" y="518853"/>
            <a:ext cx="3541164" cy="575908"/>
          </a:xfrm>
          <a:prstGeom prst="rect">
            <a:avLst/>
          </a:prstGeom>
        </p:spPr>
      </p:pic>
      <p:sp>
        <p:nvSpPr>
          <p:cNvPr id="38" name="文本框 37"/>
          <p:cNvSpPr txBox="1"/>
          <p:nvPr/>
        </p:nvSpPr>
        <p:spPr>
          <a:xfrm>
            <a:off x="652103" y="841412"/>
            <a:ext cx="7829040" cy="953073"/>
          </a:xfrm>
          <a:prstGeom prst="rect">
            <a:avLst/>
          </a:prstGeom>
          <a:noFill/>
        </p:spPr>
        <p:txBody>
          <a:bodyPr wrap="square">
            <a:spAutoFit/>
          </a:bodyPr>
          <a:lstStyle/>
          <a:p>
            <a:pPr algn="l"/>
            <a:r>
              <a:rPr lang="en-US" altLang="zh-CN" sz="5599" b="1" spc="600" dirty="0">
                <a:solidFill>
                  <a:schemeClr val="bg1"/>
                </a:solidFill>
                <a:latin typeface="宋体" panose="02010600030101010101" pitchFamily="2" charset="-122"/>
                <a:ea typeface="宋体" panose="02010600030101010101" pitchFamily="2" charset="-122"/>
              </a:rPr>
              <a:t>python</a:t>
            </a:r>
            <a:r>
              <a:rPr lang="zh-CN" altLang="en-US" sz="5599" b="1" spc="600" dirty="0">
                <a:solidFill>
                  <a:schemeClr val="bg1"/>
                </a:solidFill>
                <a:latin typeface="宋体" panose="02010600030101010101" pitchFamily="2" charset="-122"/>
                <a:ea typeface="宋体" panose="02010600030101010101" pitchFamily="2" charset="-122"/>
              </a:rPr>
              <a:t>版本</a:t>
            </a:r>
          </a:p>
        </p:txBody>
      </p:sp>
      <p:grpSp>
        <p:nvGrpSpPr>
          <p:cNvPr id="7" name="组合 6"/>
          <p:cNvGrpSpPr/>
          <p:nvPr/>
        </p:nvGrpSpPr>
        <p:grpSpPr>
          <a:xfrm>
            <a:off x="0" y="39458"/>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sp>
          <p:nvSpPr>
            <p:cNvPr id="11" name="文本框 10"/>
            <p:cNvSpPr txBox="1"/>
            <p:nvPr/>
          </p:nvSpPr>
          <p:spPr>
            <a:xfrm>
              <a:off x="1027" y="1215"/>
              <a:ext cx="14775" cy="1501"/>
            </a:xfrm>
            <a:prstGeom prst="rect">
              <a:avLst/>
            </a:prstGeom>
            <a:noFill/>
          </p:spPr>
          <p:txBody>
            <a:bodyPr wrap="square">
              <a:spAutoFit/>
            </a:bodyPr>
            <a:lstStyle/>
            <a:p>
              <a:pPr algn="l"/>
              <a:r>
                <a:rPr lang="en-US" altLang="zh-CN" sz="5599" b="1" spc="600" dirty="0">
                  <a:solidFill>
                    <a:schemeClr val="bg1"/>
                  </a:solidFill>
                  <a:latin typeface="宋体" panose="02010600030101010101" pitchFamily="2" charset="-122"/>
                  <a:ea typeface="宋体" panose="02010600030101010101" pitchFamily="2" charset="-122"/>
                </a:rPr>
                <a:t>sort()</a:t>
              </a:r>
              <a:r>
                <a:rPr lang="zh-CN" altLang="en-US" sz="5599" b="1" spc="600" dirty="0">
                  <a:solidFill>
                    <a:schemeClr val="bg1"/>
                  </a:solidFill>
                  <a:latin typeface="宋体" panose="02010600030101010101" pitchFamily="2" charset="-122"/>
                  <a:ea typeface="宋体" panose="02010600030101010101" pitchFamily="2" charset="-122"/>
                </a:rPr>
                <a:t>例子</a:t>
              </a:r>
            </a:p>
          </p:txBody>
        </p:sp>
      </p:grpSp>
      <p:sp>
        <p:nvSpPr>
          <p:cNvPr id="15" name="文本框 14" descr="7b0a202020202262756c6c6574223a20227b5c2263617465676f727949645c223a31303030352c5c2274656d706c61746549645c223a32303233313332387d220a7d0a"/>
          <p:cNvSpPr txBox="1"/>
          <p:nvPr/>
        </p:nvSpPr>
        <p:spPr>
          <a:xfrm>
            <a:off x="4664950" y="4479539"/>
            <a:ext cx="8397238" cy="1323353"/>
          </a:xfrm>
          <a:prstGeom prst="rect">
            <a:avLst/>
          </a:prstGeom>
          <a:noFill/>
          <a:ln>
            <a:noFill/>
          </a:ln>
        </p:spPr>
        <p:txBody>
          <a:bodyPr wrap="square" rtlCol="0">
            <a:spAutoFit/>
          </a:bodyPr>
          <a:lstStyle/>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 =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bcdae</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print(sorted(a))</a:t>
            </a:r>
          </a:p>
        </p:txBody>
      </p:sp>
      <p:sp>
        <p:nvSpPr>
          <p:cNvPr id="9" name="文本框 8" descr="7b0a202020202262756c6c6574223a20227b5c2263617465676f727949645c223a31303030352c5c2274656d706c61746549645c223a32303233313332387d220a7d0a"/>
          <p:cNvSpPr txBox="1"/>
          <p:nvPr/>
        </p:nvSpPr>
        <p:spPr>
          <a:xfrm>
            <a:off x="9752965" y="5073652"/>
            <a:ext cx="7162334" cy="706709"/>
          </a:xfrm>
          <a:prstGeom prst="rect">
            <a:avLst/>
          </a:prstGeom>
          <a:noFill/>
          <a:ln>
            <a:noFill/>
          </a:ln>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4000">
                <a:solidFill>
                  <a:srgbClr val="0070C0"/>
                </a:solidFill>
                <a:latin typeface="宋体" panose="02010600030101010101" pitchFamily="2" charset="-122"/>
                <a:ea typeface="宋体" panose="02010600030101010101" pitchFamily="2" charset="-122"/>
                <a:cs typeface="思源宋体 CN" panose="02020400000000000000" charset="-122"/>
              </a:defRPr>
            </a:lvl1pPr>
          </a:lstStyle>
          <a:p>
            <a:r>
              <a:rPr lang="en-US" altLang="zh-CN" dirty="0">
                <a:cs typeface="Times New Roman" panose="02020603050405020304" pitchFamily="18" charset="0"/>
              </a:rPr>
              <a:t>['a', 'b', 'c', 'd', 'e']</a:t>
            </a:r>
          </a:p>
        </p:txBody>
      </p:sp>
      <p:sp>
        <p:nvSpPr>
          <p:cNvPr id="10" name="文本框 9" descr="7b0a202020202262756c6c6574223a20227b5c2263617465676f727949645c223a31303030352c5c2274656d706c61746549645c223a32303233313332387d220a7d0a"/>
          <p:cNvSpPr txBox="1"/>
          <p:nvPr/>
        </p:nvSpPr>
        <p:spPr>
          <a:xfrm>
            <a:off x="830253" y="6611404"/>
            <a:ext cx="14677976" cy="706709"/>
          </a:xfrm>
          <a:prstGeom prst="rect">
            <a:avLst/>
          </a:prstGeom>
          <a:noFill/>
          <a:ln>
            <a:noFill/>
          </a:ln>
        </p:spPr>
        <p:txBody>
          <a:bodyPr wrap="square" rtlCol="0">
            <a:spAutoFit/>
          </a:bodyPr>
          <a:lstStyle/>
          <a:p>
            <a:pPr algn="l"/>
            <a:r>
              <a:rPr lang="zh-CN" altLang="en-US" sz="4000" dirty="0">
                <a:solidFill>
                  <a:srgbClr val="2E7EEF"/>
                </a:solidFill>
                <a:latin typeface="宋体" panose="02010600030101010101" pitchFamily="2" charset="-122"/>
                <a:ea typeface="宋体" panose="02010600030101010101" pitchFamily="2" charset="-122"/>
                <a:cs typeface="Times New Roman" panose="02020603050405020304" pitchFamily="18" charset="0"/>
              </a:rPr>
              <a:t>下面是错的</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：因为</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sort()</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应用在</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list</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上，</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不是</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list</a:t>
            </a:r>
          </a:p>
        </p:txBody>
      </p:sp>
      <p:sp>
        <p:nvSpPr>
          <p:cNvPr id="12" name="文本框 11" descr="7b0a202020202262756c6c6574223a20227b5c2263617465676f727949645c223a31303030352c5c2274656d706c61746549645c223a32303233313332387d220a7d0a"/>
          <p:cNvSpPr txBox="1"/>
          <p:nvPr/>
        </p:nvSpPr>
        <p:spPr>
          <a:xfrm>
            <a:off x="4586668" y="8088884"/>
            <a:ext cx="8553801" cy="1321984"/>
          </a:xfrm>
          <a:prstGeom prst="rect">
            <a:avLst/>
          </a:prstGeom>
          <a:noFill/>
          <a:ln>
            <a:noFill/>
          </a:ln>
        </p:spPr>
        <p:txBody>
          <a:bodyPr wrap="square" rtlCol="0">
            <a:spAutoFit/>
          </a:bodyPr>
          <a:lstStyle/>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 =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bcdae</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a.sort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p:txBody>
      </p:sp>
      <p:sp>
        <p:nvSpPr>
          <p:cNvPr id="13" name="文本框 12" descr="7b0a202020202262756c6c6574223a20227b5c2263617465676f727949645c223a31303030352c5c2274656d706c61746549645c223a32303233313332387d220a7d0a"/>
          <p:cNvSpPr txBox="1"/>
          <p:nvPr/>
        </p:nvSpPr>
        <p:spPr>
          <a:xfrm>
            <a:off x="9752965" y="7812150"/>
            <a:ext cx="9857733" cy="2554379"/>
          </a:xfrm>
          <a:prstGeom prst="rect">
            <a:avLst/>
          </a:prstGeom>
          <a:noFill/>
          <a:ln>
            <a:noFill/>
          </a:ln>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4000">
                <a:solidFill>
                  <a:srgbClr val="0070C0"/>
                </a:solidFill>
                <a:latin typeface="宋体" panose="02010600030101010101" pitchFamily="2" charset="-122"/>
                <a:ea typeface="宋体" panose="02010600030101010101" pitchFamily="2" charset="-122"/>
                <a:cs typeface="思源宋体 CN" panose="02020400000000000000" charset="-122"/>
              </a:defRPr>
            </a:lvl1pPr>
          </a:lstStyle>
          <a:p>
            <a:r>
              <a:rPr lang="en-US" altLang="zh-CN" sz="3200" dirty="0" err="1">
                <a:cs typeface="Times New Roman" panose="02020603050405020304" pitchFamily="18" charset="0"/>
              </a:rPr>
              <a:t>Traceback</a:t>
            </a:r>
            <a:r>
              <a:rPr lang="en-US" altLang="zh-CN" sz="3200" dirty="0">
                <a:cs typeface="Times New Roman" panose="02020603050405020304" pitchFamily="18" charset="0"/>
              </a:rPr>
              <a:t> (most recent call last):</a:t>
            </a:r>
          </a:p>
          <a:p>
            <a:r>
              <a:rPr lang="en-US" altLang="zh-CN" sz="3200" dirty="0">
                <a:cs typeface="Times New Roman" panose="02020603050405020304" pitchFamily="18" charset="0"/>
              </a:rPr>
              <a:t>  File "D:\cpp\test.py", line 2, in &lt;module&gt;</a:t>
            </a:r>
          </a:p>
          <a:p>
            <a:r>
              <a:rPr lang="en-US" altLang="zh-CN" sz="3200" dirty="0">
                <a:cs typeface="Times New Roman" panose="02020603050405020304" pitchFamily="18" charset="0"/>
              </a:rPr>
              <a:t>    </a:t>
            </a:r>
            <a:r>
              <a:rPr lang="en-US" altLang="zh-CN" sz="3200" dirty="0" err="1">
                <a:cs typeface="Times New Roman" panose="02020603050405020304" pitchFamily="18" charset="0"/>
              </a:rPr>
              <a:t>a.sort</a:t>
            </a:r>
            <a:r>
              <a:rPr lang="en-US" altLang="zh-CN" sz="3200" dirty="0">
                <a:cs typeface="Times New Roman" panose="02020603050405020304" pitchFamily="18" charset="0"/>
              </a:rPr>
              <a:t>()</a:t>
            </a:r>
          </a:p>
          <a:p>
            <a:r>
              <a:rPr lang="en-US" altLang="zh-CN" sz="3200" dirty="0" err="1">
                <a:cs typeface="Times New Roman" panose="02020603050405020304" pitchFamily="18" charset="0"/>
              </a:rPr>
              <a:t>AttributeError</a:t>
            </a:r>
            <a:r>
              <a:rPr lang="en-US" altLang="zh-CN" sz="3200" dirty="0">
                <a:cs typeface="Times New Roman" panose="02020603050405020304" pitchFamily="18" charset="0"/>
              </a:rPr>
              <a:t>: '</a:t>
            </a:r>
            <a:r>
              <a:rPr lang="en-US" altLang="zh-CN" sz="3200" dirty="0" err="1">
                <a:cs typeface="Times New Roman" panose="02020603050405020304" pitchFamily="18" charset="0"/>
              </a:rPr>
              <a:t>str</a:t>
            </a:r>
            <a:r>
              <a:rPr lang="en-US" altLang="zh-CN" sz="3200" dirty="0">
                <a:cs typeface="Times New Roman" panose="02020603050405020304" pitchFamily="18" charset="0"/>
              </a:rPr>
              <a:t>' object has no attribute 'sort'</a:t>
            </a:r>
          </a:p>
        </p:txBody>
      </p:sp>
      <p:sp>
        <p:nvSpPr>
          <p:cNvPr id="14" name="文本框 13" descr="7b0a202020202262756c6c6574223a20227b5c2263617465676f727949645c223a31303030352c5c2274656d706c61746549645c223a32303233313332387d220a7d0a"/>
          <p:cNvSpPr txBox="1"/>
          <p:nvPr/>
        </p:nvSpPr>
        <p:spPr>
          <a:xfrm>
            <a:off x="4664949" y="11568082"/>
            <a:ext cx="8553801" cy="1938866"/>
          </a:xfrm>
          <a:prstGeom prst="rect">
            <a:avLst/>
          </a:prstGeom>
          <a:noFill/>
          <a:ln>
            <a:noFill/>
          </a:ln>
        </p:spPr>
        <p:txBody>
          <a:bodyPr wrap="square" rtlCol="0">
            <a:spAutoFit/>
          </a:bodyPr>
          <a:lstStyle/>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 = list("</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bcdae</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a.sort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print(a)</a:t>
            </a:r>
          </a:p>
        </p:txBody>
      </p:sp>
      <p:sp>
        <p:nvSpPr>
          <p:cNvPr id="16" name="文本框 15" descr="7b0a202020202262756c6c6574223a20227b5c2263617465676f727949645c223a31303030352c5c2274656d706c61746549645c223a32303233313332387d220a7d0a"/>
          <p:cNvSpPr txBox="1"/>
          <p:nvPr/>
        </p:nvSpPr>
        <p:spPr>
          <a:xfrm>
            <a:off x="914488" y="10396727"/>
            <a:ext cx="14677976" cy="706709"/>
          </a:xfrm>
          <a:prstGeom prst="rect">
            <a:avLst/>
          </a:prstGeom>
          <a:noFill/>
          <a:ln>
            <a:noFill/>
          </a:ln>
        </p:spPr>
        <p:txBody>
          <a:bodyPr wrap="square" rtlCol="0">
            <a:spAutoFit/>
          </a:bodyPr>
          <a:lstStyle/>
          <a:p>
            <a:pPr algn="l"/>
            <a:r>
              <a:rPr lang="zh-CN" altLang="en-US" sz="4000" dirty="0">
                <a:solidFill>
                  <a:srgbClr val="2E7EEF"/>
                </a:solidFill>
                <a:latin typeface="宋体" panose="02010600030101010101" pitchFamily="2" charset="-122"/>
                <a:ea typeface="宋体" panose="02010600030101010101" pitchFamily="2" charset="-122"/>
                <a:cs typeface="思源宋体 CN" panose="02020400000000000000" charset="-122"/>
              </a:rPr>
              <a:t>先转为</a:t>
            </a:r>
            <a:r>
              <a:rPr lang="en-US" altLang="zh-CN" sz="4000" dirty="0">
                <a:solidFill>
                  <a:srgbClr val="2E7EEF"/>
                </a:solidFill>
                <a:latin typeface="宋体" panose="02010600030101010101" pitchFamily="2" charset="-122"/>
                <a:ea typeface="宋体" panose="02010600030101010101" pitchFamily="2" charset="-122"/>
                <a:cs typeface="思源宋体 CN" panose="02020400000000000000" charset="-122"/>
              </a:rPr>
              <a:t>list</a:t>
            </a:r>
            <a:r>
              <a:rPr lang="zh-CN" altLang="en-US" sz="4000" dirty="0">
                <a:solidFill>
                  <a:srgbClr val="2E7EEF"/>
                </a:solidFill>
                <a:latin typeface="宋体" panose="02010600030101010101" pitchFamily="2" charset="-122"/>
                <a:ea typeface="宋体" panose="02010600030101010101" pitchFamily="2" charset="-122"/>
                <a:cs typeface="思源宋体 CN" panose="02020400000000000000" charset="-122"/>
              </a:rPr>
              <a:t>，再</a:t>
            </a:r>
            <a:r>
              <a:rPr lang="en-US" altLang="zh-CN" sz="4000" dirty="0">
                <a:solidFill>
                  <a:srgbClr val="2E7EEF"/>
                </a:solidFill>
                <a:latin typeface="宋体" panose="02010600030101010101" pitchFamily="2" charset="-122"/>
                <a:ea typeface="宋体" panose="02010600030101010101" pitchFamily="2" charset="-122"/>
                <a:cs typeface="思源宋体 CN" panose="02020400000000000000" charset="-122"/>
              </a:rPr>
              <a:t>sort</a:t>
            </a:r>
            <a:r>
              <a:rPr lang="zh-CN" altLang="en-US" sz="4000" dirty="0">
                <a:solidFill>
                  <a:srgbClr val="2E7EEF"/>
                </a:solidFill>
                <a:latin typeface="宋体" panose="02010600030101010101" pitchFamily="2" charset="-122"/>
                <a:ea typeface="宋体" panose="02010600030101010101" pitchFamily="2" charset="-122"/>
                <a:cs typeface="思源宋体 CN" panose="02020400000000000000" charset="-122"/>
              </a:rPr>
              <a:t>，就对了：</a:t>
            </a:r>
          </a:p>
        </p:txBody>
      </p:sp>
      <p:sp>
        <p:nvSpPr>
          <p:cNvPr id="17" name="文本框 16" descr="7b0a202020202262756c6c6574223a20227b5c2263617465676f727949645c223a31303030352c5c2274656d706c61746549645c223a32303233313332387d220a7d0a"/>
          <p:cNvSpPr txBox="1"/>
          <p:nvPr/>
        </p:nvSpPr>
        <p:spPr>
          <a:xfrm>
            <a:off x="808665" y="3241947"/>
            <a:ext cx="14677976" cy="706709"/>
          </a:xfrm>
          <a:prstGeom prst="rect">
            <a:avLst/>
          </a:prstGeom>
          <a:noFill/>
          <a:ln>
            <a:noFill/>
          </a:ln>
        </p:spPr>
        <p:txBody>
          <a:bodyPr wrap="square" rtlCol="0">
            <a:spAutoFit/>
          </a:bodyPr>
          <a:lstStyle/>
          <a:p>
            <a:pPr algn="l"/>
            <a:r>
              <a:rPr lang="zh-CN" altLang="en-US" sz="4000" dirty="0">
                <a:solidFill>
                  <a:srgbClr val="2E7EEF"/>
                </a:solidFill>
                <a:latin typeface="宋体" panose="02010600030101010101" pitchFamily="2" charset="-122"/>
                <a:ea typeface="宋体" panose="02010600030101010101" pitchFamily="2" charset="-122"/>
                <a:cs typeface="Times New Roman" panose="02020603050405020304" pitchFamily="18" charset="0"/>
              </a:rPr>
              <a:t>这样是对的</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sorted()</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可以不是</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list</a:t>
            </a:r>
          </a:p>
        </p:txBody>
      </p:sp>
      <p:sp>
        <p:nvSpPr>
          <p:cNvPr id="18" name="文本框 17" descr="7b0a202020202262756c6c6574223a20227b5c2263617465676f727949645c223a31303030352c5c2274656d706c61746549645c223a32303233313332387d220a7d0a"/>
          <p:cNvSpPr txBox="1"/>
          <p:nvPr/>
        </p:nvSpPr>
        <p:spPr>
          <a:xfrm>
            <a:off x="9949802" y="12799108"/>
            <a:ext cx="7162334" cy="707840"/>
          </a:xfrm>
          <a:prstGeom prst="rect">
            <a:avLst/>
          </a:prstGeom>
          <a:noFill/>
          <a:ln>
            <a:noFill/>
          </a:ln>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4000">
                <a:solidFill>
                  <a:srgbClr val="0070C0"/>
                </a:solidFill>
                <a:latin typeface="宋体" panose="02010600030101010101" pitchFamily="2" charset="-122"/>
                <a:ea typeface="宋体" panose="02010600030101010101" pitchFamily="2" charset="-122"/>
                <a:cs typeface="思源宋体 CN" panose="02020400000000000000" charset="-122"/>
              </a:defRPr>
            </a:lvl1pPr>
          </a:lstStyle>
          <a:p>
            <a:r>
              <a:rPr lang="en-US" altLang="zh-CN" dirty="0">
                <a:cs typeface="Times New Roman" panose="02020603050405020304" pitchFamily="18" charset="0"/>
              </a:rPr>
              <a:t>['a', 'b', 'c', 'd', 'e']</a:t>
            </a:r>
          </a:p>
        </p:txBody>
      </p:sp>
    </p:spTree>
    <p:custDataLst>
      <p:tags r:id="rId1"/>
    </p:custDataLst>
    <p:extLst>
      <p:ext uri="{BB962C8B-B14F-4D97-AF65-F5344CB8AC3E}">
        <p14:creationId xmlns:p14="http://schemas.microsoft.com/office/powerpoint/2010/main" val="3842512595"/>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up)">
                                      <p:cBhvr>
                                        <p:cTn id="13" dur="500"/>
                                        <p:tgtEl>
                                          <p:spTgt spid="10"/>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up)">
                                      <p:cBhvr>
                                        <p:cTn id="16" dur="500"/>
                                        <p:tgtEl>
                                          <p:spTgt spid="12"/>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up)">
                                      <p:cBhvr>
                                        <p:cTn id="19" dur="500"/>
                                        <p:tgtEl>
                                          <p:spTgt spid="13"/>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up)">
                                      <p:cBhvr>
                                        <p:cTn id="22" dur="500"/>
                                        <p:tgtEl>
                                          <p:spTgt spid="14"/>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up)">
                                      <p:cBhvr>
                                        <p:cTn id="25" dur="500"/>
                                        <p:tgtEl>
                                          <p:spTgt spid="16"/>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up)">
                                      <p:cBhvr>
                                        <p:cTn id="28" dur="500"/>
                                        <p:tgtEl>
                                          <p:spTgt spid="17"/>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up)">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15" grpId="1" animBg="1"/>
      <p:bldP spid="9" grpId="0" animBg="1"/>
      <p:bldP spid="9" grpId="1" animBg="1"/>
      <p:bldP spid="10" grpId="0"/>
      <p:bldP spid="10" grpId="1"/>
      <p:bldP spid="12" grpId="0" animBg="1"/>
      <p:bldP spid="12" grpId="1" animBg="1"/>
      <p:bldP spid="13" grpId="0" animBg="1"/>
      <p:bldP spid="13" grpId="1" animBg="1"/>
      <p:bldP spid="14" grpId="0" bldLvl="0" animBg="1"/>
      <p:bldP spid="14" grpId="1" animBg="1"/>
      <p:bldP spid="16" grpId="0"/>
      <p:bldP spid="16" grpId="1"/>
      <p:bldP spid="17" grpId="0"/>
      <p:bldP spid="17" grpId="1"/>
      <p:bldP spid="18" grpId="0" animBg="1"/>
      <p:bldP spid="18"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069" y="529325"/>
            <a:ext cx="3541164" cy="575908"/>
          </a:xfrm>
          <a:prstGeom prst="rect">
            <a:avLst/>
          </a:prstGeom>
        </p:spPr>
      </p:pic>
      <p:sp>
        <p:nvSpPr>
          <p:cNvPr id="38" name="文本框 37"/>
          <p:cNvSpPr txBox="1"/>
          <p:nvPr/>
        </p:nvSpPr>
        <p:spPr>
          <a:xfrm>
            <a:off x="652103" y="851884"/>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0" y="49930"/>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14775" cy="1501"/>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sorted()</a:t>
              </a:r>
              <a:r>
                <a:rPr lang="zh-CN" altLang="en-US" sz="5599" b="1" spc="600" dirty="0">
                  <a:solidFill>
                    <a:schemeClr val="bg1"/>
                  </a:solidFill>
                  <a:latin typeface="思源宋体 CN Heavy" panose="02020900000000000000" charset="-122"/>
                  <a:ea typeface="思源宋体 CN Heavy" panose="02020900000000000000" charset="-122"/>
                </a:rPr>
                <a:t>函数</a:t>
              </a:r>
            </a:p>
          </p:txBody>
        </p:sp>
      </p:grpSp>
      <p:sp>
        <p:nvSpPr>
          <p:cNvPr id="15" name="文本框 14" descr="7b0a202020202262756c6c6574223a20227b5c2263617465676f727949645c223a31303030352c5c2274656d706c61746549645c223a32303233313332387d220a7d0a"/>
          <p:cNvSpPr txBox="1"/>
          <p:nvPr/>
        </p:nvSpPr>
        <p:spPr>
          <a:xfrm>
            <a:off x="877239" y="9220004"/>
            <a:ext cx="22597920" cy="4400918"/>
          </a:xfrm>
          <a:prstGeom prst="rect">
            <a:avLst/>
          </a:prstGeom>
          <a:noFill/>
          <a:ln>
            <a:noFill/>
          </a:ln>
        </p:spPr>
        <p:txBody>
          <a:bodyPr wrap="square" rtlCol="0">
            <a:spAutoFit/>
          </a:bodyPr>
          <a:lstStyle/>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s1 = [('b', 'A', 15), ('c', 'B', 12), ('e', 'B', 10)]</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s2 = sorted(s1, key=lambda s: s[2])      # </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按第</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3</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个排序，默认升序</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print(s2)</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s3 = sorted(s1, key=lambda s: s[2], reverse=True)   # </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按第</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3</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个排序，降序</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print(s3)</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s4 = sorted(s1, key=lambda s: s[1], reverse=True)   # </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按第</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2</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个排序，降序</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print(s4)</a:t>
            </a:r>
          </a:p>
        </p:txBody>
      </p:sp>
      <p:sp>
        <p:nvSpPr>
          <p:cNvPr id="9" name="文本框 8" descr="7b0a202020202262756c6c6574223a20227b5c2263617465676f727949645c223a31303030352c5c2274656d706c61746549645c223a32303233313332387d220a7d0a"/>
          <p:cNvSpPr txBox="1"/>
          <p:nvPr/>
        </p:nvSpPr>
        <p:spPr>
          <a:xfrm>
            <a:off x="10376702" y="10399270"/>
            <a:ext cx="13453727" cy="3169893"/>
          </a:xfrm>
          <a:prstGeom prst="rect">
            <a:avLst/>
          </a:prstGeom>
          <a:noFill/>
          <a:ln>
            <a:noFill/>
          </a:ln>
        </p:spPr>
        <p:txBody>
          <a:bodyPr wrap="square" rtlCol="0">
            <a:spAutoFit/>
          </a:bodyPr>
          <a:lstStyle/>
          <a:p>
            <a:pPr algn="l"/>
            <a:r>
              <a:rPr lang="en-US" altLang="zh-CN" sz="4000" dirty="0">
                <a:solidFill>
                  <a:srgbClr val="0070C0"/>
                </a:solidFill>
                <a:latin typeface="宋体" panose="02010600030101010101" pitchFamily="2" charset="-122"/>
                <a:ea typeface="宋体" panose="02010600030101010101" pitchFamily="2" charset="-122"/>
                <a:cs typeface="Times New Roman" panose="02020603050405020304" pitchFamily="18" charset="0"/>
              </a:rPr>
              <a:t>[('e', 'B', 10), ('c', 'B', 12), ('b', 'A', 15)]</a:t>
            </a:r>
          </a:p>
          <a:p>
            <a:pPr algn="l"/>
            <a:endParaRPr lang="en-US" altLang="zh-CN" sz="4000" dirty="0">
              <a:solidFill>
                <a:srgbClr val="0070C0"/>
              </a:solidFill>
              <a:latin typeface="宋体" panose="02010600030101010101" pitchFamily="2" charset="-122"/>
              <a:ea typeface="宋体" panose="02010600030101010101" pitchFamily="2" charset="-122"/>
              <a:cs typeface="Times New Roman" panose="02020603050405020304" pitchFamily="18" charset="0"/>
            </a:endParaRPr>
          </a:p>
          <a:p>
            <a:pPr algn="l"/>
            <a:r>
              <a:rPr lang="en-US" altLang="zh-CN" sz="4000" dirty="0">
                <a:solidFill>
                  <a:srgbClr val="0070C0"/>
                </a:solidFill>
                <a:latin typeface="宋体" panose="02010600030101010101" pitchFamily="2" charset="-122"/>
                <a:ea typeface="宋体" panose="02010600030101010101" pitchFamily="2" charset="-122"/>
                <a:cs typeface="Times New Roman" panose="02020603050405020304" pitchFamily="18" charset="0"/>
              </a:rPr>
              <a:t>[('b', 'A', 15), ('c', 'B', 12), ('e', 'B', 10)]</a:t>
            </a:r>
          </a:p>
          <a:p>
            <a:pPr algn="l"/>
            <a:endParaRPr lang="en-US" altLang="zh-CN" sz="4000" dirty="0">
              <a:solidFill>
                <a:srgbClr val="0070C0"/>
              </a:solidFill>
              <a:latin typeface="宋体" panose="02010600030101010101" pitchFamily="2" charset="-122"/>
              <a:ea typeface="宋体" panose="02010600030101010101" pitchFamily="2" charset="-122"/>
              <a:cs typeface="Times New Roman" panose="02020603050405020304" pitchFamily="18" charset="0"/>
            </a:endParaRPr>
          </a:p>
          <a:p>
            <a:pPr algn="l"/>
            <a:r>
              <a:rPr lang="en-US" altLang="zh-CN" sz="4000" dirty="0">
                <a:solidFill>
                  <a:srgbClr val="0070C0"/>
                </a:solidFill>
                <a:latin typeface="宋体" panose="02010600030101010101" pitchFamily="2" charset="-122"/>
                <a:ea typeface="宋体" panose="02010600030101010101" pitchFamily="2" charset="-122"/>
                <a:cs typeface="Times New Roman" panose="02020603050405020304" pitchFamily="18" charset="0"/>
              </a:rPr>
              <a:t>[('c', 'B', 12), ('e', 'B', 10), ('b', 'A', 15)]</a:t>
            </a:r>
          </a:p>
        </p:txBody>
      </p:sp>
      <p:sp>
        <p:nvSpPr>
          <p:cNvPr id="10" name="文本框 9" descr="7b0a202020202262756c6c6574223a20227b5c2263617465676f727949645c223a31303030352c5c2274656d706c61746549645c223a32303233313332387d220a7d0a"/>
          <p:cNvSpPr txBox="1"/>
          <p:nvPr/>
        </p:nvSpPr>
        <p:spPr>
          <a:xfrm>
            <a:off x="617815" y="3394347"/>
            <a:ext cx="18768108" cy="5261902"/>
          </a:xfrm>
          <a:prstGeom prst="rect">
            <a:avLst/>
          </a:prstGeom>
          <a:noFill/>
        </p:spPr>
        <p:txBody>
          <a:bodyPr wrap="square" rtlCol="0">
            <a:spAutoFit/>
          </a:bodyPr>
          <a:lstStyle/>
          <a:p>
            <a:pPr algn="l">
              <a:lnSpc>
                <a:spcPct val="120000"/>
              </a:lnSpc>
              <a:buBlip>
                <a:blip r:embed="rId5"/>
              </a:buBlip>
            </a:pP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sorted(</a:t>
            </a:r>
            <a:r>
              <a:rPr lang="en-US" altLang="zh-CN" sz="4000" dirty="0" err="1">
                <a:solidFill>
                  <a:srgbClr val="000000"/>
                </a:solidFill>
                <a:latin typeface="Times New Roman" panose="02020603050405020304" pitchFamily="18" charset="0"/>
                <a:ea typeface="思源宋体 CN" panose="02020400000000000000" charset="-122"/>
                <a:cs typeface="Times New Roman" panose="02020603050405020304" pitchFamily="18" charset="0"/>
              </a:rPr>
              <a:t>iterable</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 key=None, reverse=False)  </a:t>
            </a:r>
          </a:p>
          <a:p>
            <a:pPr algn="l">
              <a:lnSpc>
                <a:spcPct val="120000"/>
              </a:lnSpc>
              <a:buBlip>
                <a:blip r:embed="rId5"/>
              </a:buBlip>
            </a:pP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参数说明：</a:t>
            </a:r>
          </a:p>
          <a:p>
            <a:pPr algn="l">
              <a:lnSpc>
                <a:spcPct val="120000"/>
              </a:lnSpc>
            </a:pP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err="1">
                <a:solidFill>
                  <a:srgbClr val="000000"/>
                </a:solidFill>
                <a:latin typeface="Times New Roman" panose="02020603050405020304" pitchFamily="18" charset="0"/>
                <a:ea typeface="思源宋体 CN" panose="02020400000000000000" charset="-122"/>
                <a:cs typeface="Times New Roman" panose="02020603050405020304" pitchFamily="18" charset="0"/>
              </a:rPr>
              <a:t>iterable</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：可迭代对象。</a:t>
            </a:r>
          </a:p>
          <a:p>
            <a:pPr algn="l">
              <a:lnSpc>
                <a:spcPct val="120000"/>
              </a:lnSpc>
            </a:pP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       key</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：用来进行比较的元素，只有一个参数，具体的函数的参数取自于可迭代对象中，指定可迭代对象中的一个元素来进行排序。</a:t>
            </a:r>
          </a:p>
          <a:p>
            <a:pPr algn="l">
              <a:lnSpc>
                <a:spcPct val="120000"/>
              </a:lnSpc>
            </a:pP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       reverse</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：排序规则，</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reverse = True </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降序，</a:t>
            </a:r>
            <a:r>
              <a:rPr lang="en-US" altLang="zh-CN"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reverse = False </a:t>
            </a: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升序（默认）。</a:t>
            </a:r>
          </a:p>
          <a:p>
            <a:pPr algn="l">
              <a:lnSpc>
                <a:spcPct val="120000"/>
              </a:lnSpc>
              <a:buBlip>
                <a:blip r:embed="rId5"/>
              </a:buBlip>
            </a:pPr>
            <a:r>
              <a:rPr lang="zh-CN" altLang="en-US" sz="4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返回值：重新排序的列表。</a:t>
            </a:r>
          </a:p>
        </p:txBody>
      </p:sp>
      <p:pic>
        <p:nvPicPr>
          <p:cNvPr id="3" name="图片 2"/>
          <p:cNvPicPr/>
          <p:nvPr/>
        </p:nvPicPr>
        <p:blipFill>
          <a:blip r:embed="rId6">
            <a:lum bright="34000" contrast="-8000"/>
          </a:blip>
          <a:stretch>
            <a:fillRect/>
          </a:stretch>
        </p:blipFill>
        <p:spPr>
          <a:xfrm rot="5400000">
            <a:off x="7323402" y="-2323273"/>
            <a:ext cx="9300239" cy="27638768"/>
          </a:xfrm>
          <a:prstGeom prst="rect">
            <a:avLst/>
          </a:prstGeom>
          <a:noFill/>
          <a:ln w="9525">
            <a:noFill/>
          </a:ln>
        </p:spPr>
      </p:pic>
    </p:spTree>
    <p:custDataLst>
      <p:tags r:id="rId1"/>
    </p:custDataLst>
    <p:extLst>
      <p:ext uri="{BB962C8B-B14F-4D97-AF65-F5344CB8AC3E}">
        <p14:creationId xmlns:p14="http://schemas.microsoft.com/office/powerpoint/2010/main" val="2718884576"/>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1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15" grpId="1" animBg="1"/>
      <p:bldP spid="9" grpId="0"/>
      <p:bldP spid="9" grpId="1"/>
      <p:bldP spid="10" grpId="0"/>
      <p:bldP spid="10"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6578235" y="616403"/>
            <a:ext cx="7780049" cy="13865592"/>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像" descr="图像"/>
          <p:cNvPicPr>
            <a:picLocks noChangeAspect="1"/>
          </p:cNvPicPr>
          <p:nvPr/>
        </p:nvPicPr>
        <p:blipFill>
          <a:blip r:embed="rId4"/>
          <a:stretch>
            <a:fillRect/>
          </a:stretch>
        </p:blipFill>
        <p:spPr>
          <a:xfrm>
            <a:off x="20522749" y="487812"/>
            <a:ext cx="3541164" cy="575908"/>
          </a:xfrm>
          <a:prstGeom prst="rect">
            <a:avLst/>
          </a:prstGeom>
        </p:spPr>
      </p:pic>
      <p:sp>
        <p:nvSpPr>
          <p:cNvPr id="38" name="文本框 37"/>
          <p:cNvSpPr txBox="1"/>
          <p:nvPr/>
        </p:nvSpPr>
        <p:spPr>
          <a:xfrm>
            <a:off x="703783" y="810371"/>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51680" y="8417"/>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14775" cy="1501"/>
            </a:xfrm>
            <a:prstGeom prst="rect">
              <a:avLst/>
            </a:prstGeom>
            <a:noFill/>
          </p:spPr>
          <p:txBody>
            <a:bodyPr wrap="square">
              <a:spAutoFit/>
            </a:bodyPr>
            <a:lstStyle/>
            <a:p>
              <a:pPr algn="l"/>
              <a:endParaRPr lang="zh-CN" altLang="en-US" sz="5599" b="1" spc="600" dirty="0">
                <a:solidFill>
                  <a:schemeClr val="bg1"/>
                </a:solidFill>
                <a:latin typeface="思源宋体 CN Heavy" panose="02020900000000000000" charset="-122"/>
                <a:ea typeface="思源宋体 CN Heavy" panose="02020900000000000000" charset="-122"/>
              </a:endParaRPr>
            </a:p>
          </p:txBody>
        </p:sp>
      </p:grpSp>
      <p:sp>
        <p:nvSpPr>
          <p:cNvPr id="13" name="文本框 12" descr="7b0a202020202262756c6c6574223a20227b5c2263617465676f727949645c223a31303030352c5c2274656d706c61746549645c223a32303233313332387d220a7d0a"/>
          <p:cNvSpPr txBox="1"/>
          <p:nvPr/>
        </p:nvSpPr>
        <p:spPr>
          <a:xfrm>
            <a:off x="1015423" y="3709087"/>
            <a:ext cx="14931439" cy="5170309"/>
          </a:xfrm>
          <a:prstGeom prst="rect">
            <a:avLst/>
          </a:prstGeom>
          <a:noFill/>
        </p:spPr>
        <p:txBody>
          <a:bodyPr wrap="square" rtlCol="0">
            <a:spAutoFit/>
          </a:bodyPr>
          <a:lstStyle/>
          <a:p>
            <a:pPr algn="l">
              <a:lnSpc>
                <a:spcPct val="150000"/>
              </a:lnSpc>
              <a:buBlip>
                <a:blip r:embed="rId5"/>
              </a:buBlip>
            </a:pPr>
            <a:r>
              <a:rPr lang="en-US" altLang="zh-CN" sz="4400" dirty="0">
                <a:solidFill>
                  <a:srgbClr val="000000"/>
                </a:solidFill>
                <a:latin typeface="思源宋体 CN" panose="02020400000000000000" charset="-122"/>
                <a:ea typeface="思源宋体 CN" panose="02020400000000000000" charset="-122"/>
                <a:cs typeface="思源宋体 CN" panose="02020400000000000000" charset="-122"/>
              </a:rPr>
              <a:t>sort()</a:t>
            </a:r>
            <a:r>
              <a:rPr lang="zh-CN" altLang="en-US" sz="4400" dirty="0">
                <a:solidFill>
                  <a:srgbClr val="000000"/>
                </a:solidFill>
                <a:latin typeface="思源宋体 CN" panose="02020400000000000000" charset="-122"/>
                <a:ea typeface="思源宋体 CN" panose="02020400000000000000" charset="-122"/>
                <a:cs typeface="思源宋体 CN" panose="02020400000000000000" charset="-122"/>
              </a:rPr>
              <a:t> 不能在一部分上做排序，只能整体排序</a:t>
            </a:r>
            <a:endParaRPr lang="en-US" altLang="zh-CN" sz="4400" dirty="0">
              <a:solidFill>
                <a:srgbClr val="000000"/>
              </a:solidFill>
              <a:latin typeface="思源宋体 CN" panose="02020400000000000000" charset="-122"/>
              <a:ea typeface="思源宋体 CN" panose="02020400000000000000" charset="-122"/>
              <a:cs typeface="思源宋体 CN" panose="02020400000000000000" charset="-122"/>
            </a:endParaRPr>
          </a:p>
          <a:p>
            <a:pPr algn="l">
              <a:lnSpc>
                <a:spcPct val="150000"/>
              </a:lnSpc>
              <a:buBlip>
                <a:blip r:embed="rId5"/>
              </a:buBlip>
            </a:pPr>
            <a:endParaRPr lang="en-US" altLang="zh-CN" sz="4400" dirty="0">
              <a:solidFill>
                <a:srgbClr val="000000"/>
              </a:solidFill>
              <a:latin typeface="思源宋体 CN" panose="02020400000000000000" charset="-122"/>
              <a:ea typeface="思源宋体 CN" panose="02020400000000000000" charset="-122"/>
              <a:cs typeface="思源宋体 CN" panose="02020400000000000000" charset="-122"/>
            </a:endParaRPr>
          </a:p>
          <a:p>
            <a:pPr algn="l">
              <a:lnSpc>
                <a:spcPct val="150000"/>
              </a:lnSpc>
              <a:buBlip>
                <a:blip r:embed="rId5"/>
              </a:buBlip>
            </a:pPr>
            <a:r>
              <a:rPr lang="en-US" altLang="zh-CN" sz="4400" dirty="0">
                <a:solidFill>
                  <a:srgbClr val="000000"/>
                </a:solidFill>
                <a:latin typeface="思源宋体 CN" panose="02020400000000000000" charset="-122"/>
                <a:ea typeface="思源宋体 CN" panose="02020400000000000000" charset="-122"/>
                <a:cs typeface="思源宋体 CN" panose="02020400000000000000" charset="-122"/>
              </a:rPr>
              <a:t>sorted()</a:t>
            </a:r>
            <a:r>
              <a:rPr lang="zh-CN" altLang="en-US" sz="4400" dirty="0">
                <a:solidFill>
                  <a:srgbClr val="000000"/>
                </a:solidFill>
                <a:latin typeface="思源宋体 CN" panose="02020400000000000000" charset="-122"/>
                <a:ea typeface="思源宋体 CN" panose="02020400000000000000" charset="-122"/>
                <a:cs typeface="思源宋体 CN" panose="02020400000000000000" charset="-122"/>
              </a:rPr>
              <a:t>可以部分排序，但是不能在原数据上排序</a:t>
            </a:r>
            <a:endParaRPr lang="en-US" altLang="zh-CN" sz="4400" dirty="0">
              <a:solidFill>
                <a:srgbClr val="000000"/>
              </a:solidFill>
              <a:latin typeface="思源宋体 CN" panose="02020400000000000000" charset="-122"/>
              <a:ea typeface="思源宋体 CN" panose="02020400000000000000" charset="-122"/>
              <a:cs typeface="思源宋体 CN" panose="02020400000000000000" charset="-122"/>
            </a:endParaRPr>
          </a:p>
          <a:p>
            <a:pPr algn="l">
              <a:lnSpc>
                <a:spcPct val="150000"/>
              </a:lnSpc>
              <a:buBlip>
                <a:blip r:embed="rId5"/>
              </a:buBlip>
            </a:pPr>
            <a:endParaRPr lang="en-US" altLang="zh-CN" sz="4400" dirty="0">
              <a:solidFill>
                <a:srgbClr val="000000"/>
              </a:solidFill>
              <a:latin typeface="思源宋体 CN" panose="02020400000000000000" charset="-122"/>
              <a:ea typeface="思源宋体 CN" panose="02020400000000000000" charset="-122"/>
              <a:cs typeface="思源宋体 CN" panose="02020400000000000000" charset="-122"/>
            </a:endParaRPr>
          </a:p>
          <a:p>
            <a:pPr algn="l">
              <a:lnSpc>
                <a:spcPct val="150000"/>
              </a:lnSpc>
              <a:buBlip>
                <a:blip r:embed="rId5"/>
              </a:buBlip>
            </a:pPr>
            <a:r>
              <a:rPr lang="zh-CN" altLang="en-US" sz="4400" dirty="0">
                <a:solidFill>
                  <a:srgbClr val="000000"/>
                </a:solidFill>
                <a:latin typeface="思源宋体 CN" panose="02020400000000000000" charset="-122"/>
                <a:ea typeface="思源宋体 CN" panose="02020400000000000000" charset="-122"/>
                <a:cs typeface="思源宋体 CN" panose="02020400000000000000" charset="-122"/>
              </a:rPr>
              <a:t>见后面例题“双向排序 </a:t>
            </a:r>
            <a:r>
              <a:rPr lang="en-US" altLang="zh-CN" sz="4400" dirty="0" err="1">
                <a:solidFill>
                  <a:srgbClr val="000000"/>
                </a:solidFill>
                <a:latin typeface="思源宋体 CN" panose="02020400000000000000" charset="-122"/>
                <a:ea typeface="思源宋体 CN" panose="02020400000000000000" charset="-122"/>
                <a:cs typeface="思源宋体 CN" panose="02020400000000000000" charset="-122"/>
              </a:rPr>
              <a:t>lanqiaoOJ</a:t>
            </a:r>
            <a:r>
              <a:rPr lang="en-US" altLang="zh-CN" sz="4400" dirty="0">
                <a:solidFill>
                  <a:srgbClr val="000000"/>
                </a:solidFill>
                <a:latin typeface="思源宋体 CN" panose="02020400000000000000" charset="-122"/>
                <a:ea typeface="思源宋体 CN" panose="02020400000000000000" charset="-122"/>
                <a:cs typeface="思源宋体 CN" panose="02020400000000000000" charset="-122"/>
              </a:rPr>
              <a:t> 1458</a:t>
            </a:r>
            <a:r>
              <a:rPr lang="zh-CN" altLang="en-US" sz="4400" dirty="0">
                <a:solidFill>
                  <a:srgbClr val="000000"/>
                </a:solidFill>
                <a:latin typeface="思源宋体 CN" panose="02020400000000000000" charset="-122"/>
                <a:ea typeface="思源宋体 CN" panose="02020400000000000000" charset="-122"/>
                <a:cs typeface="思源宋体 CN" panose="02020400000000000000" charset="-122"/>
              </a:rPr>
              <a:t>”</a:t>
            </a:r>
          </a:p>
        </p:txBody>
      </p:sp>
      <p:pic>
        <p:nvPicPr>
          <p:cNvPr id="2" name="http://photo-static-api.fotomore.com/creative/vcg/400/new/VCG41N803227360.jpg" descr="&amp;pky240_sjzg_VCG41N803227360&amp;2&amp;src_toppic_inpsrchzd1&amp;"/>
          <p:cNvPicPr>
            <a:picLocks noChangeAspect="1"/>
          </p:cNvPicPr>
          <p:nvPr/>
        </p:nvPicPr>
        <p:blipFill>
          <a:blip r:embed="rId6"/>
          <a:stretch>
            <a:fillRect/>
          </a:stretch>
        </p:blipFill>
        <p:spPr>
          <a:xfrm>
            <a:off x="16578234" y="5651487"/>
            <a:ext cx="7855859" cy="6455821"/>
          </a:xfrm>
          <a:prstGeom prst="rect">
            <a:avLst/>
          </a:prstGeom>
        </p:spPr>
      </p:pic>
      <p:sp>
        <p:nvSpPr>
          <p:cNvPr id="14" name="文本框 13" descr="7b0a202020202262756c6c6574223a20227b5c2263617465676f727949645c223a31303030352c5c2274656d706c61746549645c223a32303233313332387d220a7d0a"/>
          <p:cNvSpPr txBox="1"/>
          <p:nvPr/>
        </p:nvSpPr>
        <p:spPr>
          <a:xfrm>
            <a:off x="1517553" y="9946317"/>
            <a:ext cx="18249620" cy="2800585"/>
          </a:xfrm>
          <a:prstGeom prst="rect">
            <a:avLst/>
          </a:prstGeom>
          <a:noFill/>
          <a:ln>
            <a:noFill/>
          </a:ln>
        </p:spPr>
        <p:txBody>
          <a:bodyPr wrap="square" rtlCol="0">
            <a:spAutoFit/>
          </a:bodyPr>
          <a:lstStyle/>
          <a:p>
            <a:pPr algn="l"/>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s1 = [2,6,33,654,34,987,765]</a:t>
            </a:r>
          </a:p>
          <a:p>
            <a:pPr algn="l"/>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s2 = sorted(s1[2:5])</a:t>
            </a:r>
          </a:p>
          <a:p>
            <a:pPr algn="l"/>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print(s1)</a:t>
            </a:r>
          </a:p>
          <a:p>
            <a:pPr algn="l"/>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print(s2)</a:t>
            </a:r>
          </a:p>
        </p:txBody>
      </p:sp>
      <p:sp>
        <p:nvSpPr>
          <p:cNvPr id="15" name="文本框 14" descr="7b0a202020202262756c6c6574223a20227b5c2263617465676f727949645c223a31303030352c5c2274656d706c61746549645c223a32303233313332387d220a7d0a"/>
          <p:cNvSpPr txBox="1"/>
          <p:nvPr/>
        </p:nvSpPr>
        <p:spPr>
          <a:xfrm>
            <a:off x="8171074" y="11300445"/>
            <a:ext cx="9638688" cy="1446456"/>
          </a:xfrm>
          <a:prstGeom prst="rect">
            <a:avLst/>
          </a:prstGeom>
          <a:noFill/>
          <a:ln>
            <a:noFill/>
          </a:ln>
        </p:spPr>
        <p:txBody>
          <a:bodyPr wrap="square" rtlCol="0">
            <a:spAutoFit/>
          </a:bodyPr>
          <a:lstStyle/>
          <a:p>
            <a:pPr algn="l"/>
            <a:r>
              <a:rPr lang="en-US" altLang="zh-CN" sz="4400" dirty="0">
                <a:solidFill>
                  <a:srgbClr val="0070C0"/>
                </a:solidFill>
                <a:latin typeface="宋体" panose="02010600030101010101" pitchFamily="2" charset="-122"/>
                <a:ea typeface="宋体" panose="02010600030101010101" pitchFamily="2" charset="-122"/>
                <a:cs typeface="Times New Roman" panose="02020603050405020304" pitchFamily="18" charset="0"/>
              </a:rPr>
              <a:t>[2, 6, 33, 654, 34, 987, 765]</a:t>
            </a:r>
          </a:p>
          <a:p>
            <a:pPr algn="l"/>
            <a:r>
              <a:rPr lang="en-US" altLang="zh-CN" sz="4400" dirty="0">
                <a:solidFill>
                  <a:srgbClr val="0070C0"/>
                </a:solidFill>
                <a:latin typeface="宋体" panose="02010600030101010101" pitchFamily="2" charset="-122"/>
                <a:ea typeface="宋体" panose="02010600030101010101" pitchFamily="2" charset="-122"/>
                <a:cs typeface="Times New Roman" panose="02020603050405020304" pitchFamily="18" charset="0"/>
              </a:rPr>
              <a:t>[33, 34, 654]</a:t>
            </a:r>
          </a:p>
        </p:txBody>
      </p:sp>
      <p:pic>
        <p:nvPicPr>
          <p:cNvPr id="16" name="图片 15"/>
          <p:cNvPicPr/>
          <p:nvPr/>
        </p:nvPicPr>
        <p:blipFill>
          <a:blip r:embed="rId7">
            <a:lum bright="34000" contrast="-8000"/>
          </a:blip>
          <a:stretch>
            <a:fillRect/>
          </a:stretch>
        </p:blipFill>
        <p:spPr>
          <a:xfrm rot="5400000">
            <a:off x="5978598" y="2140688"/>
            <a:ext cx="5830972" cy="18387911"/>
          </a:xfrm>
          <a:prstGeom prst="rect">
            <a:avLst/>
          </a:prstGeom>
          <a:noFill/>
          <a:ln w="9525">
            <a:noFill/>
          </a:ln>
        </p:spPr>
      </p:pic>
      <p:sp>
        <p:nvSpPr>
          <p:cNvPr id="17" name="文本框 16"/>
          <p:cNvSpPr txBox="1"/>
          <p:nvPr/>
        </p:nvSpPr>
        <p:spPr>
          <a:xfrm>
            <a:off x="856174" y="962761"/>
            <a:ext cx="9381514" cy="953073"/>
          </a:xfrm>
          <a:prstGeom prst="rect">
            <a:avLst/>
          </a:prstGeom>
          <a:noFill/>
        </p:spPr>
        <p:txBody>
          <a:bodyPr wrap="square">
            <a:spAutoFit/>
          </a:bodyPr>
          <a:lstStyle/>
          <a:p>
            <a:pPr algn="l"/>
            <a:r>
              <a:rPr lang="zh-CN" altLang="en-US" sz="5599" b="1" spc="600" dirty="0">
                <a:solidFill>
                  <a:schemeClr val="bg1"/>
                </a:solidFill>
                <a:latin typeface="思源宋体 CN Heavy" panose="02020900000000000000" charset="-122"/>
                <a:ea typeface="思源宋体 CN Heavy" panose="02020900000000000000" charset="-122"/>
              </a:rPr>
              <a:t>部分排序</a:t>
            </a:r>
          </a:p>
        </p:txBody>
      </p:sp>
    </p:spTree>
    <p:custDataLst>
      <p:tags r:id="rId1"/>
    </p:custDataLst>
    <p:extLst>
      <p:ext uri="{BB962C8B-B14F-4D97-AF65-F5344CB8AC3E}">
        <p14:creationId xmlns:p14="http://schemas.microsoft.com/office/powerpoint/2010/main" val="196870130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up)">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bldLvl="0" animBg="1"/>
      <p:bldP spid="14" grpId="1" animBg="1"/>
      <p:bldP spid="15" grpId="0"/>
      <p:bldP spid="15"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descr="7b0a202020202262756c6c6574223a20227b5c2263617465676f727949645c223a31303030352c5c2274656d706c61746549645c223a32303233313332387d220a7d0a"/>
          <p:cNvSpPr txBox="1"/>
          <p:nvPr/>
        </p:nvSpPr>
        <p:spPr>
          <a:xfrm>
            <a:off x="373355" y="3492765"/>
            <a:ext cx="24009057" cy="10924464"/>
          </a:xfrm>
          <a:prstGeom prst="rect">
            <a:avLst/>
          </a:prstGeom>
          <a:noFill/>
        </p:spPr>
        <p:txBody>
          <a:bodyPr wrap="square" rtlCol="0">
            <a:spAutoFit/>
          </a:bodyPr>
          <a:lstStyle/>
          <a:p>
            <a:pPr algn="l">
              <a:lnSpc>
                <a:spcPct val="110000"/>
              </a:lnSpc>
            </a:pPr>
            <a:r>
              <a:rPr lang="zh-CN" altLang="en-US" sz="4000"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【题目描述】</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某次科研调查时得到了</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个自然数。已知不相同的数不超过</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10000</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个，现在需要统计这些自</a:t>
            </a:r>
          </a:p>
          <a:p>
            <a:pPr algn="l">
              <a:lnSpc>
                <a:spcPct val="11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然数各自出现的次数，并按照自然数从小到大的顺序输出统计结果。</a:t>
            </a: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10000"/>
              </a:lnSpc>
            </a:pPr>
            <a:r>
              <a:rPr lang="zh-CN" altLang="en-US" sz="4000"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【输入描述】</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第</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行是整数</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，表示自然数的个数。第</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2~n+1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行每行一个自然数。其中，</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1≤n ≤2×10</a:t>
            </a:r>
            <a:r>
              <a:rPr lang="en-US" altLang="zh-CN" sz="4000" baseline="30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5</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1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每个数均不超过 </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1.5×10</a:t>
            </a:r>
            <a:r>
              <a:rPr lang="en-US" altLang="zh-CN" sz="4000" baseline="30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9</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10000"/>
              </a:lnSpc>
            </a:pPr>
            <a:r>
              <a:rPr lang="zh-CN" altLang="en-US" sz="4000"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【输出描述】</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输出</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m</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行（</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m</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为</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个自然数中不相同数的个数），按照自然数从小到大的顺序输出。每行输</a:t>
            </a:r>
          </a:p>
          <a:p>
            <a:pPr algn="l">
              <a:lnSpc>
                <a:spcPct val="11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出两个整数，分别是自然数和该数出现的次数，其间用一个空格隔开。</a:t>
            </a:r>
          </a:p>
          <a:p>
            <a:pPr algn="l">
              <a:lnSpc>
                <a:spcPct val="110000"/>
              </a:lnSpc>
            </a:pPr>
            <a:r>
              <a:rPr lang="zh-CN" altLang="en-US" sz="4000"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【输入样例】</a:t>
            </a:r>
            <a:r>
              <a:rPr lang="en-US" altLang="zh-CN" sz="4000"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                       </a:t>
            </a:r>
            <a:endPar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1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8                                                             </a:t>
            </a:r>
          </a:p>
          <a:p>
            <a:pPr algn="l">
              <a:lnSpc>
                <a:spcPct val="11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2</a:t>
            </a:r>
          </a:p>
          <a:p>
            <a:pPr algn="l">
              <a:lnSpc>
                <a:spcPct val="11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4</a:t>
            </a:r>
          </a:p>
          <a:p>
            <a:pPr algn="l">
              <a:lnSpc>
                <a:spcPct val="11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2</a:t>
            </a:r>
          </a:p>
          <a:p>
            <a:pPr algn="l">
              <a:lnSpc>
                <a:spcPct val="11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4</a:t>
            </a:r>
          </a:p>
          <a:p>
            <a:pPr algn="l">
              <a:lnSpc>
                <a:spcPct val="11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5</a:t>
            </a:r>
          </a:p>
          <a:p>
            <a:pPr algn="l">
              <a:lnSpc>
                <a:spcPct val="11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100</a:t>
            </a:r>
          </a:p>
          <a:p>
            <a:pPr algn="l">
              <a:lnSpc>
                <a:spcPct val="11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2</a:t>
            </a:r>
          </a:p>
          <a:p>
            <a:pPr algn="l">
              <a:lnSpc>
                <a:spcPct val="11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100</a:t>
            </a:r>
          </a:p>
        </p:txBody>
      </p:sp>
      <p:pic>
        <p:nvPicPr>
          <p:cNvPr id="8" name="图像" descr="图像"/>
          <p:cNvPicPr>
            <a:picLocks noChangeAspect="1"/>
          </p:cNvPicPr>
          <p:nvPr/>
        </p:nvPicPr>
        <p:blipFill>
          <a:blip r:embed="rId4"/>
          <a:stretch>
            <a:fillRect/>
          </a:stretch>
        </p:blipFill>
        <p:spPr>
          <a:xfrm>
            <a:off x="20471068" y="479395"/>
            <a:ext cx="3541164" cy="575908"/>
          </a:xfrm>
          <a:prstGeom prst="rect">
            <a:avLst/>
          </a:prstGeom>
        </p:spPr>
      </p:pic>
      <p:sp>
        <p:nvSpPr>
          <p:cNvPr id="38" name="文本框 37"/>
          <p:cNvSpPr txBox="1"/>
          <p:nvPr/>
        </p:nvSpPr>
        <p:spPr>
          <a:xfrm>
            <a:off x="652102" y="801954"/>
            <a:ext cx="7829040" cy="953073"/>
          </a:xfrm>
          <a:prstGeom prst="rect">
            <a:avLst/>
          </a:prstGeom>
          <a:noFill/>
        </p:spPr>
        <p:txBody>
          <a:bodyPr wrap="square">
            <a:spAutoFit/>
          </a:bodyPr>
          <a:lstStyle/>
          <a:p>
            <a:pPr algn="l"/>
            <a:r>
              <a:rPr lang="en-US" altLang="zh-CN"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python</a:t>
            </a:r>
            <a:r>
              <a:rPr lang="zh-CN" altLang="en-US"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版本</a:t>
            </a:r>
          </a:p>
        </p:txBody>
      </p:sp>
      <p:grpSp>
        <p:nvGrpSpPr>
          <p:cNvPr id="7" name="组合 6"/>
          <p:cNvGrpSpPr/>
          <p:nvPr/>
        </p:nvGrpSpPr>
        <p:grpSpPr>
          <a:xfrm>
            <a:off x="-1" y="0"/>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571"/>
              <a:ext cx="31001" cy="2808"/>
            </a:xfrm>
            <a:prstGeom prst="rect">
              <a:avLst/>
            </a:prstGeom>
            <a:noFill/>
          </p:spPr>
          <p:txBody>
            <a:bodyPr wrap="square">
              <a:spAutoFit/>
            </a:bodyPr>
            <a:lstStyle/>
            <a:p>
              <a:pPr algn="l">
                <a:lnSpc>
                  <a:spcPct val="110000"/>
                </a:lnSpc>
              </a:pPr>
              <a:r>
                <a:rPr lang="zh-CN" altLang="en-US"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例题：统计数字 </a:t>
              </a:r>
            </a:p>
            <a:p>
              <a:pPr algn="l">
                <a:lnSpc>
                  <a:spcPct val="110000"/>
                </a:lnSpc>
              </a:pPr>
              <a:r>
                <a:rPr lang="en-US" altLang="zh-CN" sz="4400" b="1" spc="600" dirty="0" err="1">
                  <a:solidFill>
                    <a:schemeClr val="bg1"/>
                  </a:solidFill>
                  <a:latin typeface="Times New Roman" panose="02020603050405020304" pitchFamily="18" charset="0"/>
                  <a:ea typeface="思源宋体 CN Heavy" panose="02020900000000000000" charset="-122"/>
                  <a:cs typeface="Times New Roman" panose="02020603050405020304" pitchFamily="18" charset="0"/>
                </a:rPr>
                <a:t>lanqiaoOJ</a:t>
              </a:r>
              <a:r>
                <a:rPr lang="zh-CN" altLang="en-US" sz="44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题号</a:t>
              </a:r>
              <a:r>
                <a:rPr lang="en-US" altLang="zh-CN" sz="44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535</a:t>
              </a:r>
              <a:endParaRPr lang="zh-CN" altLang="en-US" sz="44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endParaRPr>
            </a:p>
          </p:txBody>
        </p:sp>
      </p:grpSp>
      <p:sp>
        <p:nvSpPr>
          <p:cNvPr id="12" name="文本框 11" descr="7b0a202020202262756c6c6574223a20227b5c2263617465676f727949645c223a31303030352c5c2274656d706c61746549645c223a32303233313332387d220a7d0a"/>
          <p:cNvSpPr txBox="1"/>
          <p:nvPr/>
        </p:nvSpPr>
        <p:spPr>
          <a:xfrm>
            <a:off x="8821480" y="7568565"/>
            <a:ext cx="12668786" cy="3476399"/>
          </a:xfrm>
          <a:prstGeom prst="rect">
            <a:avLst/>
          </a:prstGeom>
          <a:noFill/>
        </p:spPr>
        <p:txBody>
          <a:bodyPr wrap="square" rtlCol="0">
            <a:spAutoFit/>
          </a:bodyPr>
          <a:lstStyle/>
          <a:p>
            <a:pPr algn="l"/>
            <a:r>
              <a:rPr lang="en-US" altLang="zh-CN" sz="4400"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【输出样例】 </a:t>
            </a: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2 3</a:t>
            </a:r>
          </a:p>
          <a:p>
            <a:pPr algn="l"/>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4 2</a:t>
            </a:r>
          </a:p>
          <a:p>
            <a:pPr algn="l"/>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5 1</a:t>
            </a:r>
          </a:p>
          <a:p>
            <a:pPr algn="l"/>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100 2</a:t>
            </a:r>
          </a:p>
        </p:txBody>
      </p:sp>
    </p:spTree>
    <p:custDataLst>
      <p:tags r:id="rId1"/>
    </p:custDataLst>
    <p:extLst>
      <p:ext uri="{BB962C8B-B14F-4D97-AF65-F5344CB8AC3E}">
        <p14:creationId xmlns:p14="http://schemas.microsoft.com/office/powerpoint/2010/main" val="151001379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2" grpId="0"/>
      <p:bldP spid="12"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4">
            <a:lum bright="34000" contrast="-8000"/>
          </a:blip>
          <a:stretch>
            <a:fillRect/>
          </a:stretch>
        </p:blipFill>
        <p:spPr>
          <a:xfrm rot="5400000">
            <a:off x="7458050" y="-3149821"/>
            <a:ext cx="8766874" cy="26367226"/>
          </a:xfrm>
          <a:prstGeom prst="rect">
            <a:avLst/>
          </a:prstGeom>
          <a:noFill/>
          <a:ln w="9525">
            <a:noFill/>
          </a:ln>
        </p:spPr>
      </p:pic>
      <p:pic>
        <p:nvPicPr>
          <p:cNvPr id="8" name="图像" descr="图像"/>
          <p:cNvPicPr>
            <a:picLocks noChangeAspect="1"/>
          </p:cNvPicPr>
          <p:nvPr/>
        </p:nvPicPr>
        <p:blipFill>
          <a:blip r:embed="rId5"/>
          <a:stretch>
            <a:fillRect/>
          </a:stretch>
        </p:blipFill>
        <p:spPr>
          <a:xfrm>
            <a:off x="20471069" y="479395"/>
            <a:ext cx="3541164" cy="575908"/>
          </a:xfrm>
          <a:prstGeom prst="rect">
            <a:avLst/>
          </a:prstGeom>
        </p:spPr>
      </p:pic>
      <p:grpSp>
        <p:nvGrpSpPr>
          <p:cNvPr id="7" name="组合 6"/>
          <p:cNvGrpSpPr/>
          <p:nvPr/>
        </p:nvGrpSpPr>
        <p:grpSpPr>
          <a:xfrm>
            <a:off x="0" y="0"/>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13" name="图像" descr="图像"/>
            <p:cNvPicPr>
              <a:picLocks noChangeAspect="1"/>
            </p:cNvPicPr>
            <p:nvPr/>
          </p:nvPicPr>
          <p:blipFill>
            <a:blip r:embed="rId5"/>
            <a:stretch>
              <a:fillRect/>
            </a:stretch>
          </p:blipFill>
          <p:spPr>
            <a:xfrm>
              <a:off x="32440" y="907"/>
              <a:ext cx="5577" cy="907"/>
            </a:xfrm>
            <a:prstGeom prst="rect">
              <a:avLst/>
            </a:prstGeom>
          </p:spPr>
        </p:pic>
      </p:grpSp>
      <p:sp>
        <p:nvSpPr>
          <p:cNvPr id="10" name="文本框 9" descr="7b0a202020202262756c6c6574223a20227b5c2263617465676f727949645c223a31303030352c5c2274656d706c61746549645c223a32303233313332387d220a7d0a"/>
          <p:cNvSpPr txBox="1"/>
          <p:nvPr/>
        </p:nvSpPr>
        <p:spPr>
          <a:xfrm>
            <a:off x="558129" y="3675633"/>
            <a:ext cx="21405091" cy="3231444"/>
          </a:xfrm>
          <a:prstGeom prst="rect">
            <a:avLst/>
          </a:prstGeom>
          <a:noFill/>
        </p:spPr>
        <p:txBody>
          <a:bodyPr wrap="square" rtlCol="0">
            <a:spAutoFit/>
          </a:bodyPr>
          <a:lstStyle/>
          <a:p>
            <a:pPr algn="l">
              <a:lnSpc>
                <a:spcPct val="170000"/>
              </a:lnSpc>
              <a:buBlip>
                <a:blip r:embed="rId6"/>
              </a:buBlip>
            </a:pPr>
            <a:r>
              <a:rPr lang="zh-CN" altLang="en-US" sz="4000" kern="100" dirty="0">
                <a:solidFill>
                  <a:schemeClr val="tx1"/>
                </a:solidFill>
                <a:latin typeface="思源宋体 CN" panose="02020400000000000000" charset="-122"/>
                <a:ea typeface="思源宋体 CN" panose="02020400000000000000" charset="-122"/>
                <a:cs typeface="思源宋体 CN" panose="02020400000000000000" charset="-122"/>
                <a:sym typeface="+mn-ea"/>
              </a:rPr>
              <a:t>下面的代码更简单，但是超时了。</a:t>
            </a:r>
            <a:endParaRPr lang="en-US" altLang="zh-CN" sz="4000" kern="100" dirty="0">
              <a:solidFill>
                <a:schemeClr val="tx1"/>
              </a:solidFill>
              <a:latin typeface="思源宋体 CN" panose="02020400000000000000" charset="-122"/>
              <a:ea typeface="思源宋体 CN" panose="02020400000000000000" charset="-122"/>
              <a:cs typeface="思源宋体 CN" panose="02020400000000000000" charset="-122"/>
              <a:sym typeface="+mn-ea"/>
            </a:endParaRPr>
          </a:p>
          <a:p>
            <a:pPr algn="l">
              <a:lnSpc>
                <a:spcPct val="170000"/>
              </a:lnSpc>
              <a:buBlip>
                <a:blip r:embed="rId6"/>
              </a:buBlip>
            </a:pPr>
            <a:r>
              <a:rPr lang="zh-CN" altLang="en-US" sz="4000" kern="100" dirty="0">
                <a:solidFill>
                  <a:schemeClr val="tx1"/>
                </a:solidFill>
                <a:latin typeface="思源宋体 CN" panose="02020400000000000000" charset="-122"/>
                <a:ea typeface="思源宋体 CN" panose="02020400000000000000" charset="-122"/>
                <a:cs typeface="思源宋体 CN" panose="02020400000000000000" charset="-122"/>
                <a:sym typeface="+mn-ea"/>
              </a:rPr>
              <a:t>第</a:t>
            </a:r>
            <a:r>
              <a:rPr lang="en-US" altLang="zh-CN" sz="4000" kern="100" dirty="0">
                <a:solidFill>
                  <a:schemeClr val="tx1"/>
                </a:solidFill>
                <a:latin typeface="思源宋体 CN" panose="02020400000000000000" charset="-122"/>
                <a:ea typeface="思源宋体 CN" panose="02020400000000000000" charset="-122"/>
                <a:cs typeface="思源宋体 CN" panose="02020400000000000000" charset="-122"/>
                <a:sym typeface="+mn-ea"/>
              </a:rPr>
              <a:t>6</a:t>
            </a:r>
            <a:r>
              <a:rPr lang="zh-CN" altLang="en-US" sz="4000" kern="100" dirty="0">
                <a:solidFill>
                  <a:schemeClr val="tx1"/>
                </a:solidFill>
                <a:latin typeface="思源宋体 CN" panose="02020400000000000000" charset="-122"/>
                <a:ea typeface="思源宋体 CN" panose="02020400000000000000" charset="-122"/>
                <a:cs typeface="思源宋体 CN" panose="02020400000000000000" charset="-122"/>
                <a:sym typeface="+mn-ea"/>
              </a:rPr>
              <a:t>行导致超时，因为计算量太大：</a:t>
            </a:r>
            <a:r>
              <a:rPr lang="en-US" altLang="zh-CN" sz="4000" kern="100" dirty="0">
                <a:solidFill>
                  <a:schemeClr val="tx1"/>
                </a:solidFill>
                <a:latin typeface="思源宋体 CN" panose="02020400000000000000" charset="-122"/>
                <a:ea typeface="思源宋体 CN" panose="02020400000000000000" charset="-122"/>
                <a:cs typeface="思源宋体 CN" panose="02020400000000000000" charset="-122"/>
                <a:sym typeface="+mn-ea"/>
              </a:rPr>
              <a:t>for</a:t>
            </a:r>
            <a:r>
              <a:rPr lang="zh-CN" altLang="en-US" sz="4000" kern="100" dirty="0">
                <a:solidFill>
                  <a:schemeClr val="tx1"/>
                </a:solidFill>
                <a:latin typeface="思源宋体 CN" panose="02020400000000000000" charset="-122"/>
                <a:ea typeface="思源宋体 CN" panose="02020400000000000000" charset="-122"/>
                <a:cs typeface="思源宋体 CN" panose="02020400000000000000" charset="-122"/>
                <a:sym typeface="+mn-ea"/>
              </a:rPr>
              <a:t>循环是</a:t>
            </a:r>
            <a:r>
              <a:rPr lang="en-US" altLang="zh-CN" sz="4000" kern="100" dirty="0">
                <a:solidFill>
                  <a:schemeClr val="tx1"/>
                </a:solidFill>
                <a:latin typeface="思源宋体 CN" panose="02020400000000000000" charset="-122"/>
                <a:ea typeface="思源宋体 CN" panose="02020400000000000000" charset="-122"/>
                <a:cs typeface="思源宋体 CN" panose="02020400000000000000" charset="-122"/>
                <a:sym typeface="+mn-ea"/>
              </a:rPr>
              <a:t>O(n)</a:t>
            </a:r>
            <a:r>
              <a:rPr lang="zh-CN" altLang="en-US" sz="4000" kern="100" dirty="0">
                <a:solidFill>
                  <a:schemeClr val="tx1"/>
                </a:solidFill>
                <a:latin typeface="思源宋体 CN" panose="02020400000000000000" charset="-122"/>
                <a:ea typeface="思源宋体 CN" panose="02020400000000000000" charset="-122"/>
                <a:cs typeface="思源宋体 CN" panose="02020400000000000000" charset="-122"/>
                <a:sym typeface="+mn-ea"/>
              </a:rPr>
              <a:t>的，内部统计每个数字的个数的计算量也是</a:t>
            </a:r>
            <a:r>
              <a:rPr lang="en-US" altLang="zh-CN" sz="4000" kern="100" dirty="0">
                <a:solidFill>
                  <a:schemeClr val="tx1"/>
                </a:solidFill>
                <a:latin typeface="思源宋体 CN" panose="02020400000000000000" charset="-122"/>
                <a:ea typeface="思源宋体 CN" panose="02020400000000000000" charset="-122"/>
                <a:cs typeface="思源宋体 CN" panose="02020400000000000000" charset="-122"/>
                <a:sym typeface="+mn-ea"/>
              </a:rPr>
              <a:t>O(n)</a:t>
            </a:r>
            <a:r>
              <a:rPr lang="zh-CN" altLang="en-US" sz="4000" kern="100" dirty="0">
                <a:solidFill>
                  <a:schemeClr val="tx1"/>
                </a:solidFill>
                <a:latin typeface="思源宋体 CN" panose="02020400000000000000" charset="-122"/>
                <a:ea typeface="思源宋体 CN" panose="02020400000000000000" charset="-122"/>
                <a:cs typeface="思源宋体 CN" panose="02020400000000000000" charset="-122"/>
                <a:sym typeface="+mn-ea"/>
              </a:rPr>
              <a:t>的，合起来共</a:t>
            </a:r>
            <a:r>
              <a:rPr lang="en-US" altLang="zh-CN" sz="4000" kern="100" dirty="0">
                <a:solidFill>
                  <a:schemeClr val="tx1"/>
                </a:solidFill>
                <a:latin typeface="思源宋体 CN" panose="02020400000000000000" charset="-122"/>
                <a:ea typeface="思源宋体 CN" panose="02020400000000000000" charset="-122"/>
                <a:cs typeface="思源宋体 CN" panose="02020400000000000000" charset="-122"/>
                <a:sym typeface="+mn-ea"/>
              </a:rPr>
              <a:t>O(n</a:t>
            </a:r>
            <a:r>
              <a:rPr lang="en-US" altLang="zh-CN" sz="4000" kern="100" baseline="30000" dirty="0">
                <a:solidFill>
                  <a:schemeClr val="tx1"/>
                </a:solidFill>
                <a:latin typeface="思源宋体 CN" panose="02020400000000000000" charset="-122"/>
                <a:ea typeface="思源宋体 CN" panose="02020400000000000000" charset="-122"/>
                <a:cs typeface="思源宋体 CN" panose="02020400000000000000" charset="-122"/>
                <a:sym typeface="+mn-ea"/>
              </a:rPr>
              <a:t>2</a:t>
            </a:r>
            <a:r>
              <a:rPr lang="en-US" altLang="zh-CN" sz="4000" kern="100" dirty="0">
                <a:solidFill>
                  <a:schemeClr val="tx1"/>
                </a:solidFill>
                <a:latin typeface="思源宋体 CN" panose="02020400000000000000" charset="-122"/>
                <a:ea typeface="思源宋体 CN" panose="02020400000000000000" charset="-122"/>
                <a:cs typeface="思源宋体 CN" panose="02020400000000000000" charset="-122"/>
                <a:sym typeface="+mn-ea"/>
              </a:rPr>
              <a:t>)</a:t>
            </a:r>
            <a:r>
              <a:rPr lang="zh-CN" altLang="en-US" sz="4000" kern="100" dirty="0">
                <a:solidFill>
                  <a:schemeClr val="tx1"/>
                </a:solidFill>
                <a:latin typeface="思源宋体 CN" panose="02020400000000000000" charset="-122"/>
                <a:ea typeface="思源宋体 CN" panose="02020400000000000000" charset="-122"/>
                <a:cs typeface="思源宋体 CN" panose="02020400000000000000" charset="-122"/>
                <a:sym typeface="+mn-ea"/>
              </a:rPr>
              <a:t>。</a:t>
            </a:r>
          </a:p>
        </p:txBody>
      </p:sp>
      <p:sp>
        <p:nvSpPr>
          <p:cNvPr id="15" name="文本框 14" descr="7b0a202020202262756c6c6574223a20227b5c2263617465676f727949645c223a31303030352c5c2274656d706c61746549645c223a32303233313332387d220a7d0a"/>
          <p:cNvSpPr txBox="1"/>
          <p:nvPr/>
        </p:nvSpPr>
        <p:spPr>
          <a:xfrm>
            <a:off x="1295996" y="7920757"/>
            <a:ext cx="21354567" cy="3785406"/>
          </a:xfrm>
          <a:prstGeom prst="rect">
            <a:avLst/>
          </a:prstGeom>
          <a:noFill/>
          <a:ln>
            <a:noFill/>
          </a:ln>
        </p:spPr>
        <p:txBody>
          <a:bodyPr wrap="square" rtlCol="0">
            <a:spAutoFit/>
          </a:bodyPr>
          <a:lstStyle/>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n =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(input())</a:t>
            </a:r>
          </a:p>
          <a:p>
            <a:pPr algn="l"/>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nums</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for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range(n):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nums.append</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(input()))  #</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读</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n</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行的数字</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key = list(set(</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nums</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去重，再转为</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list</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，因为</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list</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才能</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sort()</a:t>
            </a:r>
          </a:p>
          <a:p>
            <a:pPr algn="l"/>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key.sort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for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key:  print(</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i,nums.count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这里</a:t>
            </a:r>
            <a:r>
              <a:rPr lang="zh-CN" altLang="en-US" sz="4000" dirty="0">
                <a:solidFill>
                  <a:srgbClr val="FF0000"/>
                </a:solidFill>
                <a:latin typeface="宋体" panose="02010600030101010101" pitchFamily="2" charset="-122"/>
                <a:ea typeface="宋体" panose="02010600030101010101" pitchFamily="2" charset="-122"/>
                <a:cs typeface="Times New Roman" panose="02020603050405020304" pitchFamily="18" charset="0"/>
              </a:rPr>
              <a:t>超时</a:t>
            </a:r>
          </a:p>
        </p:txBody>
      </p:sp>
      <p:sp>
        <p:nvSpPr>
          <p:cNvPr id="11" name="文本框 10"/>
          <p:cNvSpPr txBox="1"/>
          <p:nvPr/>
        </p:nvSpPr>
        <p:spPr>
          <a:xfrm>
            <a:off x="7669804" y="1151691"/>
            <a:ext cx="7181741" cy="1040089"/>
          </a:xfrm>
          <a:prstGeom prst="rect">
            <a:avLst/>
          </a:prstGeom>
          <a:noFill/>
        </p:spPr>
        <p:txBody>
          <a:bodyPr wrap="square">
            <a:spAutoFit/>
          </a:bodyPr>
          <a:lstStyle/>
          <a:p>
            <a:pPr algn="l">
              <a:lnSpc>
                <a:spcPct val="110000"/>
              </a:lnSpc>
            </a:pPr>
            <a:r>
              <a:rPr lang="zh-CN" altLang="en-US" sz="5599" b="1" spc="600" dirty="0">
                <a:solidFill>
                  <a:srgbClr val="FF0000"/>
                </a:solidFill>
                <a:latin typeface="Times New Roman" panose="02020603050405020304" pitchFamily="18" charset="0"/>
                <a:ea typeface="思源宋体 CN Heavy" panose="02020900000000000000" charset="-122"/>
                <a:cs typeface="Times New Roman" panose="02020603050405020304" pitchFamily="18" charset="0"/>
              </a:rPr>
              <a:t>超时代码</a:t>
            </a:r>
            <a:endParaRPr lang="zh-CN" altLang="en-US" sz="4400" b="1" spc="600" dirty="0">
              <a:solidFill>
                <a:srgbClr val="FF0000"/>
              </a:solidFill>
              <a:latin typeface="Times New Roman" panose="02020603050405020304" pitchFamily="18" charset="0"/>
              <a:ea typeface="思源宋体 CN Heavy" panose="02020900000000000000" charset="-122"/>
              <a:cs typeface="Times New Roman" panose="02020603050405020304" pitchFamily="18" charset="0"/>
            </a:endParaRPr>
          </a:p>
        </p:txBody>
      </p:sp>
      <p:sp>
        <p:nvSpPr>
          <p:cNvPr id="12" name="文本框 11"/>
          <p:cNvSpPr txBox="1"/>
          <p:nvPr/>
        </p:nvSpPr>
        <p:spPr>
          <a:xfrm>
            <a:off x="652104" y="393040"/>
            <a:ext cx="10240475" cy="1782964"/>
          </a:xfrm>
          <a:prstGeom prst="rect">
            <a:avLst/>
          </a:prstGeom>
          <a:noFill/>
        </p:spPr>
        <p:txBody>
          <a:bodyPr wrap="square">
            <a:spAutoFit/>
          </a:bodyPr>
          <a:lstStyle/>
          <a:p>
            <a:pPr algn="l">
              <a:lnSpc>
                <a:spcPct val="110000"/>
              </a:lnSpc>
            </a:pPr>
            <a:r>
              <a:rPr lang="zh-CN" altLang="en-US"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例题：统计数字 </a:t>
            </a:r>
          </a:p>
          <a:p>
            <a:pPr algn="l">
              <a:lnSpc>
                <a:spcPct val="110000"/>
              </a:lnSpc>
            </a:pPr>
            <a:r>
              <a:rPr lang="en-US" altLang="zh-CN" sz="4400" b="1" spc="600" dirty="0" err="1">
                <a:solidFill>
                  <a:schemeClr val="bg1"/>
                </a:solidFill>
                <a:latin typeface="Times New Roman" panose="02020603050405020304" pitchFamily="18" charset="0"/>
                <a:ea typeface="思源宋体 CN Heavy" panose="02020900000000000000" charset="-122"/>
                <a:cs typeface="Times New Roman" panose="02020603050405020304" pitchFamily="18" charset="0"/>
              </a:rPr>
              <a:t>lanqiaoOJ</a:t>
            </a:r>
            <a:r>
              <a:rPr lang="zh-CN" altLang="en-US" sz="44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题号</a:t>
            </a:r>
            <a:r>
              <a:rPr lang="en-US" altLang="zh-CN" sz="44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535</a:t>
            </a:r>
            <a:endParaRPr lang="zh-CN" altLang="en-US" sz="44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52537945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up)">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bldLvl="0"/>
      <p:bldP spid="15"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4">
            <a:lum bright="34000" contrast="-8000"/>
          </a:blip>
          <a:stretch>
            <a:fillRect/>
          </a:stretch>
        </p:blipFill>
        <p:spPr>
          <a:xfrm rot="5400000">
            <a:off x="5373807" y="-2609204"/>
            <a:ext cx="10614935" cy="23796981"/>
          </a:xfrm>
          <a:prstGeom prst="rect">
            <a:avLst/>
          </a:prstGeom>
          <a:noFill/>
          <a:ln w="9525">
            <a:noFill/>
          </a:ln>
        </p:spPr>
      </p:pic>
      <p:pic>
        <p:nvPicPr>
          <p:cNvPr id="8" name="图像" descr="图像"/>
          <p:cNvPicPr>
            <a:picLocks noChangeAspect="1"/>
          </p:cNvPicPr>
          <p:nvPr/>
        </p:nvPicPr>
        <p:blipFill>
          <a:blip r:embed="rId5"/>
          <a:stretch>
            <a:fillRect/>
          </a:stretch>
        </p:blipFill>
        <p:spPr>
          <a:xfrm>
            <a:off x="20471069" y="521612"/>
            <a:ext cx="3541164" cy="575908"/>
          </a:xfrm>
          <a:prstGeom prst="rect">
            <a:avLst/>
          </a:prstGeom>
        </p:spPr>
      </p:pic>
      <p:grpSp>
        <p:nvGrpSpPr>
          <p:cNvPr id="7" name="组合 6"/>
          <p:cNvGrpSpPr/>
          <p:nvPr/>
        </p:nvGrpSpPr>
        <p:grpSpPr>
          <a:xfrm>
            <a:off x="0" y="42217"/>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13" name="图像" descr="图像"/>
            <p:cNvPicPr>
              <a:picLocks noChangeAspect="1"/>
            </p:cNvPicPr>
            <p:nvPr/>
          </p:nvPicPr>
          <p:blipFill>
            <a:blip r:embed="rId5"/>
            <a:stretch>
              <a:fillRect/>
            </a:stretch>
          </p:blipFill>
          <p:spPr>
            <a:xfrm>
              <a:off x="32440" y="907"/>
              <a:ext cx="5577" cy="907"/>
            </a:xfrm>
            <a:prstGeom prst="rect">
              <a:avLst/>
            </a:prstGeom>
          </p:spPr>
        </p:pic>
      </p:grpSp>
      <p:sp>
        <p:nvSpPr>
          <p:cNvPr id="10" name="文本框 9" descr="7b0a202020202262756c6c6574223a20227b5c2263617465676f727949645c223a31303030352c5c2274656d706c61746549645c223a32303233313332387d220a7d0a"/>
          <p:cNvSpPr txBox="1"/>
          <p:nvPr/>
        </p:nvSpPr>
        <p:spPr>
          <a:xfrm>
            <a:off x="501616" y="3321088"/>
            <a:ext cx="10727627" cy="2183623"/>
          </a:xfrm>
          <a:prstGeom prst="rect">
            <a:avLst/>
          </a:prstGeom>
          <a:noFill/>
        </p:spPr>
        <p:txBody>
          <a:bodyPr wrap="square" rtlCol="0">
            <a:spAutoFit/>
          </a:bodyPr>
          <a:lstStyle/>
          <a:p>
            <a:pPr algn="l">
              <a:lnSpc>
                <a:spcPct val="170000"/>
              </a:lnSpc>
              <a:buBlip>
                <a:blip r:embed="rId6"/>
              </a:buBlip>
            </a:pPr>
            <a:r>
              <a:rPr lang="zh-CN" altLang="en-US" sz="4000" b="1" kern="100" dirty="0">
                <a:solidFill>
                  <a:schemeClr val="tx1"/>
                </a:solidFill>
                <a:latin typeface="思源宋体 CN" panose="02020400000000000000" charset="-122"/>
                <a:ea typeface="思源宋体 CN" panose="02020400000000000000" charset="-122"/>
                <a:cs typeface="思源宋体 CN" panose="02020400000000000000" charset="-122"/>
                <a:sym typeface="+mn-ea"/>
              </a:rPr>
              <a:t>排序，对相等的数做统计。</a:t>
            </a:r>
            <a:endParaRPr lang="en-US" altLang="zh-CN" sz="4000" b="1" kern="100" dirty="0">
              <a:solidFill>
                <a:schemeClr val="tx1"/>
              </a:solidFill>
              <a:latin typeface="思源宋体 CN" panose="02020400000000000000" charset="-122"/>
              <a:ea typeface="思源宋体 CN" panose="02020400000000000000" charset="-122"/>
              <a:cs typeface="思源宋体 CN" panose="02020400000000000000" charset="-122"/>
              <a:sym typeface="+mn-ea"/>
            </a:endParaRPr>
          </a:p>
          <a:p>
            <a:pPr algn="l">
              <a:lnSpc>
                <a:spcPct val="170000"/>
              </a:lnSpc>
              <a:buBlip>
                <a:blip r:embed="rId6"/>
              </a:buBlip>
            </a:pPr>
            <a:r>
              <a:rPr lang="zh-CN" altLang="en-US" sz="4000" b="1" kern="100" dirty="0">
                <a:solidFill>
                  <a:schemeClr val="tx1"/>
                </a:solidFill>
                <a:latin typeface="思源宋体 CN" panose="02020400000000000000" charset="-122"/>
                <a:ea typeface="思源宋体 CN" panose="02020400000000000000" charset="-122"/>
                <a:cs typeface="思源宋体 CN" panose="02020400000000000000" charset="-122"/>
                <a:sym typeface="+mn-ea"/>
              </a:rPr>
              <a:t>第</a:t>
            </a:r>
            <a:r>
              <a:rPr lang="en-US" altLang="zh-CN" sz="4000" b="1" kern="100" dirty="0">
                <a:solidFill>
                  <a:schemeClr val="tx1"/>
                </a:solidFill>
                <a:latin typeface="思源宋体 CN" panose="02020400000000000000" charset="-122"/>
                <a:ea typeface="思源宋体 CN" panose="02020400000000000000" charset="-122"/>
                <a:cs typeface="思源宋体 CN" panose="02020400000000000000" charset="-122"/>
                <a:sym typeface="+mn-ea"/>
              </a:rPr>
              <a:t>5</a:t>
            </a:r>
            <a:r>
              <a:rPr lang="zh-CN" altLang="en-US" sz="4000" b="1" kern="100" dirty="0">
                <a:solidFill>
                  <a:schemeClr val="tx1"/>
                </a:solidFill>
                <a:latin typeface="思源宋体 CN" panose="02020400000000000000" charset="-122"/>
                <a:ea typeface="思源宋体 CN" panose="02020400000000000000" charset="-122"/>
                <a:cs typeface="思源宋体 CN" panose="02020400000000000000" charset="-122"/>
                <a:sym typeface="+mn-ea"/>
              </a:rPr>
              <a:t>、</a:t>
            </a:r>
            <a:r>
              <a:rPr lang="en-US" altLang="zh-CN" sz="4000" b="1" kern="100" dirty="0">
                <a:solidFill>
                  <a:schemeClr val="tx1"/>
                </a:solidFill>
                <a:latin typeface="思源宋体 CN" panose="02020400000000000000" charset="-122"/>
                <a:ea typeface="思源宋体 CN" panose="02020400000000000000" charset="-122"/>
                <a:cs typeface="思源宋体 CN" panose="02020400000000000000" charset="-122"/>
                <a:sym typeface="+mn-ea"/>
              </a:rPr>
              <a:t>6</a:t>
            </a:r>
            <a:r>
              <a:rPr lang="zh-CN" altLang="en-US" sz="4000" b="1" kern="100" dirty="0">
                <a:solidFill>
                  <a:schemeClr val="tx1"/>
                </a:solidFill>
                <a:latin typeface="思源宋体 CN" panose="02020400000000000000" charset="-122"/>
                <a:ea typeface="思源宋体 CN" panose="02020400000000000000" charset="-122"/>
                <a:cs typeface="思源宋体 CN" panose="02020400000000000000" charset="-122"/>
                <a:sym typeface="+mn-ea"/>
              </a:rPr>
              <a:t>行直接统计数字个数。</a:t>
            </a:r>
          </a:p>
        </p:txBody>
      </p:sp>
      <p:sp>
        <p:nvSpPr>
          <p:cNvPr id="15" name="文本框 14" descr="7b0a202020202262756c6c6574223a20227b5c2263617465676f727949645c223a31303030352c5c2274656d706c61746549645c223a32303233313332387d220a7d0a"/>
          <p:cNvSpPr txBox="1"/>
          <p:nvPr/>
        </p:nvSpPr>
        <p:spPr>
          <a:xfrm>
            <a:off x="1224880" y="6507311"/>
            <a:ext cx="21354567" cy="5630813"/>
          </a:xfrm>
          <a:prstGeom prst="rect">
            <a:avLst/>
          </a:prstGeom>
          <a:noFill/>
          <a:ln>
            <a:noFill/>
          </a:ln>
        </p:spPr>
        <p:txBody>
          <a:bodyPr wrap="square" rtlCol="0">
            <a:spAutoFit/>
          </a:bodyPr>
          <a:lstStyle/>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n =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(input())</a:t>
            </a:r>
          </a:p>
          <a:p>
            <a:pPr algn="l"/>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nums</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                 #</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定义为字典</a:t>
            </a:r>
            <a:endPar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for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range(n):</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x =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(input())</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 x in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nums.keys</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nums</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[x] += 1</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else: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nums</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[x] = 1</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key = list(</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nums.keys</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key.sort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for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key: print(</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nums</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endPar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11" name="文本框 10"/>
          <p:cNvSpPr txBox="1"/>
          <p:nvPr/>
        </p:nvSpPr>
        <p:spPr>
          <a:xfrm>
            <a:off x="652104" y="435257"/>
            <a:ext cx="19684353" cy="1782964"/>
          </a:xfrm>
          <a:prstGeom prst="rect">
            <a:avLst/>
          </a:prstGeom>
          <a:noFill/>
        </p:spPr>
        <p:txBody>
          <a:bodyPr wrap="square">
            <a:spAutoFit/>
          </a:bodyPr>
          <a:lstStyle/>
          <a:p>
            <a:pPr algn="l">
              <a:lnSpc>
                <a:spcPct val="110000"/>
              </a:lnSpc>
            </a:pPr>
            <a:r>
              <a:rPr lang="zh-CN" altLang="en-US"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例题：统计数字 </a:t>
            </a:r>
          </a:p>
          <a:p>
            <a:pPr algn="l">
              <a:lnSpc>
                <a:spcPct val="110000"/>
              </a:lnSpc>
            </a:pPr>
            <a:r>
              <a:rPr lang="en-US" altLang="zh-CN" sz="4400" b="1" spc="600" dirty="0" err="1">
                <a:solidFill>
                  <a:schemeClr val="bg1"/>
                </a:solidFill>
                <a:latin typeface="Times New Roman" panose="02020603050405020304" pitchFamily="18" charset="0"/>
                <a:ea typeface="思源宋体 CN Heavy" panose="02020900000000000000" charset="-122"/>
                <a:cs typeface="Times New Roman" panose="02020603050405020304" pitchFamily="18" charset="0"/>
              </a:rPr>
              <a:t>lanqiaoOJ</a:t>
            </a:r>
            <a:r>
              <a:rPr lang="zh-CN" altLang="en-US" sz="44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题号</a:t>
            </a:r>
            <a:r>
              <a:rPr lang="en-US" altLang="zh-CN" sz="44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535</a:t>
            </a:r>
            <a:endParaRPr lang="zh-CN" altLang="en-US" sz="44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257769087"/>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up)">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bldLvl="0" animBg="1"/>
      <p:bldP spid="15"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068" y="479395"/>
            <a:ext cx="3541164" cy="575908"/>
          </a:xfrm>
          <a:prstGeom prst="rect">
            <a:avLst/>
          </a:prstGeom>
        </p:spPr>
      </p:pic>
      <p:sp>
        <p:nvSpPr>
          <p:cNvPr id="15" name="文本框 14" descr="7b0a202020202262756c6c6574223a20227b5c2263617465676f727949645c223a31303030352c5c2274656d706c61746549645c223a32303233313332387d220a7d0a"/>
          <p:cNvSpPr txBox="1"/>
          <p:nvPr/>
        </p:nvSpPr>
        <p:spPr>
          <a:xfrm>
            <a:off x="605751" y="3652140"/>
            <a:ext cx="23406481" cy="10247598"/>
          </a:xfrm>
          <a:prstGeom prst="rect">
            <a:avLst/>
          </a:prstGeom>
          <a:noFill/>
        </p:spPr>
        <p:txBody>
          <a:bodyPr wrap="square" rtlCol="0">
            <a:spAutoFit/>
          </a:bodyPr>
          <a:lstStyle/>
          <a:p>
            <a:pPr algn="l">
              <a:lnSpc>
                <a:spcPct val="150000"/>
              </a:lnSpc>
            </a:pPr>
            <a:r>
              <a:rPr lang="zh-CN" altLang="en-US" sz="4000"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【题目描述】</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某涉密单位下发了某种票据，并要在年终全部收回。每张票据有唯一的</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ID</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号。全年所有票据的</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ID</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号是连续的，但</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ID</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的开始数码是随机选定的。因为工作人员疏忽，在录入</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ID</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号的时候发生了一处错误，造成了某个</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ID</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断号，另外一个</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ID</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重号。你的任务是通过编程，找出断号的</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ID</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和重号的</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ID</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。假设断号不可能发生在最大和最小号。</a:t>
            </a:r>
          </a:p>
          <a:p>
            <a:pPr algn="l">
              <a:lnSpc>
                <a:spcPct val="150000"/>
              </a:lnSpc>
            </a:pPr>
            <a:r>
              <a:rPr lang="en-US" altLang="zh-CN" sz="4000"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输入描述</a:t>
            </a:r>
            <a:r>
              <a:rPr lang="en-US" altLang="zh-CN" sz="4000"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要求程序首先输入一个整数 </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 (N&lt;100)</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表示后面数据行数。接着读入</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行数据。每行数据长度不等，是用空格分开的若干个（不大于</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100</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个）正整数（不大于</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10</a:t>
            </a:r>
            <a:r>
              <a:rPr lang="en-US" altLang="zh-CN" sz="4000" baseline="30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5</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50000"/>
              </a:lnSpc>
            </a:pPr>
            <a:r>
              <a:rPr lang="en-US" altLang="zh-CN" sz="4000"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输出描述</a:t>
            </a:r>
            <a:r>
              <a:rPr lang="en-US" altLang="zh-CN" sz="4000"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要求程序输出</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行，含两个整数 </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m, n</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，用空格分隔。其中，</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m</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表示断号 </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ID</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表示重号 </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ID</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000"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【输入样例】</a:t>
            </a:r>
            <a:r>
              <a:rPr lang="en-US" altLang="zh-CN" sz="4000"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                       </a:t>
            </a:r>
            <a:endPar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2</a:t>
            </a:r>
          </a:p>
          <a:p>
            <a:pPr algn="l">
              <a:lnSpc>
                <a:spcPct val="15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5 6 8 11 9</a:t>
            </a:r>
          </a:p>
          <a:p>
            <a:pPr algn="l">
              <a:lnSpc>
                <a:spcPct val="15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10 12 9</a:t>
            </a:r>
          </a:p>
        </p:txBody>
      </p:sp>
      <p:sp>
        <p:nvSpPr>
          <p:cNvPr id="38" name="文本框 37"/>
          <p:cNvSpPr txBox="1"/>
          <p:nvPr/>
        </p:nvSpPr>
        <p:spPr>
          <a:xfrm>
            <a:off x="652102" y="801954"/>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0"/>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548"/>
              <a:ext cx="31001" cy="2808"/>
            </a:xfrm>
            <a:prstGeom prst="rect">
              <a:avLst/>
            </a:prstGeom>
            <a:noFill/>
          </p:spPr>
          <p:txBody>
            <a:bodyPr wrap="square">
              <a:spAutoFit/>
            </a:bodyPr>
            <a:lstStyle/>
            <a:p>
              <a:pPr algn="l">
                <a:lnSpc>
                  <a:spcPct val="110000"/>
                </a:lnSpc>
              </a:pPr>
              <a:r>
                <a:rPr lang="zh-CN" altLang="en-US"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例题：错误票据</a:t>
              </a:r>
            </a:p>
            <a:p>
              <a:pPr algn="l">
                <a:lnSpc>
                  <a:spcPct val="110000"/>
                </a:lnSpc>
              </a:pPr>
              <a:r>
                <a:rPr lang="en-US" altLang="zh-CN" sz="4400" b="1" spc="600" dirty="0" err="1">
                  <a:solidFill>
                    <a:schemeClr val="bg1"/>
                  </a:solidFill>
                  <a:latin typeface="Times New Roman" panose="02020603050405020304" pitchFamily="18" charset="0"/>
                  <a:ea typeface="思源宋体 CN Heavy" panose="02020900000000000000" charset="-122"/>
                  <a:cs typeface="Times New Roman" panose="02020603050405020304" pitchFamily="18" charset="0"/>
                </a:rPr>
                <a:t>lanqiaoOJ</a:t>
              </a:r>
              <a:r>
                <a:rPr lang="zh-CN" altLang="en-US" sz="44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题号</a:t>
              </a:r>
              <a:r>
                <a:rPr lang="en-US" altLang="zh-CN" sz="44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205</a:t>
              </a:r>
              <a:endParaRPr lang="zh-CN" altLang="en-US" sz="44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endParaRPr>
            </a:p>
          </p:txBody>
        </p:sp>
      </p:grpSp>
      <p:sp>
        <p:nvSpPr>
          <p:cNvPr id="12" name="文本框 11" descr="7b0a202020202262756c6c6574223a20227b5c2263617465676f727949645c223a31303030352c5c2274656d706c61746549645c223a32303233313332387d220a7d0a"/>
          <p:cNvSpPr txBox="1"/>
          <p:nvPr/>
        </p:nvSpPr>
        <p:spPr>
          <a:xfrm>
            <a:off x="8932507" y="10080280"/>
            <a:ext cx="12668786" cy="1814712"/>
          </a:xfrm>
          <a:prstGeom prst="rect">
            <a:avLst/>
          </a:prstGeom>
          <a:noFill/>
        </p:spPr>
        <p:txBody>
          <a:bodyPr wrap="square" rtlCol="0">
            <a:spAutoFit/>
          </a:bodyPr>
          <a:lstStyle/>
          <a:p>
            <a:pPr algn="l">
              <a:lnSpc>
                <a:spcPct val="140000"/>
              </a:lnSpc>
            </a:pPr>
            <a:r>
              <a:rPr lang="en-US" altLang="zh-CN" sz="4000" dirty="0">
                <a:solidFill>
                  <a:srgbClr val="2E7EF0"/>
                </a:solidFill>
                <a:latin typeface="思源宋体 CN" panose="02020400000000000000" charset="-122"/>
                <a:ea typeface="思源宋体 CN" panose="02020400000000000000" charset="-122"/>
                <a:cs typeface="思源宋体 CN" panose="02020400000000000000" charset="-122"/>
              </a:rPr>
              <a:t>【输出样例】 </a:t>
            </a:r>
            <a:endParaRPr lang="zh-CN" altLang="en-US" sz="4000" dirty="0">
              <a:solidFill>
                <a:schemeClr val="tx1"/>
              </a:solidFill>
              <a:latin typeface="思源宋体 CN" panose="02020400000000000000" charset="-122"/>
              <a:ea typeface="思源宋体 CN" panose="02020400000000000000" charset="-122"/>
              <a:cs typeface="思源宋体 CN" panose="02020400000000000000" charset="-122"/>
            </a:endParaRPr>
          </a:p>
          <a:p>
            <a:pPr algn="l">
              <a:lnSpc>
                <a:spcPct val="140000"/>
              </a:lnSpc>
            </a:pPr>
            <a:r>
              <a:rPr lang="en-US" altLang="zh-CN" sz="4000" dirty="0">
                <a:solidFill>
                  <a:schemeClr val="tx1"/>
                </a:solidFill>
                <a:latin typeface="思源宋体 CN" panose="02020400000000000000" charset="-122"/>
                <a:ea typeface="思源宋体 CN" panose="02020400000000000000" charset="-122"/>
                <a:cs typeface="思源宋体 CN" panose="02020400000000000000" charset="-122"/>
              </a:rPr>
              <a:t>  7 9</a:t>
            </a:r>
          </a:p>
        </p:txBody>
      </p:sp>
    </p:spTree>
    <p:custDataLst>
      <p:tags r:id="rId1"/>
    </p:custDataLst>
    <p:extLst>
      <p:ext uri="{BB962C8B-B14F-4D97-AF65-F5344CB8AC3E}">
        <p14:creationId xmlns:p14="http://schemas.microsoft.com/office/powerpoint/2010/main" val="84456105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2" grpId="0"/>
      <p:bldP spid="12"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069" y="538825"/>
            <a:ext cx="3541164" cy="575908"/>
          </a:xfrm>
          <a:prstGeom prst="rect">
            <a:avLst/>
          </a:prstGeom>
        </p:spPr>
      </p:pic>
      <p:grpSp>
        <p:nvGrpSpPr>
          <p:cNvPr id="7" name="组合 6"/>
          <p:cNvGrpSpPr/>
          <p:nvPr/>
        </p:nvGrpSpPr>
        <p:grpSpPr>
          <a:xfrm>
            <a:off x="0" y="59430"/>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13" name="图像" descr="图像"/>
            <p:cNvPicPr>
              <a:picLocks noChangeAspect="1"/>
            </p:cNvPicPr>
            <p:nvPr/>
          </p:nvPicPr>
          <p:blipFill>
            <a:blip r:embed="rId4"/>
            <a:stretch>
              <a:fillRect/>
            </a:stretch>
          </p:blipFill>
          <p:spPr>
            <a:xfrm>
              <a:off x="32440" y="907"/>
              <a:ext cx="5577" cy="907"/>
            </a:xfrm>
            <a:prstGeom prst="rect">
              <a:avLst/>
            </a:prstGeom>
          </p:spPr>
        </p:pic>
      </p:grpSp>
      <p:sp>
        <p:nvSpPr>
          <p:cNvPr id="15" name="文本框 14" descr="7b0a202020202262756c6c6574223a20227b5c2263617465676f727949645c223a31303030352c5c2274656d706c61746549645c223a32303233313332387d220a7d0a"/>
          <p:cNvSpPr txBox="1"/>
          <p:nvPr/>
        </p:nvSpPr>
        <p:spPr>
          <a:xfrm>
            <a:off x="1074485" y="6164957"/>
            <a:ext cx="21354567" cy="6861998"/>
          </a:xfrm>
          <a:prstGeom prst="rect">
            <a:avLst/>
          </a:prstGeom>
          <a:noFill/>
          <a:ln>
            <a:noFill/>
          </a:ln>
        </p:spPr>
        <p:txBody>
          <a:bodyPr wrap="square" rtlCol="0">
            <a:spAutoFit/>
          </a:bodyPr>
          <a:lstStyle/>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n =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(input())</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 = []</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for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range(n):</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num</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input().split()</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 j in range(</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len</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num</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a.append</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num</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[j]))                      #</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读取</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n</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行数据，存到</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a:t>
            </a:r>
          </a:p>
          <a:p>
            <a:pPr algn="l"/>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a.sort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for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range(a[0], a[0]+</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len</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not in a:     ans1 =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endPar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a.count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)==2:  ans2 =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endPar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print(ans1,ans2)</a:t>
            </a:r>
            <a:endPar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17" name="文本框 16" descr="7b0a202020202262756c6c6574223a20227b5c2263617465676f727949645c223a31303030352c5c2274656d706c61746549645c223a32303233313332387d220a7d0a"/>
          <p:cNvSpPr txBox="1"/>
          <p:nvPr/>
        </p:nvSpPr>
        <p:spPr>
          <a:xfrm>
            <a:off x="811477" y="3471999"/>
            <a:ext cx="22290224" cy="2183623"/>
          </a:xfrm>
          <a:prstGeom prst="rect">
            <a:avLst/>
          </a:prstGeom>
          <a:noFill/>
        </p:spPr>
        <p:txBody>
          <a:bodyPr wrap="square" rtlCol="0">
            <a:spAutoFit/>
          </a:bodyPr>
          <a:lstStyle/>
          <a:p>
            <a:pPr algn="l">
              <a:lnSpc>
                <a:spcPct val="170000"/>
              </a:lnSpc>
            </a:pPr>
            <a:r>
              <a:rPr lang="zh-CN" altLang="en-US" sz="4000" kern="100" dirty="0">
                <a:solidFill>
                  <a:schemeClr val="tx1"/>
                </a:solidFill>
                <a:latin typeface="思源宋体 CN" panose="02020400000000000000" charset="-122"/>
                <a:ea typeface="思源宋体 CN" panose="02020400000000000000" charset="-122"/>
                <a:cs typeface="思源宋体 CN" panose="02020400000000000000" charset="-122"/>
                <a:sym typeface="+mn-ea"/>
              </a:rPr>
              <a:t>读取所有数字，先排序，然后查找丢失的数字和重复的数字。第</a:t>
            </a:r>
            <a:r>
              <a:rPr lang="en-US" altLang="zh-CN" sz="4000" kern="100" dirty="0">
                <a:solidFill>
                  <a:schemeClr val="tx1"/>
                </a:solidFill>
                <a:latin typeface="思源宋体 CN" panose="02020400000000000000" charset="-122"/>
                <a:ea typeface="思源宋体 CN" panose="02020400000000000000" charset="-122"/>
                <a:cs typeface="思源宋体 CN" panose="02020400000000000000" charset="-122"/>
                <a:sym typeface="+mn-ea"/>
              </a:rPr>
              <a:t>9</a:t>
            </a:r>
            <a:r>
              <a:rPr lang="zh-CN" altLang="en-US" sz="4000" kern="100" dirty="0">
                <a:solidFill>
                  <a:schemeClr val="tx1"/>
                </a:solidFill>
                <a:latin typeface="思源宋体 CN" panose="02020400000000000000" charset="-122"/>
                <a:ea typeface="思源宋体 CN" panose="02020400000000000000" charset="-122"/>
                <a:cs typeface="思源宋体 CN" panose="02020400000000000000" charset="-122"/>
                <a:sym typeface="+mn-ea"/>
              </a:rPr>
              <a:t>直接查询数字，第</a:t>
            </a:r>
            <a:r>
              <a:rPr lang="en-US" altLang="zh-CN" sz="4000" kern="100" dirty="0">
                <a:solidFill>
                  <a:schemeClr val="tx1"/>
                </a:solidFill>
                <a:latin typeface="思源宋体 CN" panose="02020400000000000000" charset="-122"/>
                <a:ea typeface="思源宋体 CN" panose="02020400000000000000" charset="-122"/>
                <a:cs typeface="思源宋体 CN" panose="02020400000000000000" charset="-122"/>
                <a:sym typeface="+mn-ea"/>
              </a:rPr>
              <a:t>10</a:t>
            </a:r>
            <a:r>
              <a:rPr lang="zh-CN" altLang="en-US" sz="4000" kern="100" dirty="0">
                <a:solidFill>
                  <a:schemeClr val="tx1"/>
                </a:solidFill>
                <a:latin typeface="思源宋体 CN" panose="02020400000000000000" charset="-122"/>
                <a:ea typeface="思源宋体 CN" panose="02020400000000000000" charset="-122"/>
                <a:cs typeface="思源宋体 CN" panose="02020400000000000000" charset="-122"/>
                <a:sym typeface="+mn-ea"/>
              </a:rPr>
              <a:t>行直接返回数字的数量。</a:t>
            </a:r>
          </a:p>
        </p:txBody>
      </p:sp>
      <p:sp>
        <p:nvSpPr>
          <p:cNvPr id="11" name="文本框 10"/>
          <p:cNvSpPr txBox="1"/>
          <p:nvPr/>
        </p:nvSpPr>
        <p:spPr>
          <a:xfrm>
            <a:off x="652104" y="437866"/>
            <a:ext cx="19684353" cy="1782964"/>
          </a:xfrm>
          <a:prstGeom prst="rect">
            <a:avLst/>
          </a:prstGeom>
          <a:noFill/>
        </p:spPr>
        <p:txBody>
          <a:bodyPr wrap="square">
            <a:spAutoFit/>
          </a:bodyPr>
          <a:lstStyle/>
          <a:p>
            <a:pPr algn="l">
              <a:lnSpc>
                <a:spcPct val="110000"/>
              </a:lnSpc>
            </a:pPr>
            <a:r>
              <a:rPr lang="zh-CN" altLang="en-US"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例题：错误票据</a:t>
            </a:r>
          </a:p>
          <a:p>
            <a:pPr algn="l">
              <a:lnSpc>
                <a:spcPct val="110000"/>
              </a:lnSpc>
            </a:pPr>
            <a:r>
              <a:rPr lang="en-US" altLang="zh-CN" sz="4400" b="1" spc="600" dirty="0" err="1">
                <a:solidFill>
                  <a:schemeClr val="bg1"/>
                </a:solidFill>
                <a:latin typeface="Times New Roman" panose="02020603050405020304" pitchFamily="18" charset="0"/>
                <a:ea typeface="思源宋体 CN Heavy" panose="02020900000000000000" charset="-122"/>
                <a:cs typeface="Times New Roman" panose="02020603050405020304" pitchFamily="18" charset="0"/>
              </a:rPr>
              <a:t>lanqiaoOJ</a:t>
            </a:r>
            <a:r>
              <a:rPr lang="zh-CN" altLang="en-US" sz="44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题号</a:t>
            </a:r>
            <a:r>
              <a:rPr lang="en-US" altLang="zh-CN" sz="44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205</a:t>
            </a:r>
            <a:endParaRPr lang="zh-CN" altLang="en-US" sz="44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endParaRPr>
          </a:p>
        </p:txBody>
      </p:sp>
      <p:pic>
        <p:nvPicPr>
          <p:cNvPr id="4" name="图片 3"/>
          <p:cNvPicPr/>
          <p:nvPr/>
        </p:nvPicPr>
        <p:blipFill>
          <a:blip r:embed="rId5">
            <a:lum bright="34000" contrast="-8000"/>
          </a:blip>
          <a:stretch>
            <a:fillRect/>
          </a:stretch>
        </p:blipFill>
        <p:spPr>
          <a:xfrm rot="5400000">
            <a:off x="4277416" y="-2725735"/>
            <a:ext cx="13005189" cy="24643381"/>
          </a:xfrm>
          <a:prstGeom prst="rect">
            <a:avLst/>
          </a:prstGeom>
          <a:noFill/>
          <a:ln w="9525">
            <a:noFill/>
          </a:ln>
        </p:spPr>
      </p:pic>
    </p:spTree>
    <p:custDataLst>
      <p:tags r:id="rId1"/>
    </p:custDataLst>
    <p:extLst>
      <p:ext uri="{BB962C8B-B14F-4D97-AF65-F5344CB8AC3E}">
        <p14:creationId xmlns:p14="http://schemas.microsoft.com/office/powerpoint/2010/main" val="2965017736"/>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15" grpId="1" animBg="1"/>
      <p:bldP spid="1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069" y="479395"/>
            <a:ext cx="3541164" cy="575908"/>
          </a:xfrm>
          <a:prstGeom prst="rect">
            <a:avLst/>
          </a:prstGeom>
        </p:spPr>
      </p:pic>
      <p:sp>
        <p:nvSpPr>
          <p:cNvPr id="15" name="文本框 14" descr="7b0a202020202262756c6c6574223a20227b5c2263617465676f727949645c223a31303030352c5c2274656d706c61746549645c223a32303233313332387d220a7d0a"/>
          <p:cNvSpPr txBox="1"/>
          <p:nvPr/>
        </p:nvSpPr>
        <p:spPr>
          <a:xfrm>
            <a:off x="1395005" y="3605153"/>
            <a:ext cx="15139319" cy="1006363"/>
          </a:xfrm>
          <a:prstGeom prst="rect">
            <a:avLst/>
          </a:prstGeom>
          <a:noFill/>
        </p:spPr>
        <p:txBody>
          <a:bodyPr wrap="square" rtlCol="0">
            <a:spAutoFit/>
          </a:bodyPr>
          <a:lstStyle/>
          <a:p>
            <a:pPr algn="l">
              <a:lnSpc>
                <a:spcPct val="110000"/>
              </a:lnSpc>
            </a:pPr>
            <a:r>
              <a:rPr lang="en-US" altLang="zh-CN" sz="5399"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sort()</a:t>
            </a:r>
            <a:r>
              <a:rPr lang="zh-CN" altLang="en-US" sz="5399"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和</a:t>
            </a:r>
            <a:r>
              <a:rPr lang="en-US" altLang="zh-CN" sz="5399"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sorted()</a:t>
            </a:r>
            <a:r>
              <a:rPr lang="zh-CN" altLang="en-US" sz="5399"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都能对结构体排序</a:t>
            </a:r>
            <a:endParaRPr lang="zh-CN" altLang="en-US" sz="5399"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
        <p:nvSpPr>
          <p:cNvPr id="38" name="文本框 37"/>
          <p:cNvSpPr txBox="1"/>
          <p:nvPr/>
        </p:nvSpPr>
        <p:spPr>
          <a:xfrm>
            <a:off x="652103" y="801954"/>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0" y="0"/>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571"/>
              <a:ext cx="31001" cy="1503"/>
            </a:xfrm>
            <a:prstGeom prst="rect">
              <a:avLst/>
            </a:prstGeom>
            <a:noFill/>
          </p:spPr>
          <p:txBody>
            <a:bodyPr wrap="square">
              <a:spAutoFit/>
            </a:bodyPr>
            <a:lstStyle/>
            <a:p>
              <a:pPr algn="l"/>
              <a:r>
                <a:rPr lang="zh-CN" altLang="en-US" sz="5599" b="1" spc="600" dirty="0">
                  <a:solidFill>
                    <a:srgbClr val="FF0000"/>
                  </a:solidFill>
                  <a:latin typeface="Times New Roman" panose="02020603050405020304" pitchFamily="18" charset="0"/>
                  <a:ea typeface="思源宋体 CN Heavy" panose="02020900000000000000" charset="-122"/>
                  <a:cs typeface="Times New Roman" panose="02020603050405020304" pitchFamily="18" charset="0"/>
                </a:rPr>
                <a:t>结构体排序</a:t>
              </a:r>
              <a:endParaRPr lang="zh-CN" altLang="en-US" sz="4400" b="1" spc="600" dirty="0">
                <a:solidFill>
                  <a:srgbClr val="FF0000"/>
                </a:solidFill>
                <a:latin typeface="Times New Roman" panose="02020603050405020304" pitchFamily="18" charset="0"/>
                <a:ea typeface="思源宋体 CN Heavy" panose="02020900000000000000" charset="-122"/>
                <a:cs typeface="Times New Roman" panose="02020603050405020304" pitchFamily="18" charset="0"/>
              </a:endParaRPr>
            </a:p>
          </p:txBody>
        </p:sp>
      </p:grpSp>
      <p:sp>
        <p:nvSpPr>
          <p:cNvPr id="10" name="文本框 9" descr="7b0a202020202262756c6c6574223a20227b5c2263617465676f727949645c223a31303030352c5c2274656d706c61746549645c223a32303233313332387d220a7d0a"/>
          <p:cNvSpPr txBox="1"/>
          <p:nvPr/>
        </p:nvSpPr>
        <p:spPr>
          <a:xfrm>
            <a:off x="1257626" y="5373645"/>
            <a:ext cx="19792160" cy="6862970"/>
          </a:xfrm>
          <a:prstGeom prst="rect">
            <a:avLst/>
          </a:prstGeom>
          <a:noFill/>
          <a:ln>
            <a:noFill/>
          </a:ln>
        </p:spPr>
        <p:txBody>
          <a:bodyPr wrap="square" rtlCol="0">
            <a:spAutoFit/>
          </a:bodyPr>
          <a:lstStyle/>
          <a:p>
            <a:pPr algn="l"/>
            <a:r>
              <a:rPr lang="zh-CN" altLang="en-US" sz="44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rPr>
              <a:t>1</a:t>
            </a:r>
            <a:r>
              <a:rPr lang="zh-CN" altLang="en-US" sz="4400" dirty="0">
                <a:solidFill>
                  <a:schemeClr val="tx1"/>
                </a:solidFill>
                <a:latin typeface="宋体" panose="02010600030101010101" pitchFamily="2" charset="-122"/>
                <a:ea typeface="宋体" panose="02010600030101010101" pitchFamily="2" charset="-122"/>
                <a:cs typeface="Times New Roman" panose="02020603050405020304" pitchFamily="18" charset="0"/>
              </a:rPr>
              <a:t>）简洁写法</a:t>
            </a:r>
            <a:endPar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algn="l"/>
            <a:r>
              <a:rPr lang="en-US" altLang="zh-CN" sz="44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s.sort</a:t>
            </a:r>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rPr>
              <a:t>(key=lambda x:</a:t>
            </a:r>
            <a:r>
              <a:rPr lang="en-US" altLang="zh-CN" sz="4400" dirty="0">
                <a:solidFill>
                  <a:srgbClr val="FF0000"/>
                </a:solidFill>
                <a:latin typeface="宋体" panose="02010600030101010101" pitchFamily="2" charset="-122"/>
                <a:ea typeface="宋体" panose="02010600030101010101" pitchFamily="2" charset="-122"/>
                <a:cs typeface="Times New Roman" panose="02020603050405020304" pitchFamily="18" charset="0"/>
              </a:rPr>
              <a:t>x[i]</a:t>
            </a:r>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rPr>
              <a:t>,reverse=True)</a:t>
            </a:r>
          </a:p>
          <a:p>
            <a:pPr algn="l"/>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rPr>
              <a:t>a = sorted(</a:t>
            </a:r>
            <a:r>
              <a:rPr lang="en-US" altLang="zh-CN" sz="44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s,key</a:t>
            </a:r>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rPr>
              <a:t>=lambda x:</a:t>
            </a:r>
            <a:r>
              <a:rPr lang="en-US" altLang="zh-CN" sz="4400" dirty="0">
                <a:solidFill>
                  <a:srgbClr val="FF0000"/>
                </a:solidFill>
                <a:latin typeface="宋体" panose="02010600030101010101" pitchFamily="2" charset="-122"/>
                <a:ea typeface="宋体" panose="02010600030101010101" pitchFamily="2" charset="-122"/>
                <a:cs typeface="Times New Roman" panose="02020603050405020304" pitchFamily="18" charset="0"/>
              </a:rPr>
              <a:t>x[i]</a:t>
            </a:r>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rPr>
              <a:t>,reverse=True)</a:t>
            </a:r>
          </a:p>
          <a:p>
            <a:pPr algn="l"/>
            <a:endPar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algn="l"/>
            <a:endPar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algn="l"/>
            <a:r>
              <a:rPr lang="zh-CN" altLang="en-US" sz="44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rPr>
              <a:t>2</a:t>
            </a:r>
            <a:r>
              <a:rPr lang="zh-CN" altLang="en-US" sz="4400" dirty="0">
                <a:solidFill>
                  <a:schemeClr val="tx1"/>
                </a:solidFill>
                <a:latin typeface="宋体" panose="02010600030101010101" pitchFamily="2" charset="-122"/>
                <a:ea typeface="宋体" panose="02010600030101010101" pitchFamily="2" charset="-122"/>
                <a:cs typeface="Times New Roman" panose="02020603050405020304" pitchFamily="18" charset="0"/>
              </a:rPr>
              <a:t>）自己写比较函数</a:t>
            </a:r>
            <a:endPar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algn="l"/>
            <a:r>
              <a:rPr lang="en-US" altLang="zh-CN" sz="44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def</a:t>
            </a:r>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rPr>
              <a:t> </a:t>
            </a:r>
            <a:r>
              <a:rPr lang="en-US" altLang="zh-CN" sz="4400" dirty="0" err="1">
                <a:solidFill>
                  <a:srgbClr val="FF0000"/>
                </a:solidFill>
                <a:latin typeface="宋体" panose="02010600030101010101" pitchFamily="2" charset="-122"/>
                <a:ea typeface="宋体" panose="02010600030101010101" pitchFamily="2" charset="-122"/>
                <a:cs typeface="Times New Roman" panose="02020603050405020304" pitchFamily="18" charset="0"/>
              </a:rPr>
              <a:t>cmp</a:t>
            </a:r>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p>
          <a:p>
            <a:pPr algn="l"/>
            <a:endPar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algn="l"/>
            <a:r>
              <a:rPr lang="en-US" altLang="zh-CN" sz="44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s.sort</a:t>
            </a:r>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rPr>
              <a:t>(key=</a:t>
            </a:r>
            <a:r>
              <a:rPr lang="en-US" altLang="zh-CN" sz="44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functools.cmp_to_key</a:t>
            </a:r>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r>
              <a:rPr lang="en-US" altLang="zh-CN" sz="4400" dirty="0" err="1">
                <a:solidFill>
                  <a:srgbClr val="FF0000"/>
                </a:solidFill>
                <a:latin typeface="宋体" panose="02010600030101010101" pitchFamily="2" charset="-122"/>
                <a:ea typeface="宋体" panose="02010600030101010101" pitchFamily="2" charset="-122"/>
                <a:cs typeface="Times New Roman" panose="02020603050405020304" pitchFamily="18" charset="0"/>
              </a:rPr>
              <a:t>cmp</a:t>
            </a:r>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rPr>
              <a:t>))           </a:t>
            </a:r>
          </a:p>
          <a:p>
            <a:pPr algn="l"/>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rPr>
              <a:t>a = sorted(s, key=</a:t>
            </a:r>
            <a:r>
              <a:rPr lang="en-US" altLang="zh-CN" sz="44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functools.cmp_to_key</a:t>
            </a:r>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r>
              <a:rPr lang="en-US" altLang="zh-CN" sz="4400" dirty="0" err="1">
                <a:solidFill>
                  <a:srgbClr val="FF0000"/>
                </a:solidFill>
                <a:latin typeface="宋体" panose="02010600030101010101" pitchFamily="2" charset="-122"/>
                <a:ea typeface="宋体" panose="02010600030101010101" pitchFamily="2" charset="-122"/>
                <a:cs typeface="Times New Roman" panose="02020603050405020304" pitchFamily="18" charset="0"/>
              </a:rPr>
              <a:t>cmp</a:t>
            </a:r>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rPr>
              <a:t>))    </a:t>
            </a:r>
          </a:p>
        </p:txBody>
      </p:sp>
    </p:spTree>
    <p:custDataLst>
      <p:tags r:id="rId1"/>
    </p:custDataLst>
    <p:extLst>
      <p:ext uri="{BB962C8B-B14F-4D97-AF65-F5344CB8AC3E}">
        <p14:creationId xmlns:p14="http://schemas.microsoft.com/office/powerpoint/2010/main" val="247206973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0" grpId="0" bldLvl="0"/>
      <p:bldP spid="10"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像" descr="图像"/>
          <p:cNvPicPr>
            <a:picLocks noChangeAspect="1"/>
          </p:cNvPicPr>
          <p:nvPr/>
        </p:nvPicPr>
        <p:blipFill>
          <a:blip r:embed="rId4">
            <a:alphaModFix amt="20000"/>
            <a:duotone>
              <a:prstClr val="black"/>
              <a:schemeClr val="accent1">
                <a:tint val="45000"/>
                <a:satMod val="400000"/>
              </a:schemeClr>
            </a:duotone>
          </a:blip>
          <a:srcRect/>
          <a:stretch>
            <a:fillRect/>
          </a:stretch>
        </p:blipFill>
        <p:spPr>
          <a:xfrm>
            <a:off x="12590596" y="7202829"/>
            <a:ext cx="11791817" cy="7102013"/>
          </a:xfrm>
          <a:prstGeom prst="rect">
            <a:avLst/>
          </a:prstGeom>
          <a:ln w="12700" cap="flat">
            <a:noFill/>
            <a:miter lim="400000"/>
            <a:headEnd/>
            <a:tailEnd/>
          </a:ln>
          <a:effectLst/>
        </p:spPr>
      </p:pic>
      <p:pic>
        <p:nvPicPr>
          <p:cNvPr id="8" name="图像" descr="图像"/>
          <p:cNvPicPr>
            <a:picLocks noChangeAspect="1"/>
          </p:cNvPicPr>
          <p:nvPr/>
        </p:nvPicPr>
        <p:blipFill>
          <a:blip r:embed="rId5"/>
          <a:stretch>
            <a:fillRect/>
          </a:stretch>
        </p:blipFill>
        <p:spPr>
          <a:xfrm>
            <a:off x="20495827" y="479395"/>
            <a:ext cx="3541164" cy="575908"/>
          </a:xfrm>
          <a:prstGeom prst="rect">
            <a:avLst/>
          </a:prstGeom>
        </p:spPr>
      </p:pic>
      <p:sp>
        <p:nvSpPr>
          <p:cNvPr id="15" name="文本框 14" descr="7b0a202020202262756c6c6574223a20227b5c2263617465676f727949645c223a31303030352c5c2274656d706c61746549645c223a32303233313332387d220a7d0a"/>
          <p:cNvSpPr txBox="1"/>
          <p:nvPr/>
        </p:nvSpPr>
        <p:spPr>
          <a:xfrm>
            <a:off x="652103" y="3492130"/>
            <a:ext cx="23486486" cy="9571228"/>
          </a:xfrm>
          <a:prstGeom prst="rect">
            <a:avLst/>
          </a:prstGeom>
          <a:noFill/>
        </p:spPr>
        <p:txBody>
          <a:bodyPr wrap="square" rtlCol="0">
            <a:spAutoFit/>
          </a:bodyPr>
          <a:lstStyle/>
          <a:p>
            <a:pPr algn="l">
              <a:lnSpc>
                <a:spcPct val="110000"/>
              </a:lnSpc>
            </a:pPr>
            <a:r>
              <a:rPr lang="zh-CN" altLang="en-US" sz="4000"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【题目描述】</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每个学生都有</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门课的成绩</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语文、数学、英语。先按总分从高到低排序，如果两个同学总分相同，再按语文成绩从高到低排序，如果两个同学总分和语文成绩都相同，那么规定学号小的同学排在前面，这样，每个学生的排序是唯一确定的。</a:t>
            </a:r>
          </a:p>
          <a:p>
            <a:pPr algn="l">
              <a:lnSpc>
                <a:spcPct val="11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任务：先根据输入的</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门课的成绩计算总分，然后按上述规则排序，最后按排名顺序输出前</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5</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名学生的学号和总分。注意，在前</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5</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名同学中，每个人的奖学金都不相同，因此，你必须严格按上述规则排序。例如，在某个正确答案中，如果前两行的输出数据</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每行输出两个数</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学号、总分</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是</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1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7 279</a:t>
            </a:r>
          </a:p>
          <a:p>
            <a:pPr algn="l">
              <a:lnSpc>
                <a:spcPct val="11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5 279</a:t>
            </a:r>
          </a:p>
          <a:p>
            <a:pPr algn="l">
              <a:lnSpc>
                <a:spcPct val="11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这两行数据的含义是</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总分最高的两个同学的学号依次是</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7</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号、</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5</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号。这两名同学的总分都是 </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279 (</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总分等于输入的语文、数学、英语三科成绩之和</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，但学号为</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7</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的学生语文成绩更高一些。如果你的前两名的输出数据是</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1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5 279</a:t>
            </a:r>
          </a:p>
          <a:p>
            <a:pPr algn="l">
              <a:lnSpc>
                <a:spcPct val="11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7 279</a:t>
            </a:r>
          </a:p>
          <a:p>
            <a:pPr algn="l">
              <a:lnSpc>
                <a:spcPct val="11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则按输出错误处理，不能得分。</a:t>
            </a:r>
          </a:p>
        </p:txBody>
      </p:sp>
      <p:sp>
        <p:nvSpPr>
          <p:cNvPr id="38" name="文本框 37"/>
          <p:cNvSpPr txBox="1"/>
          <p:nvPr/>
        </p:nvSpPr>
        <p:spPr>
          <a:xfrm>
            <a:off x="676861" y="801954"/>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24758" y="0"/>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sp>
          <p:nvSpPr>
            <p:cNvPr id="11" name="文本框 10"/>
            <p:cNvSpPr txBox="1"/>
            <p:nvPr/>
          </p:nvSpPr>
          <p:spPr>
            <a:xfrm>
              <a:off x="1027" y="571"/>
              <a:ext cx="31001" cy="2569"/>
            </a:xfrm>
            <a:prstGeom prst="rect">
              <a:avLst/>
            </a:prstGeom>
            <a:noFill/>
          </p:spPr>
          <p:txBody>
            <a:bodyPr wrap="square">
              <a:spAutoFit/>
            </a:bodyPr>
            <a:lstStyle/>
            <a:p>
              <a:pPr algn="l"/>
              <a:r>
                <a:rPr lang="zh-CN" altLang="en-US"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例题：奖学金</a:t>
              </a:r>
            </a:p>
            <a:p>
              <a:pPr algn="l"/>
              <a:r>
                <a:rPr lang="en-US" altLang="zh-CN" sz="4400" b="1" spc="600" dirty="0" err="1">
                  <a:solidFill>
                    <a:schemeClr val="bg1"/>
                  </a:solidFill>
                  <a:latin typeface="Times New Roman" panose="02020603050405020304" pitchFamily="18" charset="0"/>
                  <a:ea typeface="思源宋体 CN Heavy" panose="02020900000000000000" charset="-122"/>
                  <a:cs typeface="Times New Roman" panose="02020603050405020304" pitchFamily="18" charset="0"/>
                </a:rPr>
                <a:t>lanqiaoOJ</a:t>
              </a:r>
              <a:r>
                <a:rPr lang="zh-CN" altLang="en-US" sz="44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题号</a:t>
              </a:r>
              <a:r>
                <a:rPr lang="en-US" altLang="zh-CN" sz="44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531</a:t>
              </a:r>
              <a:endParaRPr lang="zh-CN" altLang="en-US" sz="44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endParaRPr>
            </a:p>
          </p:txBody>
        </p:sp>
      </p:grpSp>
    </p:spTree>
    <p:custDataLst>
      <p:tags r:id="rId1"/>
    </p:custDataLst>
    <p:extLst>
      <p:ext uri="{BB962C8B-B14F-4D97-AF65-F5344CB8AC3E}">
        <p14:creationId xmlns:p14="http://schemas.microsoft.com/office/powerpoint/2010/main" val="2538837695"/>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01" y="700"/>
            <a:ext cx="24382400" cy="2748900"/>
            <a:chOff x="1784" y="1"/>
            <a:chExt cx="34832" cy="3927"/>
          </a:xfrm>
        </p:grpSpPr>
        <p:sp>
          <p:nvSpPr>
            <p:cNvPr id="69" name="矩形: 圆角 2"/>
            <p:cNvSpPr/>
            <p:nvPr userDrawn="1"/>
          </p:nvSpPr>
          <p:spPr>
            <a:xfrm>
              <a:off x="1784" y="1"/>
              <a:ext cx="34832" cy="3927"/>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5290" dirty="0"/>
            </a:p>
          </p:txBody>
        </p:sp>
        <p:pic>
          <p:nvPicPr>
            <p:cNvPr id="5" name="图像" descr="图像"/>
            <p:cNvPicPr>
              <a:picLocks noChangeAspect="1"/>
            </p:cNvPicPr>
            <p:nvPr/>
          </p:nvPicPr>
          <p:blipFill>
            <a:blip r:embed="rId10"/>
            <a:stretch>
              <a:fillRect/>
            </a:stretch>
          </p:blipFill>
          <p:spPr>
            <a:xfrm>
              <a:off x="30280" y="907"/>
              <a:ext cx="5577" cy="907"/>
            </a:xfrm>
            <a:prstGeom prst="rect">
              <a:avLst/>
            </a:prstGeom>
          </p:spPr>
        </p:pic>
        <p:sp>
          <p:nvSpPr>
            <p:cNvPr id="11" name="文本框 10"/>
            <p:cNvSpPr txBox="1"/>
            <p:nvPr/>
          </p:nvSpPr>
          <p:spPr>
            <a:xfrm>
              <a:off x="2827" y="423"/>
              <a:ext cx="22323" cy="3039"/>
            </a:xfrm>
            <a:prstGeom prst="rect">
              <a:avLst/>
            </a:prstGeom>
            <a:noFill/>
          </p:spPr>
          <p:txBody>
            <a:bodyPr wrap="square">
              <a:spAutoFit/>
            </a:bodyPr>
            <a:lstStyle/>
            <a:p>
              <a:pPr algn="l">
                <a:lnSpc>
                  <a:spcPct val="120000"/>
                </a:lnSpc>
              </a:pPr>
              <a:r>
                <a:rPr lang="zh-CN" altLang="en-US" sz="6175" b="1" spc="600" dirty="0">
                  <a:solidFill>
                    <a:schemeClr val="bg1"/>
                  </a:solidFill>
                  <a:latin typeface="思源宋体 CN Heavy" panose="02020900000000000000" charset="-122"/>
                  <a:ea typeface="思源宋体 CN Heavy" panose="02020900000000000000" charset="-122"/>
                  <a:sym typeface="+mn-ea"/>
                </a:rPr>
                <a:t>时间</a:t>
              </a:r>
              <a:r>
                <a:rPr lang="zh-CN" altLang="en-US" sz="6175" b="1" spc="600" dirty="0" smtClean="0">
                  <a:solidFill>
                    <a:schemeClr val="bg1"/>
                  </a:solidFill>
                  <a:latin typeface="思源宋体 CN Heavy" panose="02020900000000000000" charset="-122"/>
                  <a:ea typeface="思源宋体 CN Heavy" panose="02020900000000000000" charset="-122"/>
                  <a:sym typeface="+mn-ea"/>
                </a:rPr>
                <a:t>限制和</a:t>
              </a:r>
              <a:r>
                <a:rPr lang="zh-CN" altLang="en-US" sz="6175" b="1" spc="600" dirty="0">
                  <a:solidFill>
                    <a:schemeClr val="bg1"/>
                  </a:solidFill>
                  <a:latin typeface="思源宋体 CN Heavy" panose="02020900000000000000" charset="-122"/>
                  <a:ea typeface="思源宋体 CN Heavy" panose="02020900000000000000" charset="-122"/>
                  <a:sym typeface="+mn-ea"/>
                </a:rPr>
                <a:t>内存</a:t>
              </a:r>
              <a:r>
                <a:rPr lang="zh-CN" altLang="en-US" sz="6175" b="1" spc="600" dirty="0" smtClean="0">
                  <a:solidFill>
                    <a:schemeClr val="bg1"/>
                  </a:solidFill>
                  <a:latin typeface="思源宋体 CN Heavy" panose="02020900000000000000" charset="-122"/>
                  <a:ea typeface="思源宋体 CN Heavy" panose="02020900000000000000" charset="-122"/>
                  <a:sym typeface="+mn-ea"/>
                </a:rPr>
                <a:t>限制</a:t>
              </a:r>
              <a:endParaRPr lang="en-US" altLang="zh-CN" sz="6175" b="1" spc="600" dirty="0" smtClean="0">
                <a:solidFill>
                  <a:schemeClr val="bg1"/>
                </a:solidFill>
                <a:latin typeface="思源宋体 CN Heavy" panose="02020900000000000000" charset="-122"/>
                <a:ea typeface="思源宋体 CN Heavy" panose="02020900000000000000" charset="-122"/>
              </a:endParaRPr>
            </a:p>
            <a:p>
              <a:pPr algn="l">
                <a:lnSpc>
                  <a:spcPct val="120000"/>
                </a:lnSpc>
              </a:pPr>
              <a:r>
                <a:rPr lang="zh-CN" altLang="en-US" sz="4850" b="1" spc="600" dirty="0" smtClean="0">
                  <a:solidFill>
                    <a:schemeClr val="bg1"/>
                  </a:solidFill>
                  <a:latin typeface="思源宋体 CN Heavy" panose="02020900000000000000" charset="-122"/>
                  <a:ea typeface="思源宋体 CN Heavy" panose="02020900000000000000" charset="-122"/>
                  <a:sym typeface="+mn-ea"/>
                </a:rPr>
                <a:t>第十三</a:t>
              </a:r>
              <a:r>
                <a:rPr lang="zh-CN" altLang="en-US" sz="4850" b="1" spc="600" dirty="0">
                  <a:solidFill>
                    <a:schemeClr val="bg1"/>
                  </a:solidFill>
                  <a:latin typeface="思源宋体 CN Heavy" panose="02020900000000000000" charset="-122"/>
                  <a:ea typeface="思源宋体 CN Heavy" panose="02020900000000000000" charset="-122"/>
                  <a:sym typeface="+mn-ea"/>
                </a:rPr>
                <a:t>届蓝桥杯大赛软件赛省赛</a:t>
              </a:r>
              <a:r>
                <a:rPr lang="en-US" altLang="zh-CN" sz="4850" b="1" spc="600" dirty="0">
                  <a:solidFill>
                    <a:schemeClr val="bg1"/>
                  </a:solidFill>
                  <a:latin typeface="思源宋体 CN Heavy" panose="02020900000000000000" charset="-122"/>
                  <a:ea typeface="思源宋体 CN Heavy" panose="02020900000000000000" charset="-122"/>
                  <a:sym typeface="+mn-ea"/>
                </a:rPr>
                <a:t>Python</a:t>
              </a:r>
              <a:r>
                <a:rPr lang="zh-CN" altLang="en-US" sz="4850" b="1" spc="600" dirty="0">
                  <a:solidFill>
                    <a:schemeClr val="bg1"/>
                  </a:solidFill>
                  <a:latin typeface="思源宋体 CN Heavy" panose="02020900000000000000" charset="-122"/>
                  <a:ea typeface="思源宋体 CN Heavy" panose="02020900000000000000" charset="-122"/>
                  <a:sym typeface="+mn-ea"/>
                </a:rPr>
                <a:t>大学</a:t>
              </a:r>
              <a:r>
                <a:rPr lang="en-US" altLang="zh-CN" sz="4850" b="1" spc="600" dirty="0">
                  <a:solidFill>
                    <a:schemeClr val="bg1"/>
                  </a:solidFill>
                  <a:latin typeface="思源宋体 CN Heavy" panose="02020900000000000000" charset="-122"/>
                  <a:ea typeface="思源宋体 CN Heavy" panose="02020900000000000000" charset="-122"/>
                  <a:sym typeface="+mn-ea"/>
                </a:rPr>
                <a:t>A</a:t>
              </a:r>
              <a:r>
                <a:rPr lang="zh-CN" altLang="en-US" sz="4850" b="1" spc="600" dirty="0">
                  <a:solidFill>
                    <a:schemeClr val="bg1"/>
                  </a:solidFill>
                  <a:latin typeface="思源宋体 CN Heavy" panose="02020900000000000000" charset="-122"/>
                  <a:ea typeface="思源宋体 CN Heavy" panose="02020900000000000000" charset="-122"/>
                  <a:sym typeface="+mn-ea"/>
                </a:rPr>
                <a:t>组</a:t>
              </a:r>
              <a:endParaRPr lang="zh-CN" altLang="en-US" sz="6175" b="1" spc="600" dirty="0">
                <a:solidFill>
                  <a:schemeClr val="bg1"/>
                </a:solidFill>
                <a:latin typeface="思源宋体 CN Heavy" panose="02020900000000000000" charset="-122"/>
                <a:ea typeface="思源宋体 CN Heavy" panose="02020900000000000000" charset="-122"/>
              </a:endParaRPr>
            </a:p>
          </p:txBody>
        </p:sp>
      </p:grpSp>
      <p:pic>
        <p:nvPicPr>
          <p:cNvPr id="4" name="图片 3"/>
          <p:cNvPicPr>
            <a:picLocks noChangeAspect="1"/>
          </p:cNvPicPr>
          <p:nvPr/>
        </p:nvPicPr>
        <p:blipFill>
          <a:blip r:embed="rId11"/>
          <a:stretch>
            <a:fillRect/>
          </a:stretch>
        </p:blipFill>
        <p:spPr>
          <a:xfrm>
            <a:off x="708025" y="9072880"/>
            <a:ext cx="11303000" cy="1694815"/>
          </a:xfrm>
          <a:prstGeom prst="rect">
            <a:avLst/>
          </a:prstGeom>
        </p:spPr>
      </p:pic>
      <p:pic>
        <p:nvPicPr>
          <p:cNvPr id="8" name="图片 7"/>
          <p:cNvPicPr>
            <a:picLocks noChangeAspect="1"/>
          </p:cNvPicPr>
          <p:nvPr>
            <p:custDataLst>
              <p:tags r:id="rId2"/>
            </p:custDataLst>
          </p:nvPr>
        </p:nvPicPr>
        <p:blipFill>
          <a:blip r:embed="rId12"/>
          <a:stretch>
            <a:fillRect/>
          </a:stretch>
        </p:blipFill>
        <p:spPr>
          <a:xfrm>
            <a:off x="525780" y="3630295"/>
            <a:ext cx="11635105" cy="1845945"/>
          </a:xfrm>
          <a:prstGeom prst="rect">
            <a:avLst/>
          </a:prstGeom>
        </p:spPr>
      </p:pic>
      <p:pic>
        <p:nvPicPr>
          <p:cNvPr id="10" name="图片 9"/>
          <p:cNvPicPr>
            <a:picLocks noChangeAspect="1"/>
          </p:cNvPicPr>
          <p:nvPr>
            <p:custDataLst>
              <p:tags r:id="rId3"/>
            </p:custDataLst>
          </p:nvPr>
        </p:nvPicPr>
        <p:blipFill>
          <a:blip r:embed="rId13"/>
          <a:stretch>
            <a:fillRect/>
          </a:stretch>
        </p:blipFill>
        <p:spPr>
          <a:xfrm>
            <a:off x="702945" y="6419850"/>
            <a:ext cx="11313160" cy="1713865"/>
          </a:xfrm>
          <a:prstGeom prst="rect">
            <a:avLst/>
          </a:prstGeom>
        </p:spPr>
      </p:pic>
      <p:pic>
        <p:nvPicPr>
          <p:cNvPr id="14" name="图片 13"/>
          <p:cNvPicPr>
            <a:picLocks noChangeAspect="1"/>
          </p:cNvPicPr>
          <p:nvPr>
            <p:custDataLst>
              <p:tags r:id="rId4"/>
            </p:custDataLst>
          </p:nvPr>
        </p:nvPicPr>
        <p:blipFill>
          <a:blip r:embed="rId14"/>
          <a:stretch>
            <a:fillRect/>
          </a:stretch>
        </p:blipFill>
        <p:spPr>
          <a:xfrm>
            <a:off x="824865" y="11888470"/>
            <a:ext cx="11095355" cy="1742440"/>
          </a:xfrm>
          <a:prstGeom prst="rect">
            <a:avLst/>
          </a:prstGeom>
        </p:spPr>
      </p:pic>
      <p:pic>
        <p:nvPicPr>
          <p:cNvPr id="21" name="图片 20"/>
          <p:cNvPicPr>
            <a:picLocks noChangeAspect="1"/>
          </p:cNvPicPr>
          <p:nvPr/>
        </p:nvPicPr>
        <p:blipFill>
          <a:blip r:embed="rId15"/>
          <a:stretch>
            <a:fillRect/>
          </a:stretch>
        </p:blipFill>
        <p:spPr>
          <a:xfrm>
            <a:off x="12482830" y="11860530"/>
            <a:ext cx="11546840" cy="1751965"/>
          </a:xfrm>
          <a:prstGeom prst="rect">
            <a:avLst/>
          </a:prstGeom>
        </p:spPr>
      </p:pic>
      <p:pic>
        <p:nvPicPr>
          <p:cNvPr id="15" name="图片 14"/>
          <p:cNvPicPr>
            <a:picLocks noChangeAspect="1"/>
          </p:cNvPicPr>
          <p:nvPr>
            <p:custDataLst>
              <p:tags r:id="rId5"/>
            </p:custDataLst>
          </p:nvPr>
        </p:nvPicPr>
        <p:blipFill>
          <a:blip r:embed="rId16"/>
          <a:stretch>
            <a:fillRect/>
          </a:stretch>
        </p:blipFill>
        <p:spPr>
          <a:xfrm>
            <a:off x="12696190" y="3604895"/>
            <a:ext cx="11478260" cy="1741805"/>
          </a:xfrm>
          <a:prstGeom prst="rect">
            <a:avLst/>
          </a:prstGeom>
        </p:spPr>
      </p:pic>
      <p:pic>
        <p:nvPicPr>
          <p:cNvPr id="16" name="图片 15"/>
          <p:cNvPicPr>
            <a:picLocks noChangeAspect="1"/>
          </p:cNvPicPr>
          <p:nvPr>
            <p:custDataLst>
              <p:tags r:id="rId6"/>
            </p:custDataLst>
          </p:nvPr>
        </p:nvPicPr>
        <p:blipFill>
          <a:blip r:embed="rId17"/>
          <a:stretch>
            <a:fillRect/>
          </a:stretch>
        </p:blipFill>
        <p:spPr>
          <a:xfrm>
            <a:off x="12627610" y="6256020"/>
            <a:ext cx="11605895" cy="1840230"/>
          </a:xfrm>
          <a:prstGeom prst="rect">
            <a:avLst/>
          </a:prstGeom>
        </p:spPr>
      </p:pic>
      <p:pic>
        <p:nvPicPr>
          <p:cNvPr id="20" name="图片 19"/>
          <p:cNvPicPr>
            <a:picLocks noChangeAspect="1"/>
          </p:cNvPicPr>
          <p:nvPr>
            <p:custDataLst>
              <p:tags r:id="rId7"/>
            </p:custDataLst>
          </p:nvPr>
        </p:nvPicPr>
        <p:blipFill>
          <a:blip r:embed="rId18"/>
          <a:stretch>
            <a:fillRect/>
          </a:stretch>
        </p:blipFill>
        <p:spPr>
          <a:xfrm>
            <a:off x="12546330" y="9047480"/>
            <a:ext cx="11488420" cy="1731645"/>
          </a:xfrm>
          <a:prstGeom prst="rect">
            <a:avLst/>
          </a:prstGeom>
        </p:spPr>
      </p:pic>
    </p:spTree>
    <p:custDataLst>
      <p:tags r:id="rId1"/>
    </p:custDataLst>
  </p:cSld>
  <p:clrMapOvr>
    <a:masterClrMapping/>
  </p:clrMapOvr>
  <p:transition spd="slow" advClick="0" advTm="1000">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16366558" y="552271"/>
            <a:ext cx="7939795" cy="13864957"/>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像" descr="图像"/>
          <p:cNvPicPr>
            <a:picLocks noChangeAspect="1"/>
          </p:cNvPicPr>
          <p:nvPr/>
        </p:nvPicPr>
        <p:blipFill>
          <a:blip r:embed="rId4">
            <a:alphaModFix amt="20000"/>
            <a:duotone>
              <a:prstClr val="black"/>
              <a:schemeClr val="accent1">
                <a:tint val="45000"/>
                <a:satMod val="400000"/>
              </a:schemeClr>
            </a:duotone>
          </a:blip>
          <a:srcRect/>
          <a:stretch>
            <a:fillRect/>
          </a:stretch>
        </p:blipFill>
        <p:spPr>
          <a:xfrm>
            <a:off x="97784" y="7202829"/>
            <a:ext cx="11791817" cy="7102013"/>
          </a:xfrm>
          <a:prstGeom prst="rect">
            <a:avLst/>
          </a:prstGeom>
          <a:ln w="12700" cap="flat">
            <a:noFill/>
            <a:miter lim="400000"/>
            <a:headEnd/>
            <a:tailEnd/>
          </a:ln>
          <a:effectLst/>
        </p:spPr>
      </p:pic>
      <p:pic>
        <p:nvPicPr>
          <p:cNvPr id="8" name="图像" descr="图像"/>
          <p:cNvPicPr>
            <a:picLocks noChangeAspect="1"/>
          </p:cNvPicPr>
          <p:nvPr/>
        </p:nvPicPr>
        <p:blipFill>
          <a:blip r:embed="rId5"/>
          <a:stretch>
            <a:fillRect/>
          </a:stretch>
        </p:blipFill>
        <p:spPr>
          <a:xfrm>
            <a:off x="20471069" y="566298"/>
            <a:ext cx="3541164" cy="575908"/>
          </a:xfrm>
          <a:prstGeom prst="rect">
            <a:avLst/>
          </a:prstGeom>
        </p:spPr>
      </p:pic>
      <p:sp>
        <p:nvSpPr>
          <p:cNvPr id="15" name="文本框 14" descr="7b0a202020202262756c6c6574223a20227b5c2263617465676f727949645c223a31303030352c5c2274656d706c61746549645c223a32303233313332387d220a7d0a"/>
          <p:cNvSpPr txBox="1"/>
          <p:nvPr/>
        </p:nvSpPr>
        <p:spPr>
          <a:xfrm>
            <a:off x="433042" y="3491872"/>
            <a:ext cx="15357473" cy="8463304"/>
          </a:xfrm>
          <a:prstGeom prst="rect">
            <a:avLst/>
          </a:prstGeom>
          <a:noFill/>
        </p:spPr>
        <p:txBody>
          <a:bodyPr wrap="square" rtlCol="0">
            <a:spAutoFit/>
          </a:bodyPr>
          <a:lstStyle/>
          <a:p>
            <a:pPr algn="l">
              <a:lnSpc>
                <a:spcPct val="170000"/>
              </a:lnSpc>
            </a:pPr>
            <a:r>
              <a:rPr lang="en-US" altLang="zh-CN" sz="4000"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输入描述</a:t>
            </a:r>
            <a:r>
              <a:rPr lang="en-US" altLang="zh-CN" sz="4000"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第 </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行为一个正整数</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n(6≤n≤300)</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7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表示该校参加评选的学生人数。第 </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2 </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到 </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行，每行有</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个用空格隔开的数字，每个数字都在 </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0 </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到</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100</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之间。第</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j</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行的</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个数字依次表示学号为</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j-1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的学生的语文、数学、英语的成绩。每个学生的学号按照输入顺序编号为 </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 ~ n</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（恰好是输入数据的行号减 </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）。所给的数据都是正确的，不必检验。</a:t>
            </a:r>
          </a:p>
          <a:p>
            <a:pPr algn="l">
              <a:lnSpc>
                <a:spcPct val="170000"/>
              </a:lnSpc>
            </a:pPr>
            <a:r>
              <a:rPr lang="en-US" altLang="zh-CN" sz="4000"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输出描述</a:t>
            </a:r>
            <a:r>
              <a:rPr lang="en-US" altLang="zh-CN" sz="4000"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输出共有</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5</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行，每行是两个用空格隔开的正整数</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依次表示前 </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5</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名学生的学号和总分。</a:t>
            </a:r>
          </a:p>
        </p:txBody>
      </p:sp>
      <p:sp>
        <p:nvSpPr>
          <p:cNvPr id="38" name="文本框 37"/>
          <p:cNvSpPr txBox="1"/>
          <p:nvPr/>
        </p:nvSpPr>
        <p:spPr>
          <a:xfrm>
            <a:off x="652103" y="88885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0" y="8690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sp>
          <p:nvSpPr>
            <p:cNvPr id="11" name="文本框 10"/>
            <p:cNvSpPr txBox="1"/>
            <p:nvPr/>
          </p:nvSpPr>
          <p:spPr>
            <a:xfrm>
              <a:off x="1027" y="364"/>
              <a:ext cx="31001" cy="3051"/>
            </a:xfrm>
            <a:prstGeom prst="rect">
              <a:avLst/>
            </a:prstGeom>
            <a:noFill/>
          </p:spPr>
          <p:txBody>
            <a:bodyPr wrap="square">
              <a:spAutoFit/>
            </a:bodyPr>
            <a:lstStyle/>
            <a:p>
              <a:pPr algn="l">
                <a:lnSpc>
                  <a:spcPct val="120000"/>
                </a:lnSpc>
              </a:pPr>
              <a:r>
                <a:rPr lang="zh-CN" altLang="en-US"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例题：奖学金</a:t>
              </a:r>
            </a:p>
            <a:p>
              <a:pPr algn="l">
                <a:lnSpc>
                  <a:spcPct val="120000"/>
                </a:lnSpc>
              </a:pPr>
              <a:r>
                <a:rPr lang="en-US" altLang="zh-CN" sz="4400" b="1" spc="600" dirty="0" err="1">
                  <a:solidFill>
                    <a:schemeClr val="bg1"/>
                  </a:solidFill>
                  <a:latin typeface="Times New Roman" panose="02020603050405020304" pitchFamily="18" charset="0"/>
                  <a:ea typeface="思源宋体 CN Heavy" panose="02020900000000000000" charset="-122"/>
                  <a:cs typeface="Times New Roman" panose="02020603050405020304" pitchFamily="18" charset="0"/>
                </a:rPr>
                <a:t>lanqiaoOJ</a:t>
              </a:r>
              <a:r>
                <a:rPr lang="zh-CN" altLang="en-US" sz="44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题号</a:t>
              </a:r>
              <a:r>
                <a:rPr lang="en-US" altLang="zh-CN" sz="44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531</a:t>
              </a:r>
              <a:endParaRPr lang="zh-CN" altLang="en-US" sz="44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endParaRPr>
            </a:p>
          </p:txBody>
        </p:sp>
      </p:grpSp>
      <p:sp>
        <p:nvSpPr>
          <p:cNvPr id="12" name="文本框 11" descr="7b0a202020202262756c6c6574223a20227b5c2263617465676f727949645c223a31303030352c5c2274656d706c61746549645c223a32303233313332387d220a7d0a"/>
          <p:cNvSpPr txBox="1"/>
          <p:nvPr/>
        </p:nvSpPr>
        <p:spPr>
          <a:xfrm>
            <a:off x="17720743" y="3861179"/>
            <a:ext cx="5995915" cy="8709510"/>
          </a:xfrm>
          <a:prstGeom prst="rect">
            <a:avLst/>
          </a:prstGeom>
          <a:noFill/>
        </p:spPr>
        <p:txBody>
          <a:bodyPr wrap="square" rtlCol="0">
            <a:spAutoFit/>
          </a:bodyPr>
          <a:lstStyle/>
          <a:p>
            <a:pPr algn="l"/>
            <a:r>
              <a:rPr lang="en-US" altLang="zh-CN" sz="4000" dirty="0">
                <a:solidFill>
                  <a:srgbClr val="2E7EF0"/>
                </a:solidFill>
                <a:latin typeface="宋体" panose="02010600030101010101" pitchFamily="2" charset="-122"/>
                <a:ea typeface="宋体" panose="02010600030101010101" pitchFamily="2" charset="-122"/>
                <a:cs typeface="Times New Roman" panose="02020603050405020304" pitchFamily="18" charset="0"/>
              </a:rPr>
              <a:t>【</a:t>
            </a:r>
            <a:r>
              <a:rPr lang="zh-CN" altLang="en-US" sz="4000" dirty="0">
                <a:solidFill>
                  <a:srgbClr val="2E7EF0"/>
                </a:solidFill>
                <a:latin typeface="宋体" panose="02010600030101010101" pitchFamily="2" charset="-122"/>
                <a:ea typeface="宋体" panose="02010600030101010101" pitchFamily="2" charset="-122"/>
                <a:cs typeface="Times New Roman" panose="02020603050405020304" pitchFamily="18" charset="0"/>
              </a:rPr>
              <a:t>输入样例</a:t>
            </a:r>
            <a:r>
              <a:rPr lang="en-US" altLang="zh-CN" sz="4000" dirty="0">
                <a:solidFill>
                  <a:srgbClr val="2E7EF0"/>
                </a:solidFill>
                <a:latin typeface="宋体" panose="02010600030101010101" pitchFamily="2" charset="-122"/>
                <a:ea typeface="宋体" panose="02010600030101010101" pitchFamily="2" charset="-122"/>
                <a:cs typeface="Times New Roman" panose="02020603050405020304" pitchFamily="18" charset="0"/>
              </a:rPr>
              <a:t>】</a:t>
            </a:r>
            <a:endPar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6</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90 67 80</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87 66 91</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78 89 91</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88 99 77</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67 89 64</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78 89 98</a:t>
            </a:r>
            <a:endPar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algn="l"/>
            <a:r>
              <a:rPr lang="en-US" altLang="zh-CN" sz="4000" dirty="0">
                <a:solidFill>
                  <a:srgbClr val="2E7EF0"/>
                </a:solidFill>
                <a:latin typeface="宋体" panose="02010600030101010101" pitchFamily="2" charset="-122"/>
                <a:ea typeface="宋体" panose="02010600030101010101" pitchFamily="2" charset="-122"/>
                <a:cs typeface="Times New Roman" panose="02020603050405020304" pitchFamily="18" charset="0"/>
              </a:rPr>
              <a:t>【</a:t>
            </a:r>
            <a:r>
              <a:rPr lang="zh-CN" altLang="en-US" sz="4000" dirty="0">
                <a:solidFill>
                  <a:srgbClr val="2E7EF0"/>
                </a:solidFill>
                <a:latin typeface="宋体" panose="02010600030101010101" pitchFamily="2" charset="-122"/>
                <a:ea typeface="宋体" panose="02010600030101010101" pitchFamily="2" charset="-122"/>
                <a:cs typeface="Times New Roman" panose="02020603050405020304" pitchFamily="18" charset="0"/>
              </a:rPr>
              <a:t>输出样例</a:t>
            </a:r>
            <a:r>
              <a:rPr lang="en-US" altLang="zh-CN" sz="4000" dirty="0">
                <a:solidFill>
                  <a:srgbClr val="2E7EF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6 265</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4 264</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3 258</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2 244</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1 237</a:t>
            </a:r>
            <a:endPar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2059002066"/>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2" grpId="0"/>
      <p:bldP spid="12"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4">
            <a:lum bright="34000" contrast="-8000"/>
          </a:blip>
          <a:stretch>
            <a:fillRect/>
          </a:stretch>
        </p:blipFill>
        <p:spPr>
          <a:xfrm rot="5400000">
            <a:off x="4400897" y="-3156522"/>
            <a:ext cx="13496046" cy="24584964"/>
          </a:xfrm>
          <a:prstGeom prst="rect">
            <a:avLst/>
          </a:prstGeom>
          <a:noFill/>
          <a:ln w="9525">
            <a:noFill/>
          </a:ln>
        </p:spPr>
      </p:pic>
      <p:pic>
        <p:nvPicPr>
          <p:cNvPr id="8" name="图像" descr="图像"/>
          <p:cNvPicPr>
            <a:picLocks noChangeAspect="1"/>
          </p:cNvPicPr>
          <p:nvPr/>
        </p:nvPicPr>
        <p:blipFill>
          <a:blip r:embed="rId5"/>
          <a:stretch>
            <a:fillRect/>
          </a:stretch>
        </p:blipFill>
        <p:spPr>
          <a:xfrm>
            <a:off x="20471069" y="479395"/>
            <a:ext cx="3541164" cy="575908"/>
          </a:xfrm>
          <a:prstGeom prst="rect">
            <a:avLst/>
          </a:prstGeom>
        </p:spPr>
      </p:pic>
      <p:grpSp>
        <p:nvGrpSpPr>
          <p:cNvPr id="7" name="组合 6"/>
          <p:cNvGrpSpPr/>
          <p:nvPr/>
        </p:nvGrpSpPr>
        <p:grpSpPr>
          <a:xfrm>
            <a:off x="0" y="0"/>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13" name="图像" descr="图像"/>
            <p:cNvPicPr>
              <a:picLocks noChangeAspect="1"/>
            </p:cNvPicPr>
            <p:nvPr/>
          </p:nvPicPr>
          <p:blipFill>
            <a:blip r:embed="rId5"/>
            <a:stretch>
              <a:fillRect/>
            </a:stretch>
          </p:blipFill>
          <p:spPr>
            <a:xfrm>
              <a:off x="32440" y="907"/>
              <a:ext cx="5577" cy="907"/>
            </a:xfrm>
            <a:prstGeom prst="rect">
              <a:avLst/>
            </a:prstGeom>
          </p:spPr>
        </p:pic>
      </p:grpSp>
      <p:sp>
        <p:nvSpPr>
          <p:cNvPr id="15" name="文本框 14" descr="7b0a202020202262756c6c6574223a20227b5c2263617465676f727949645c223a31303030352c5c2274656d706c61746549645c223a32303233313332387d220a7d0a"/>
          <p:cNvSpPr txBox="1"/>
          <p:nvPr/>
        </p:nvSpPr>
        <p:spPr>
          <a:xfrm>
            <a:off x="1504352" y="6012231"/>
            <a:ext cx="19792160" cy="6862970"/>
          </a:xfrm>
          <a:prstGeom prst="rect">
            <a:avLst/>
          </a:prstGeom>
          <a:noFill/>
          <a:ln>
            <a:noFill/>
          </a:ln>
        </p:spPr>
        <p:txBody>
          <a:bodyPr wrap="square" rtlCol="0">
            <a:spAutoFit/>
          </a:bodyPr>
          <a:lstStyle/>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n =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(input())</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scores = []</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for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range(n):</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score = list(map(</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input().split()))   #</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读语、数、外</a:t>
            </a:r>
          </a:p>
          <a:p>
            <a:pPr algn="l"/>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scores.append</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([i+1, sum(score)] + score)  #</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学号、总分、语、数、外    </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index = </a:t>
            </a:r>
            <a:r>
              <a:rPr lang="en-US" altLang="zh-CN" sz="4000" dirty="0">
                <a:solidFill>
                  <a:srgbClr val="FF0000"/>
                </a:solidFill>
                <a:latin typeface="宋体" panose="02010600030101010101" pitchFamily="2" charset="-122"/>
                <a:ea typeface="宋体" panose="02010600030101010101" pitchFamily="2" charset="-122"/>
                <a:cs typeface="Times New Roman" panose="02020603050405020304" pitchFamily="18" charset="0"/>
              </a:rPr>
              <a:t>reversed</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((1,2,0))                     #</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按总分、语文、学号的顺序排序</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for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index:            #</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排序</a:t>
            </a:r>
          </a:p>
          <a:p>
            <a:pPr algn="l"/>
            <a:r>
              <a:rPr lang="zh-CN" altLang="en-US" sz="4000" dirty="0">
                <a:solidFill>
                  <a:srgbClr val="FF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err="1">
                <a:solidFill>
                  <a:srgbClr val="FF0000"/>
                </a:solidFill>
                <a:latin typeface="宋体" panose="02010600030101010101" pitchFamily="2" charset="-122"/>
                <a:ea typeface="宋体" panose="02010600030101010101" pitchFamily="2" charset="-122"/>
                <a:cs typeface="Times New Roman" panose="02020603050405020304" pitchFamily="18" charset="0"/>
              </a:rPr>
              <a:t>scores.sort</a:t>
            </a:r>
            <a:r>
              <a:rPr lang="en-US" altLang="zh-CN" sz="4000" dirty="0">
                <a:solidFill>
                  <a:srgbClr val="FF0000"/>
                </a:solidFill>
                <a:latin typeface="宋体" panose="02010600030101010101" pitchFamily="2" charset="-122"/>
                <a:ea typeface="宋体" panose="02010600030101010101" pitchFamily="2" charset="-122"/>
                <a:cs typeface="Times New Roman" panose="02020603050405020304" pitchFamily="18" charset="0"/>
              </a:rPr>
              <a:t>(key=lambda x:x[i],reverse=True)</a:t>
            </a:r>
          </a:p>
          <a:p>
            <a:pPr algn="l"/>
            <a:r>
              <a:rPr lang="en-US" altLang="zh-CN" sz="4000" dirty="0">
                <a:solidFill>
                  <a:srgbClr val="FF0000"/>
                </a:solidFill>
                <a:latin typeface="宋体" panose="02010600030101010101" pitchFamily="2" charset="-122"/>
                <a:ea typeface="宋体" panose="02010600030101010101" pitchFamily="2" charset="-122"/>
                <a:cs typeface="Times New Roman" panose="02020603050405020304" pitchFamily="18" charset="0"/>
              </a:rPr>
              <a:t>    #scores = sorted(</a:t>
            </a:r>
            <a:r>
              <a:rPr lang="en-US" altLang="zh-CN" sz="4000" dirty="0" err="1">
                <a:solidFill>
                  <a:srgbClr val="FF0000"/>
                </a:solidFill>
                <a:latin typeface="宋体" panose="02010600030101010101" pitchFamily="2" charset="-122"/>
                <a:ea typeface="宋体" panose="02010600030101010101" pitchFamily="2" charset="-122"/>
                <a:cs typeface="Times New Roman" panose="02020603050405020304" pitchFamily="18" charset="0"/>
              </a:rPr>
              <a:t>scores,key</a:t>
            </a:r>
            <a:r>
              <a:rPr lang="en-US" altLang="zh-CN" sz="4000" dirty="0">
                <a:solidFill>
                  <a:srgbClr val="FF0000"/>
                </a:solidFill>
                <a:latin typeface="宋体" panose="02010600030101010101" pitchFamily="2" charset="-122"/>
                <a:ea typeface="宋体" panose="02010600030101010101" pitchFamily="2" charset="-122"/>
                <a:cs typeface="Times New Roman" panose="02020603050405020304" pitchFamily="18" charset="0"/>
              </a:rPr>
              <a:t>=lambda x:x[i],reverse=True)</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for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range(5):</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print(scores[</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][0],scores[</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][1])</a:t>
            </a:r>
            <a:endPar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17" name="文本框 16" descr="7b0a202020202262756c6c6574223a20227b5c2263617465676f727949645c223a31303030352c5c2274656d706c61746549645c223a32303233313332387d220a7d0a"/>
          <p:cNvSpPr txBox="1"/>
          <p:nvPr/>
        </p:nvSpPr>
        <p:spPr>
          <a:xfrm>
            <a:off x="811477" y="3647247"/>
            <a:ext cx="22290224" cy="706709"/>
          </a:xfrm>
          <a:prstGeom prst="rect">
            <a:avLst/>
          </a:prstGeom>
          <a:noFill/>
        </p:spPr>
        <p:txBody>
          <a:bodyPr wrap="square" rtlCol="0">
            <a:spAutoFit/>
          </a:bodyPr>
          <a:lstStyle/>
          <a:p>
            <a:pPr algn="l"/>
            <a:r>
              <a:rPr lang="zh-CN" alt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方法</a:t>
            </a:r>
            <a:r>
              <a:rPr lang="en-US" altLang="zh-CN"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1</a:t>
            </a:r>
            <a:r>
              <a:rPr lang="zh-CN" alt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：简洁写法</a:t>
            </a:r>
          </a:p>
        </p:txBody>
      </p:sp>
      <p:sp>
        <p:nvSpPr>
          <p:cNvPr id="11" name="文本框 10"/>
          <p:cNvSpPr txBox="1"/>
          <p:nvPr/>
        </p:nvSpPr>
        <p:spPr>
          <a:xfrm>
            <a:off x="652104" y="261604"/>
            <a:ext cx="19684353" cy="1937259"/>
          </a:xfrm>
          <a:prstGeom prst="rect">
            <a:avLst/>
          </a:prstGeom>
          <a:noFill/>
        </p:spPr>
        <p:txBody>
          <a:bodyPr wrap="square">
            <a:spAutoFit/>
          </a:bodyPr>
          <a:lstStyle/>
          <a:p>
            <a:pPr algn="l">
              <a:lnSpc>
                <a:spcPct val="120000"/>
              </a:lnSpc>
            </a:pPr>
            <a:r>
              <a:rPr lang="zh-CN" altLang="en-US"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例题：奖学金</a:t>
            </a:r>
          </a:p>
          <a:p>
            <a:pPr algn="l">
              <a:lnSpc>
                <a:spcPct val="120000"/>
              </a:lnSpc>
            </a:pPr>
            <a:r>
              <a:rPr lang="en-US" altLang="zh-CN" sz="4400" b="1" spc="600" dirty="0" err="1">
                <a:solidFill>
                  <a:schemeClr val="bg1"/>
                </a:solidFill>
                <a:latin typeface="Times New Roman" panose="02020603050405020304" pitchFamily="18" charset="0"/>
                <a:ea typeface="思源宋体 CN Heavy" panose="02020900000000000000" charset="-122"/>
                <a:cs typeface="Times New Roman" panose="02020603050405020304" pitchFamily="18" charset="0"/>
              </a:rPr>
              <a:t>lanqiaoOJ</a:t>
            </a:r>
            <a:r>
              <a:rPr lang="zh-CN" altLang="en-US" sz="44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题号</a:t>
            </a:r>
            <a:r>
              <a:rPr lang="en-US" altLang="zh-CN" sz="44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531</a:t>
            </a:r>
            <a:endParaRPr lang="zh-CN" altLang="en-US" sz="44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2993344770"/>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p:bldP spid="15"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4">
            <a:lum bright="34000" contrast="-8000"/>
          </a:blip>
          <a:stretch>
            <a:fillRect/>
          </a:stretch>
        </p:blipFill>
        <p:spPr>
          <a:xfrm rot="5400000">
            <a:off x="4265018" y="-4395327"/>
            <a:ext cx="15383143" cy="27736264"/>
          </a:xfrm>
          <a:prstGeom prst="rect">
            <a:avLst/>
          </a:prstGeom>
          <a:noFill/>
          <a:ln w="9525">
            <a:noFill/>
          </a:ln>
        </p:spPr>
      </p:pic>
      <p:pic>
        <p:nvPicPr>
          <p:cNvPr id="8" name="图像" descr="图像"/>
          <p:cNvPicPr>
            <a:picLocks noChangeAspect="1"/>
          </p:cNvPicPr>
          <p:nvPr/>
        </p:nvPicPr>
        <p:blipFill>
          <a:blip r:embed="rId5"/>
          <a:stretch>
            <a:fillRect/>
          </a:stretch>
        </p:blipFill>
        <p:spPr>
          <a:xfrm>
            <a:off x="20471069" y="535921"/>
            <a:ext cx="3541164" cy="575908"/>
          </a:xfrm>
          <a:prstGeom prst="rect">
            <a:avLst/>
          </a:prstGeom>
        </p:spPr>
      </p:pic>
      <p:grpSp>
        <p:nvGrpSpPr>
          <p:cNvPr id="7" name="组合 6"/>
          <p:cNvGrpSpPr/>
          <p:nvPr/>
        </p:nvGrpSpPr>
        <p:grpSpPr>
          <a:xfrm>
            <a:off x="0" y="56526"/>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13" name="图像" descr="图像"/>
            <p:cNvPicPr>
              <a:picLocks noChangeAspect="1"/>
            </p:cNvPicPr>
            <p:nvPr/>
          </p:nvPicPr>
          <p:blipFill>
            <a:blip r:embed="rId5"/>
            <a:stretch>
              <a:fillRect/>
            </a:stretch>
          </p:blipFill>
          <p:spPr>
            <a:xfrm>
              <a:off x="32440" y="907"/>
              <a:ext cx="5577" cy="907"/>
            </a:xfrm>
            <a:prstGeom prst="rect">
              <a:avLst/>
            </a:prstGeom>
          </p:spPr>
        </p:pic>
      </p:grpSp>
      <p:sp>
        <p:nvSpPr>
          <p:cNvPr id="15" name="文本框 14" descr="7b0a202020202262756c6c6574223a20227b5c2263617465676f727949645c223a31303030352c5c2274656d706c61746549645c223a32303233313332387d220a7d0a"/>
          <p:cNvSpPr txBox="1"/>
          <p:nvPr/>
        </p:nvSpPr>
        <p:spPr>
          <a:xfrm>
            <a:off x="773380" y="5254140"/>
            <a:ext cx="23252821" cy="8567942"/>
          </a:xfrm>
          <a:prstGeom prst="rect">
            <a:avLst/>
          </a:prstGeom>
          <a:noFill/>
          <a:ln>
            <a:noFill/>
          </a:ln>
        </p:spPr>
        <p:txBody>
          <a:bodyPr wrap="square" rtlCol="0">
            <a:spAutoFit/>
          </a:bodyPr>
          <a:lstStyle/>
          <a:p>
            <a:pPr algn="l">
              <a:lnSpc>
                <a:spcPct val="90000"/>
              </a:lnSpc>
            </a:pP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import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functools</a:t>
            </a:r>
            <a:endPar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lnSpc>
                <a:spcPct val="90000"/>
              </a:lnSpc>
            </a:pP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def</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cmp</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(n1, n2):                       #1</a:t>
            </a: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表示逆序，</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-1</a:t>
            </a: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表示升序</a:t>
            </a:r>
          </a:p>
          <a:p>
            <a:pPr algn="l">
              <a:lnSpc>
                <a:spcPct val="90000"/>
              </a:lnSpc>
            </a:pP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if n1[1] != n2[1]:                   #</a:t>
            </a: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成绩不一样</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高分在前，低分在后</a:t>
            </a:r>
          </a:p>
          <a:p>
            <a:pPr algn="l">
              <a:lnSpc>
                <a:spcPct val="90000"/>
              </a:lnSpc>
            </a:pP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return -1 if n1[1]&gt;n2[1] else 1</a:t>
            </a:r>
          </a:p>
          <a:p>
            <a:pPr algn="l">
              <a:lnSpc>
                <a:spcPct val="90000"/>
              </a:lnSpc>
            </a:pP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elif</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n1[2] != n2[2]:                 #</a:t>
            </a: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成绩一样，语文成绩高的在前</a:t>
            </a:r>
          </a:p>
          <a:p>
            <a:pPr algn="l">
              <a:lnSpc>
                <a:spcPct val="90000"/>
              </a:lnSpc>
            </a:pP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return -1 if n1[2]&gt;n2[2] else 1</a:t>
            </a:r>
          </a:p>
          <a:p>
            <a:pPr algn="l">
              <a:lnSpc>
                <a:spcPct val="90000"/>
              </a:lnSpc>
            </a:pP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else:                                #</a:t>
            </a: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成绩一样，语文成绩一样，学号小的在前</a:t>
            </a:r>
          </a:p>
          <a:p>
            <a:pPr algn="l">
              <a:lnSpc>
                <a:spcPct val="90000"/>
              </a:lnSpc>
            </a:pP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return 1 if n1[0]&gt;n2[0] else -1</a:t>
            </a:r>
          </a:p>
          <a:p>
            <a:pPr algn="l">
              <a:lnSpc>
                <a:spcPct val="90000"/>
              </a:lnSpc>
            </a:pP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n =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(input())</a:t>
            </a:r>
          </a:p>
          <a:p>
            <a:pPr algn="l">
              <a:lnSpc>
                <a:spcPct val="90000"/>
              </a:lnSpc>
            </a:pP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scores = []</a:t>
            </a:r>
          </a:p>
          <a:p>
            <a:pPr algn="l">
              <a:lnSpc>
                <a:spcPct val="90000"/>
              </a:lnSpc>
            </a:pP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for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range(n):</a:t>
            </a:r>
          </a:p>
          <a:p>
            <a:pPr algn="l">
              <a:lnSpc>
                <a:spcPct val="90000"/>
              </a:lnSpc>
            </a:pP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score = list(map(</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input().split()))  </a:t>
            </a:r>
          </a:p>
          <a:p>
            <a:pPr algn="l">
              <a:lnSpc>
                <a:spcPct val="90000"/>
              </a:lnSpc>
            </a:pP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scores.append</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([i+1, sum(score)] + score)</a:t>
            </a:r>
          </a:p>
          <a:p>
            <a:pPr algn="l">
              <a:lnSpc>
                <a:spcPct val="90000"/>
              </a:lnSpc>
            </a:pPr>
            <a:r>
              <a:rPr lang="en-US" altLang="zh-CN" sz="3600"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3600" dirty="0" err="1">
                <a:solidFill>
                  <a:srgbClr val="FF0000"/>
                </a:solidFill>
                <a:latin typeface="宋体" panose="02010600030101010101" pitchFamily="2" charset="-122"/>
                <a:ea typeface="宋体" panose="02010600030101010101" pitchFamily="2" charset="-122"/>
                <a:cs typeface="Times New Roman" panose="02020603050405020304" pitchFamily="18" charset="0"/>
              </a:rPr>
              <a:t>scores.sort</a:t>
            </a:r>
            <a:r>
              <a:rPr lang="en-US" altLang="zh-CN" sz="3600" dirty="0">
                <a:solidFill>
                  <a:srgbClr val="FF0000"/>
                </a:solidFill>
                <a:latin typeface="宋体" panose="02010600030101010101" pitchFamily="2" charset="-122"/>
                <a:ea typeface="宋体" panose="02010600030101010101" pitchFamily="2" charset="-122"/>
                <a:cs typeface="Times New Roman" panose="02020603050405020304" pitchFamily="18" charset="0"/>
              </a:rPr>
              <a:t>(key=</a:t>
            </a:r>
            <a:r>
              <a:rPr lang="en-US" altLang="zh-CN" sz="3600" dirty="0" err="1">
                <a:solidFill>
                  <a:srgbClr val="FF0000"/>
                </a:solidFill>
                <a:latin typeface="宋体" panose="02010600030101010101" pitchFamily="2" charset="-122"/>
                <a:ea typeface="宋体" panose="02010600030101010101" pitchFamily="2" charset="-122"/>
                <a:cs typeface="Times New Roman" panose="02020603050405020304" pitchFamily="18" charset="0"/>
              </a:rPr>
              <a:t>functools.cmp_to_key</a:t>
            </a:r>
            <a:r>
              <a:rPr lang="en-US" altLang="zh-CN" sz="3600"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3600" dirty="0" err="1">
                <a:solidFill>
                  <a:srgbClr val="FF0000"/>
                </a:solidFill>
                <a:latin typeface="宋体" panose="02010600030101010101" pitchFamily="2" charset="-122"/>
                <a:ea typeface="宋体" panose="02010600030101010101" pitchFamily="2" charset="-122"/>
                <a:cs typeface="Times New Roman" panose="02020603050405020304" pitchFamily="18" charset="0"/>
              </a:rPr>
              <a:t>cmp</a:t>
            </a:r>
            <a:r>
              <a:rPr lang="en-US" altLang="zh-CN" sz="3600" dirty="0">
                <a:solidFill>
                  <a:srgbClr val="FF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sz="3600" dirty="0">
                <a:solidFill>
                  <a:srgbClr val="FF0000"/>
                </a:solidFill>
                <a:latin typeface="宋体" panose="02010600030101010101" pitchFamily="2" charset="-122"/>
                <a:ea typeface="宋体" panose="02010600030101010101" pitchFamily="2" charset="-122"/>
                <a:cs typeface="Times New Roman" panose="02020603050405020304" pitchFamily="18" charset="0"/>
              </a:rPr>
              <a:t>用</a:t>
            </a:r>
            <a:r>
              <a:rPr lang="en-US" altLang="zh-CN" sz="3600" dirty="0">
                <a:solidFill>
                  <a:srgbClr val="FF0000"/>
                </a:solidFill>
                <a:latin typeface="宋体" panose="02010600030101010101" pitchFamily="2" charset="-122"/>
                <a:ea typeface="宋体" panose="02010600030101010101" pitchFamily="2" charset="-122"/>
                <a:cs typeface="Times New Roman" panose="02020603050405020304" pitchFamily="18" charset="0"/>
              </a:rPr>
              <a:t>sort()</a:t>
            </a:r>
          </a:p>
          <a:p>
            <a:pPr algn="l">
              <a:lnSpc>
                <a:spcPct val="90000"/>
              </a:lnSpc>
            </a:pPr>
            <a:r>
              <a:rPr lang="en-US" altLang="zh-CN" sz="3600" dirty="0">
                <a:solidFill>
                  <a:srgbClr val="FF0000"/>
                </a:solidFill>
                <a:latin typeface="宋体" panose="02010600030101010101" pitchFamily="2" charset="-122"/>
                <a:ea typeface="宋体" panose="02010600030101010101" pitchFamily="2" charset="-122"/>
                <a:cs typeface="Times New Roman" panose="02020603050405020304" pitchFamily="18" charset="0"/>
              </a:rPr>
              <a:t>scores = sorted(scores, key=</a:t>
            </a:r>
            <a:r>
              <a:rPr lang="en-US" altLang="zh-CN" sz="3600" dirty="0" err="1">
                <a:solidFill>
                  <a:srgbClr val="FF0000"/>
                </a:solidFill>
                <a:latin typeface="宋体" panose="02010600030101010101" pitchFamily="2" charset="-122"/>
                <a:ea typeface="宋体" panose="02010600030101010101" pitchFamily="2" charset="-122"/>
                <a:cs typeface="Times New Roman" panose="02020603050405020304" pitchFamily="18" charset="0"/>
              </a:rPr>
              <a:t>functools.cmp_to_key</a:t>
            </a:r>
            <a:r>
              <a:rPr lang="en-US" altLang="zh-CN" sz="3600"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3600" dirty="0" err="1">
                <a:solidFill>
                  <a:srgbClr val="FF0000"/>
                </a:solidFill>
                <a:latin typeface="宋体" panose="02010600030101010101" pitchFamily="2" charset="-122"/>
                <a:ea typeface="宋体" panose="02010600030101010101" pitchFamily="2" charset="-122"/>
                <a:cs typeface="Times New Roman" panose="02020603050405020304" pitchFamily="18" charset="0"/>
              </a:rPr>
              <a:t>cmp</a:t>
            </a:r>
            <a:r>
              <a:rPr lang="en-US" altLang="zh-CN" sz="3600" dirty="0">
                <a:solidFill>
                  <a:srgbClr val="FF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sz="3600" dirty="0">
                <a:solidFill>
                  <a:srgbClr val="FF0000"/>
                </a:solidFill>
                <a:latin typeface="宋体" panose="02010600030101010101" pitchFamily="2" charset="-122"/>
                <a:ea typeface="宋体" panose="02010600030101010101" pitchFamily="2" charset="-122"/>
                <a:cs typeface="Times New Roman" panose="02020603050405020304" pitchFamily="18" charset="0"/>
              </a:rPr>
              <a:t>用</a:t>
            </a:r>
            <a:r>
              <a:rPr lang="en-US" altLang="zh-CN" sz="3600" dirty="0">
                <a:solidFill>
                  <a:srgbClr val="FF0000"/>
                </a:solidFill>
                <a:latin typeface="宋体" panose="02010600030101010101" pitchFamily="2" charset="-122"/>
                <a:ea typeface="宋体" panose="02010600030101010101" pitchFamily="2" charset="-122"/>
                <a:cs typeface="Times New Roman" panose="02020603050405020304" pitchFamily="18" charset="0"/>
              </a:rPr>
              <a:t>sorted()</a:t>
            </a:r>
          </a:p>
          <a:p>
            <a:pPr algn="l">
              <a:lnSpc>
                <a:spcPct val="90000"/>
              </a:lnSpc>
            </a:pP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for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range(5):</a:t>
            </a:r>
          </a:p>
          <a:p>
            <a:pPr algn="l">
              <a:lnSpc>
                <a:spcPct val="90000"/>
              </a:lnSpc>
            </a:pP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print(scores[</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][0],scores[</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][1])</a:t>
            </a:r>
          </a:p>
        </p:txBody>
      </p:sp>
      <p:sp>
        <p:nvSpPr>
          <p:cNvPr id="17" name="文本框 16" descr="7b0a202020202262756c6c6574223a20227b5c2263617465676f727949645c223a31303030352c5c2274656d706c61746549645c223a32303233313332387d220a7d0a"/>
          <p:cNvSpPr txBox="1"/>
          <p:nvPr/>
        </p:nvSpPr>
        <p:spPr>
          <a:xfrm>
            <a:off x="811477" y="3647247"/>
            <a:ext cx="22290224" cy="706709"/>
          </a:xfrm>
          <a:prstGeom prst="rect">
            <a:avLst/>
          </a:prstGeom>
          <a:noFill/>
        </p:spPr>
        <p:txBody>
          <a:bodyPr wrap="square" rtlCol="0">
            <a:spAutoFit/>
          </a:bodyPr>
          <a:lstStyle/>
          <a:p>
            <a:pPr algn="l"/>
            <a:r>
              <a:rPr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方法2：</a:t>
            </a:r>
            <a:r>
              <a:rPr lang="zh-CN" alt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自写比较函数</a:t>
            </a:r>
            <a:r>
              <a:rPr lang="en-US" altLang="zh-CN" sz="4000" kern="1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cmp</a:t>
            </a:r>
            <a:r>
              <a:rPr lang="en-US" altLang="zh-CN"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t>
            </a:r>
            <a:endParaRPr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endParaRPr>
          </a:p>
        </p:txBody>
      </p:sp>
      <p:sp>
        <p:nvSpPr>
          <p:cNvPr id="11" name="文本框 10"/>
          <p:cNvSpPr txBox="1"/>
          <p:nvPr/>
        </p:nvSpPr>
        <p:spPr>
          <a:xfrm>
            <a:off x="652104" y="318130"/>
            <a:ext cx="19684353" cy="1937259"/>
          </a:xfrm>
          <a:prstGeom prst="rect">
            <a:avLst/>
          </a:prstGeom>
          <a:noFill/>
        </p:spPr>
        <p:txBody>
          <a:bodyPr wrap="square">
            <a:spAutoFit/>
          </a:bodyPr>
          <a:lstStyle/>
          <a:p>
            <a:pPr algn="l">
              <a:lnSpc>
                <a:spcPct val="120000"/>
              </a:lnSpc>
            </a:pPr>
            <a:r>
              <a:rPr lang="zh-CN" altLang="en-US"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例题：奖学金</a:t>
            </a:r>
          </a:p>
          <a:p>
            <a:pPr algn="l">
              <a:lnSpc>
                <a:spcPct val="120000"/>
              </a:lnSpc>
            </a:pPr>
            <a:r>
              <a:rPr lang="en-US" altLang="zh-CN" sz="4400" b="1" spc="600" dirty="0" err="1">
                <a:solidFill>
                  <a:schemeClr val="bg1"/>
                </a:solidFill>
                <a:latin typeface="Times New Roman" panose="02020603050405020304" pitchFamily="18" charset="0"/>
                <a:ea typeface="思源宋体 CN Heavy" panose="02020900000000000000" charset="-122"/>
                <a:cs typeface="Times New Roman" panose="02020603050405020304" pitchFamily="18" charset="0"/>
              </a:rPr>
              <a:t>lanqiaoOJ</a:t>
            </a:r>
            <a:r>
              <a:rPr lang="zh-CN" altLang="en-US" sz="44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题号</a:t>
            </a:r>
            <a:r>
              <a:rPr lang="en-US" altLang="zh-CN" sz="44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531</a:t>
            </a:r>
            <a:endParaRPr lang="zh-CN" altLang="en-US" sz="44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1906605048"/>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p:bldP spid="15"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像" descr="图像"/>
          <p:cNvPicPr>
            <a:picLocks noChangeAspect="1"/>
          </p:cNvPicPr>
          <p:nvPr/>
        </p:nvPicPr>
        <p:blipFill>
          <a:blip r:embed="rId4">
            <a:alphaModFix amt="20000"/>
            <a:duotone>
              <a:prstClr val="black"/>
              <a:schemeClr val="accent1">
                <a:tint val="45000"/>
                <a:satMod val="400000"/>
              </a:schemeClr>
            </a:duotone>
          </a:blip>
          <a:srcRect/>
          <a:stretch>
            <a:fillRect/>
          </a:stretch>
        </p:blipFill>
        <p:spPr>
          <a:xfrm>
            <a:off x="12590596" y="7202829"/>
            <a:ext cx="11791817" cy="7102013"/>
          </a:xfrm>
          <a:prstGeom prst="rect">
            <a:avLst/>
          </a:prstGeom>
          <a:ln w="12700" cap="flat">
            <a:noFill/>
            <a:miter lim="400000"/>
            <a:headEnd/>
            <a:tailEnd/>
          </a:ln>
          <a:effectLst/>
        </p:spPr>
      </p:pic>
      <p:pic>
        <p:nvPicPr>
          <p:cNvPr id="8" name="图像" descr="图像"/>
          <p:cNvPicPr>
            <a:picLocks noChangeAspect="1"/>
          </p:cNvPicPr>
          <p:nvPr/>
        </p:nvPicPr>
        <p:blipFill>
          <a:blip r:embed="rId5"/>
          <a:stretch>
            <a:fillRect/>
          </a:stretch>
        </p:blipFill>
        <p:spPr>
          <a:xfrm>
            <a:off x="20471069" y="479395"/>
            <a:ext cx="3541164" cy="575908"/>
          </a:xfrm>
          <a:prstGeom prst="rect">
            <a:avLst/>
          </a:prstGeom>
        </p:spPr>
      </p:pic>
      <p:sp>
        <p:nvSpPr>
          <p:cNvPr id="38" name="文本框 37"/>
          <p:cNvSpPr txBox="1"/>
          <p:nvPr/>
        </p:nvSpPr>
        <p:spPr>
          <a:xfrm>
            <a:off x="652103" y="801954"/>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0" y="0"/>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sp>
          <p:nvSpPr>
            <p:cNvPr id="11" name="文本框 10"/>
            <p:cNvSpPr txBox="1"/>
            <p:nvPr/>
          </p:nvSpPr>
          <p:spPr>
            <a:xfrm>
              <a:off x="1027" y="571"/>
              <a:ext cx="31001" cy="1503"/>
            </a:xfrm>
            <a:prstGeom prst="rect">
              <a:avLst/>
            </a:prstGeom>
            <a:noFill/>
          </p:spPr>
          <p:txBody>
            <a:bodyPr wrap="square">
              <a:spAutoFit/>
            </a:bodyPr>
            <a:lstStyle/>
            <a:p>
              <a:pPr algn="l"/>
              <a:r>
                <a:rPr lang="zh-CN" altLang="en-US" sz="5599" b="1" spc="600" dirty="0">
                  <a:solidFill>
                    <a:srgbClr val="FF0000"/>
                  </a:solidFill>
                  <a:latin typeface="Times New Roman" panose="02020603050405020304" pitchFamily="18" charset="0"/>
                  <a:ea typeface="思源宋体 CN Heavy" panose="02020900000000000000" charset="-122"/>
                  <a:cs typeface="Times New Roman" panose="02020603050405020304" pitchFamily="18" charset="0"/>
                </a:rPr>
                <a:t>部分排序</a:t>
              </a:r>
              <a:endParaRPr lang="zh-CN" altLang="en-US" sz="4400" b="1" spc="600" dirty="0">
                <a:solidFill>
                  <a:srgbClr val="FF0000"/>
                </a:solidFill>
                <a:latin typeface="Times New Roman" panose="02020603050405020304" pitchFamily="18" charset="0"/>
                <a:ea typeface="思源宋体 CN Heavy" panose="02020900000000000000" charset="-122"/>
                <a:cs typeface="Times New Roman" panose="02020603050405020304" pitchFamily="18" charset="0"/>
              </a:endParaRPr>
            </a:p>
          </p:txBody>
        </p:sp>
      </p:grpSp>
      <p:sp>
        <p:nvSpPr>
          <p:cNvPr id="10" name="文本框 9" descr="7b0a202020202262756c6c6574223a20227b5c2263617465676f727949645c223a31303030352c5c2274656d706c61746549645c223a32303233313332387d220a7d0a"/>
          <p:cNvSpPr txBox="1"/>
          <p:nvPr/>
        </p:nvSpPr>
        <p:spPr>
          <a:xfrm>
            <a:off x="1127005" y="4444791"/>
            <a:ext cx="19792160" cy="6998383"/>
          </a:xfrm>
          <a:prstGeom prst="rect">
            <a:avLst/>
          </a:prstGeom>
          <a:noFill/>
          <a:ln>
            <a:noFill/>
          </a:ln>
        </p:spPr>
        <p:txBody>
          <a:bodyPr wrap="square" rtlCol="0">
            <a:spAutoFit/>
          </a:bodyPr>
          <a:lstStyle/>
          <a:p>
            <a:pPr algn="l">
              <a:lnSpc>
                <a:spcPct val="170000"/>
              </a:lnSpc>
            </a:pPr>
            <a:r>
              <a:rPr lang="en-US" altLang="zh-CN" sz="4400" dirty="0">
                <a:solidFill>
                  <a:schemeClr val="tx1"/>
                </a:solidFill>
                <a:latin typeface="思源宋体 CN" panose="02020400000000000000" charset="-122"/>
                <a:ea typeface="思源宋体 CN" panose="02020400000000000000" charset="-122"/>
                <a:cs typeface="思源宋体 CN" panose="02020400000000000000" charset="-122"/>
              </a:rPr>
              <a:t>Python</a:t>
            </a:r>
            <a:r>
              <a:rPr lang="zh-CN" altLang="en-US" sz="4400" dirty="0">
                <a:solidFill>
                  <a:schemeClr val="tx1"/>
                </a:solidFill>
                <a:latin typeface="思源宋体 CN" panose="02020400000000000000" charset="-122"/>
                <a:ea typeface="思源宋体 CN" panose="02020400000000000000" charset="-122"/>
                <a:cs typeface="思源宋体 CN" panose="02020400000000000000" charset="-122"/>
              </a:rPr>
              <a:t>的</a:t>
            </a:r>
            <a:r>
              <a:rPr lang="en-US" altLang="zh-CN" sz="4400" dirty="0">
                <a:solidFill>
                  <a:schemeClr val="tx1"/>
                </a:solidFill>
                <a:latin typeface="思源宋体 CN" panose="02020400000000000000" charset="-122"/>
                <a:ea typeface="思源宋体 CN" panose="02020400000000000000" charset="-122"/>
                <a:cs typeface="思源宋体 CN" panose="02020400000000000000" charset="-122"/>
              </a:rPr>
              <a:t>sort()</a:t>
            </a:r>
            <a:r>
              <a:rPr lang="zh-CN" altLang="en-US" sz="4400" dirty="0">
                <a:solidFill>
                  <a:schemeClr val="tx1"/>
                </a:solidFill>
                <a:latin typeface="思源宋体 CN" panose="02020400000000000000" charset="-122"/>
                <a:ea typeface="思源宋体 CN" panose="02020400000000000000" charset="-122"/>
                <a:cs typeface="思源宋体 CN" panose="02020400000000000000" charset="-122"/>
              </a:rPr>
              <a:t>或 </a:t>
            </a:r>
            <a:r>
              <a:rPr lang="en-US" altLang="zh-CN" sz="4400" dirty="0">
                <a:solidFill>
                  <a:schemeClr val="tx1"/>
                </a:solidFill>
                <a:latin typeface="思源宋体 CN" panose="02020400000000000000" charset="-122"/>
                <a:ea typeface="思源宋体 CN" panose="02020400000000000000" charset="-122"/>
                <a:cs typeface="思源宋体 CN" panose="02020400000000000000" charset="-122"/>
              </a:rPr>
              <a:t>sorted()</a:t>
            </a:r>
            <a:r>
              <a:rPr lang="zh-CN" altLang="en-US" sz="4400" dirty="0">
                <a:solidFill>
                  <a:schemeClr val="tx1"/>
                </a:solidFill>
                <a:latin typeface="思源宋体 CN" panose="02020400000000000000" charset="-122"/>
                <a:ea typeface="思源宋体 CN" panose="02020400000000000000" charset="-122"/>
                <a:cs typeface="思源宋体 CN" panose="02020400000000000000" charset="-122"/>
              </a:rPr>
              <a:t>，没有</a:t>
            </a:r>
            <a:r>
              <a:rPr lang="en-US" altLang="zh-CN" sz="4400" dirty="0">
                <a:solidFill>
                  <a:schemeClr val="tx1"/>
                </a:solidFill>
                <a:latin typeface="思源宋体 CN" panose="02020400000000000000" charset="-122"/>
                <a:ea typeface="思源宋体 CN" panose="02020400000000000000" charset="-122"/>
                <a:cs typeface="思源宋体 CN" panose="02020400000000000000" charset="-122"/>
              </a:rPr>
              <a:t>C++</a:t>
            </a:r>
            <a:r>
              <a:rPr lang="zh-CN" altLang="en-US" sz="4400" dirty="0">
                <a:solidFill>
                  <a:schemeClr val="tx1"/>
                </a:solidFill>
                <a:latin typeface="思源宋体 CN" panose="02020400000000000000" charset="-122"/>
                <a:ea typeface="思源宋体 CN" panose="02020400000000000000" charset="-122"/>
                <a:cs typeface="思源宋体 CN" panose="02020400000000000000" charset="-122"/>
              </a:rPr>
              <a:t>的</a:t>
            </a:r>
            <a:r>
              <a:rPr lang="en-US" altLang="zh-CN" sz="4400" dirty="0">
                <a:solidFill>
                  <a:schemeClr val="tx1"/>
                </a:solidFill>
                <a:latin typeface="思源宋体 CN" panose="02020400000000000000" charset="-122"/>
                <a:ea typeface="思源宋体 CN" panose="02020400000000000000" charset="-122"/>
                <a:cs typeface="思源宋体 CN" panose="02020400000000000000" charset="-122"/>
              </a:rPr>
              <a:t>sort()</a:t>
            </a:r>
            <a:r>
              <a:rPr lang="zh-CN" altLang="en-US" sz="4400" dirty="0">
                <a:solidFill>
                  <a:schemeClr val="tx1"/>
                </a:solidFill>
                <a:latin typeface="思源宋体 CN" panose="02020400000000000000" charset="-122"/>
                <a:ea typeface="思源宋体 CN" panose="02020400000000000000" charset="-122"/>
                <a:cs typeface="思源宋体 CN" panose="02020400000000000000" charset="-122"/>
              </a:rPr>
              <a:t>灵活。</a:t>
            </a:r>
          </a:p>
          <a:p>
            <a:pPr algn="l">
              <a:lnSpc>
                <a:spcPct val="170000"/>
              </a:lnSpc>
            </a:pPr>
            <a:endParaRPr lang="en-US" altLang="zh-CN" sz="4400" dirty="0">
              <a:solidFill>
                <a:schemeClr val="tx1"/>
              </a:solidFill>
              <a:latin typeface="思源宋体 CN" panose="02020400000000000000" charset="-122"/>
              <a:ea typeface="思源宋体 CN" panose="02020400000000000000" charset="-122"/>
              <a:cs typeface="思源宋体 CN" panose="02020400000000000000" charset="-122"/>
            </a:endParaRPr>
          </a:p>
          <a:p>
            <a:pPr algn="l">
              <a:lnSpc>
                <a:spcPct val="170000"/>
              </a:lnSpc>
            </a:pPr>
            <a:r>
              <a:rPr lang="en-US" altLang="zh-CN" sz="4400" dirty="0">
                <a:solidFill>
                  <a:schemeClr val="tx1"/>
                </a:solidFill>
                <a:latin typeface="思源宋体 CN" panose="02020400000000000000" charset="-122"/>
                <a:ea typeface="思源宋体 CN" panose="02020400000000000000" charset="-122"/>
                <a:cs typeface="思源宋体 CN" panose="02020400000000000000" charset="-122"/>
              </a:rPr>
              <a:t>sort()</a:t>
            </a:r>
            <a:r>
              <a:rPr lang="zh-CN" altLang="en-US" sz="4400" dirty="0">
                <a:solidFill>
                  <a:schemeClr val="tx1"/>
                </a:solidFill>
                <a:latin typeface="思源宋体 CN" panose="02020400000000000000" charset="-122"/>
                <a:ea typeface="思源宋体 CN" panose="02020400000000000000" charset="-122"/>
                <a:cs typeface="思源宋体 CN" panose="02020400000000000000" charset="-122"/>
              </a:rPr>
              <a:t>不能在数组的一部分上做排序，只能对整个数组排序。只能先拷贝出要排序的部分，排序后再拷贝回去；</a:t>
            </a:r>
          </a:p>
          <a:p>
            <a:pPr algn="l">
              <a:lnSpc>
                <a:spcPct val="170000"/>
              </a:lnSpc>
            </a:pPr>
            <a:endParaRPr lang="zh-CN" altLang="en-US" sz="4400" dirty="0">
              <a:solidFill>
                <a:schemeClr val="tx1"/>
              </a:solidFill>
              <a:latin typeface="思源宋体 CN" panose="02020400000000000000" charset="-122"/>
              <a:ea typeface="思源宋体 CN" panose="02020400000000000000" charset="-122"/>
              <a:cs typeface="思源宋体 CN" panose="02020400000000000000" charset="-122"/>
            </a:endParaRPr>
          </a:p>
          <a:p>
            <a:pPr algn="l">
              <a:lnSpc>
                <a:spcPct val="170000"/>
              </a:lnSpc>
            </a:pPr>
            <a:r>
              <a:rPr lang="en-US" altLang="zh-CN" sz="4400" dirty="0">
                <a:solidFill>
                  <a:schemeClr val="tx1"/>
                </a:solidFill>
                <a:latin typeface="思源宋体 CN" panose="02020400000000000000" charset="-122"/>
                <a:ea typeface="思源宋体 CN" panose="02020400000000000000" charset="-122"/>
                <a:cs typeface="思源宋体 CN" panose="02020400000000000000" charset="-122"/>
              </a:rPr>
              <a:t>sorted()</a:t>
            </a:r>
            <a:r>
              <a:rPr lang="zh-CN" altLang="en-US" sz="4400" dirty="0">
                <a:solidFill>
                  <a:schemeClr val="tx1"/>
                </a:solidFill>
                <a:latin typeface="思源宋体 CN" panose="02020400000000000000" charset="-122"/>
                <a:ea typeface="思源宋体 CN" panose="02020400000000000000" charset="-122"/>
                <a:cs typeface="思源宋体 CN" panose="02020400000000000000" charset="-122"/>
              </a:rPr>
              <a:t>虽可以对一部分排序，但是不能直接在原数组上排序。同样也需要拷贝。</a:t>
            </a:r>
          </a:p>
        </p:txBody>
      </p:sp>
    </p:spTree>
    <p:custDataLst>
      <p:tags r:id="rId1"/>
    </p:custDataLst>
    <p:extLst>
      <p:ext uri="{BB962C8B-B14F-4D97-AF65-F5344CB8AC3E}">
        <p14:creationId xmlns:p14="http://schemas.microsoft.com/office/powerpoint/2010/main" val="2698777020"/>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p:bldP spid="10"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069" y="479395"/>
            <a:ext cx="3541164" cy="575908"/>
          </a:xfrm>
          <a:prstGeom prst="rect">
            <a:avLst/>
          </a:prstGeom>
        </p:spPr>
      </p:pic>
      <p:sp>
        <p:nvSpPr>
          <p:cNvPr id="15" name="文本框 14" descr="7b0a202020202262756c6c6574223a20227b5c2263617465676f727949645c223a31303030352c5c2274656d706c61746549645c223a32303233313332387d220a7d0a"/>
          <p:cNvSpPr txBox="1"/>
          <p:nvPr/>
        </p:nvSpPr>
        <p:spPr>
          <a:xfrm>
            <a:off x="652103" y="3492130"/>
            <a:ext cx="22598270" cy="8709510"/>
          </a:xfrm>
          <a:prstGeom prst="rect">
            <a:avLst/>
          </a:prstGeom>
          <a:noFill/>
        </p:spPr>
        <p:txBody>
          <a:bodyPr wrap="square" rtlCol="0">
            <a:spAutoFit/>
          </a:bodyPr>
          <a:lstStyle/>
          <a:p>
            <a:pPr algn="l">
              <a:lnSpc>
                <a:spcPct val="175000"/>
              </a:lnSpc>
            </a:pPr>
            <a:r>
              <a:rPr lang="zh-CN" altLang="en-US" sz="4000"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【题目描述】</a:t>
            </a:r>
            <a:r>
              <a:rPr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给定序列 (a</a:t>
            </a:r>
            <a:r>
              <a:rPr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a:t>
            </a:r>
            <a:r>
              <a:rPr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(1, 2, …, n)，即a</a:t>
            </a:r>
            <a:r>
              <a:rPr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i。小蓝将对这个序列进行m次操作，每次可能是将a</a:t>
            </a:r>
            <a:r>
              <a:rPr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a:t>
            </a:r>
            <a:r>
              <a:rPr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qi</a:t>
            </a:r>
            <a:r>
              <a:rPr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降序排列，或者将a</a:t>
            </a:r>
            <a:r>
              <a:rPr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qi</a:t>
            </a:r>
            <a:r>
              <a:rPr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a:t>
            </a:r>
            <a:r>
              <a:rPr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qi+1</a:t>
            </a:r>
            <a:r>
              <a:rPr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 · , a</a:t>
            </a:r>
            <a:r>
              <a:rPr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升序排列。请求出操作完成后的序列。</a:t>
            </a:r>
          </a:p>
          <a:p>
            <a:pPr algn="l">
              <a:lnSpc>
                <a:spcPct val="175000"/>
              </a:lnSpc>
            </a:pPr>
            <a:r>
              <a:rPr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【输入描述】</a:t>
            </a:r>
            <a:r>
              <a:rPr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输入的第一行包含两个整数n, m，分别表示序列的长度和操作次数。接下来m行描述对序列的操作，其中第i行包含两个整数pi, qi表示操作类型和参数。当pi = 0时，表示将a</a:t>
            </a:r>
            <a:r>
              <a:rPr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 a</a:t>
            </a:r>
            <a:r>
              <a:rPr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qi</a:t>
            </a:r>
            <a:r>
              <a:rPr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降序排列；当pi = 1时，表示将a</a:t>
            </a:r>
            <a:r>
              <a:rPr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qi</a:t>
            </a:r>
            <a:r>
              <a:rPr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a:t>
            </a:r>
            <a:r>
              <a:rPr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qi+1</a:t>
            </a:r>
            <a:r>
              <a:rPr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 a</a:t>
            </a:r>
            <a:r>
              <a:rPr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升序排列。</a:t>
            </a:r>
          </a:p>
          <a:p>
            <a:pPr algn="l">
              <a:lnSpc>
                <a:spcPct val="175000"/>
              </a:lnSpc>
            </a:pPr>
            <a:r>
              <a:rPr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sz="4000" dirty="0" err="1">
                <a:solidFill>
                  <a:srgbClr val="2E7EEF"/>
                </a:solidFill>
                <a:latin typeface="Times New Roman" panose="02020603050405020304" pitchFamily="18" charset="0"/>
                <a:ea typeface="思源宋体 CN" panose="02020400000000000000" charset="-122"/>
                <a:cs typeface="Times New Roman" panose="02020603050405020304" pitchFamily="18" charset="0"/>
              </a:rPr>
              <a:t>输出描述】</a:t>
            </a:r>
            <a:r>
              <a:rPr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输出一行，n个整数，相邻的整数之间使用一个空格分隔，表示操作完成后的序列</a:t>
            </a:r>
            <a:r>
              <a:rPr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75000"/>
              </a:lnSpc>
            </a:pPr>
            <a:r>
              <a:rPr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【评测用例规模与约定】</a:t>
            </a:r>
            <a:r>
              <a:rPr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对于30%的评测用例，n, m≤1000；对于60%的评测用例，n, m≤5000；对于所有评测用例，1≤n, m≤100000，0≤ai≤1，1≤bi≤n。</a:t>
            </a:r>
          </a:p>
        </p:txBody>
      </p:sp>
      <p:sp>
        <p:nvSpPr>
          <p:cNvPr id="38" name="文本框 37"/>
          <p:cNvSpPr txBox="1"/>
          <p:nvPr/>
        </p:nvSpPr>
        <p:spPr>
          <a:xfrm>
            <a:off x="652103" y="801954"/>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0" y="0"/>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249"/>
              <a:ext cx="31001" cy="3293"/>
            </a:xfrm>
            <a:prstGeom prst="rect">
              <a:avLst/>
            </a:prstGeom>
            <a:noFill/>
          </p:spPr>
          <p:txBody>
            <a:bodyPr wrap="square">
              <a:spAutoFit/>
            </a:bodyPr>
            <a:lstStyle/>
            <a:p>
              <a:pPr algn="l">
                <a:lnSpc>
                  <a:spcPct val="130000"/>
                </a:lnSpc>
              </a:pPr>
              <a:r>
                <a:rPr lang="zh-CN" altLang="en-US"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例题：双向排序</a:t>
              </a:r>
            </a:p>
            <a:p>
              <a:pPr algn="l">
                <a:lnSpc>
                  <a:spcPct val="130000"/>
                </a:lnSpc>
              </a:pPr>
              <a:r>
                <a:rPr sz="4400" b="1" spc="60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2021年第十二届蓝桥杯省赛，lanqiaoOJ题号1458</a:t>
              </a:r>
            </a:p>
          </p:txBody>
        </p:sp>
      </p:grpSp>
    </p:spTree>
    <p:custDataLst>
      <p:tags r:id="rId1"/>
    </p:custDataLst>
    <p:extLst>
      <p:ext uri="{BB962C8B-B14F-4D97-AF65-F5344CB8AC3E}">
        <p14:creationId xmlns:p14="http://schemas.microsoft.com/office/powerpoint/2010/main" val="3291015335"/>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像" descr="图像"/>
          <p:cNvPicPr>
            <a:picLocks noChangeAspect="1"/>
          </p:cNvPicPr>
          <p:nvPr/>
        </p:nvPicPr>
        <p:blipFill>
          <a:blip r:embed="rId4">
            <a:alphaModFix amt="20000"/>
            <a:duotone>
              <a:prstClr val="black"/>
              <a:schemeClr val="accent1">
                <a:tint val="45000"/>
                <a:satMod val="400000"/>
              </a:schemeClr>
            </a:duotone>
          </a:blip>
          <a:srcRect/>
          <a:stretch>
            <a:fillRect/>
          </a:stretch>
        </p:blipFill>
        <p:spPr>
          <a:xfrm>
            <a:off x="97784" y="7202829"/>
            <a:ext cx="11791817" cy="7102013"/>
          </a:xfrm>
          <a:prstGeom prst="rect">
            <a:avLst/>
          </a:prstGeom>
          <a:ln w="12700" cap="flat">
            <a:noFill/>
            <a:miter lim="400000"/>
            <a:headEnd/>
            <a:tailEnd/>
          </a:ln>
          <a:effectLst/>
        </p:spPr>
      </p:pic>
      <p:pic>
        <p:nvPicPr>
          <p:cNvPr id="8" name="图像" descr="图像"/>
          <p:cNvPicPr>
            <a:picLocks noChangeAspect="1"/>
          </p:cNvPicPr>
          <p:nvPr/>
        </p:nvPicPr>
        <p:blipFill>
          <a:blip r:embed="rId5"/>
          <a:stretch>
            <a:fillRect/>
          </a:stretch>
        </p:blipFill>
        <p:spPr>
          <a:xfrm>
            <a:off x="20471069" y="479395"/>
            <a:ext cx="3541164" cy="575908"/>
          </a:xfrm>
          <a:prstGeom prst="rect">
            <a:avLst/>
          </a:prstGeom>
        </p:spPr>
      </p:pic>
      <p:sp>
        <p:nvSpPr>
          <p:cNvPr id="15" name="文本框 14" descr="7b0a202020202262756c6c6574223a20227b5c2263617465676f727949645c223a31303030352c5c2274656d706c61746549645c223a32303233313332387d220a7d0a"/>
          <p:cNvSpPr txBox="1"/>
          <p:nvPr/>
        </p:nvSpPr>
        <p:spPr>
          <a:xfrm>
            <a:off x="433042" y="4391700"/>
            <a:ext cx="20843516" cy="8149392"/>
          </a:xfrm>
          <a:prstGeom prst="rect">
            <a:avLst/>
          </a:prstGeom>
          <a:noFill/>
        </p:spPr>
        <p:txBody>
          <a:bodyPr wrap="square" rtlCol="0">
            <a:spAutoFit/>
          </a:bodyPr>
          <a:lstStyle/>
          <a:p>
            <a:pPr algn="l">
              <a:lnSpc>
                <a:spcPct val="170000"/>
              </a:lnSpc>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对于</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的评测用例，</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 m≤1000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；对于</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60%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的评测用例，</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 m≤5000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；对于所有评测用例，</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1≤n, m≤100000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70000"/>
              </a:lnSpc>
            </a:pPr>
            <a:endParaRPr lang="en-US" altLang="zh-CN" sz="4400" dirty="0">
              <a:solidFill>
                <a:srgbClr val="2E7EF0"/>
              </a:solidFill>
              <a:latin typeface="思源宋体 CN" panose="02020400000000000000" charset="-122"/>
              <a:ea typeface="思源宋体 CN" panose="02020400000000000000" charset="-122"/>
              <a:cs typeface="思源宋体 CN" panose="02020400000000000000" charset="-122"/>
            </a:endParaRPr>
          </a:p>
          <a:p>
            <a:pPr algn="l">
              <a:lnSpc>
                <a:spcPct val="170000"/>
              </a:lnSpc>
            </a:pPr>
            <a:r>
              <a:rPr lang="en-US" altLang="zh-CN" sz="4400" dirty="0">
                <a:solidFill>
                  <a:srgbClr val="2E7EF0"/>
                </a:solidFill>
                <a:latin typeface="思源宋体 CN" panose="02020400000000000000" charset="-122"/>
                <a:ea typeface="思源宋体 CN" panose="02020400000000000000" charset="-122"/>
                <a:cs typeface="思源宋体 CN" panose="02020400000000000000" charset="-122"/>
              </a:rPr>
              <a:t>【</a:t>
            </a:r>
            <a:r>
              <a:rPr lang="zh-CN" altLang="en-US" sz="4400" dirty="0">
                <a:solidFill>
                  <a:srgbClr val="2E7EF0"/>
                </a:solidFill>
                <a:latin typeface="思源宋体 CN" panose="02020400000000000000" charset="-122"/>
                <a:ea typeface="思源宋体 CN" panose="02020400000000000000" charset="-122"/>
                <a:cs typeface="思源宋体 CN" panose="02020400000000000000" charset="-122"/>
              </a:rPr>
              <a:t>简单解法</a:t>
            </a:r>
            <a:r>
              <a:rPr lang="en-US" altLang="zh-CN" sz="4400" dirty="0">
                <a:solidFill>
                  <a:srgbClr val="2E7EF0"/>
                </a:solidFill>
                <a:latin typeface="思源宋体 CN" panose="02020400000000000000" charset="-122"/>
                <a:ea typeface="思源宋体 CN" panose="02020400000000000000" charset="-122"/>
                <a:cs typeface="思源宋体 CN" panose="02020400000000000000" charset="-122"/>
              </a:rPr>
              <a:t>】</a:t>
            </a:r>
            <a:r>
              <a:rPr sz="4400" dirty="0" err="1">
                <a:solidFill>
                  <a:schemeClr val="tx1"/>
                </a:solidFill>
                <a:latin typeface="思源宋体 CN" panose="02020400000000000000" charset="-122"/>
                <a:ea typeface="思源宋体 CN" panose="02020400000000000000" charset="-122"/>
                <a:cs typeface="思源宋体 CN" panose="02020400000000000000" charset="-122"/>
              </a:rPr>
              <a:t>直接按题目要求做排序，一次排序的计算复杂度是O</a:t>
            </a:r>
            <a:r>
              <a:rPr sz="4400" dirty="0">
                <a:solidFill>
                  <a:schemeClr val="tx1"/>
                </a:solidFill>
                <a:latin typeface="思源宋体 CN" panose="02020400000000000000" charset="-122"/>
                <a:ea typeface="思源宋体 CN" panose="02020400000000000000" charset="-122"/>
                <a:cs typeface="思源宋体 CN" panose="02020400000000000000" charset="-122"/>
              </a:rPr>
              <a:t>(nlogn)，</a:t>
            </a:r>
            <a:r>
              <a:rPr sz="4400" dirty="0" err="1">
                <a:solidFill>
                  <a:schemeClr val="tx1"/>
                </a:solidFill>
                <a:latin typeface="思源宋体 CN" panose="02020400000000000000" charset="-122"/>
                <a:ea typeface="思源宋体 CN" panose="02020400000000000000" charset="-122"/>
                <a:cs typeface="思源宋体 CN" panose="02020400000000000000" charset="-122"/>
              </a:rPr>
              <a:t>m次排序的总复杂度是O</a:t>
            </a:r>
            <a:r>
              <a:rPr sz="4400" dirty="0">
                <a:solidFill>
                  <a:schemeClr val="tx1"/>
                </a:solidFill>
                <a:latin typeface="思源宋体 CN" panose="02020400000000000000" charset="-122"/>
                <a:ea typeface="思源宋体 CN" panose="02020400000000000000" charset="-122"/>
                <a:cs typeface="思源宋体 CN" panose="02020400000000000000" charset="-122"/>
              </a:rPr>
              <a:t>(</a:t>
            </a:r>
            <a:r>
              <a:rPr sz="4400" dirty="0" err="1">
                <a:solidFill>
                  <a:schemeClr val="tx1"/>
                </a:solidFill>
                <a:latin typeface="思源宋体 CN" panose="02020400000000000000" charset="-122"/>
                <a:ea typeface="思源宋体 CN" panose="02020400000000000000" charset="-122"/>
                <a:cs typeface="思源宋体 CN" panose="02020400000000000000" charset="-122"/>
              </a:rPr>
              <a:t>mnlogn</a:t>
            </a:r>
            <a:r>
              <a:rPr sz="4400" dirty="0">
                <a:solidFill>
                  <a:schemeClr val="tx1"/>
                </a:solidFill>
                <a:latin typeface="思源宋体 CN" panose="02020400000000000000" charset="-122"/>
                <a:ea typeface="思源宋体 CN" panose="02020400000000000000" charset="-122"/>
                <a:cs typeface="思源宋体 CN" panose="02020400000000000000" charset="-122"/>
              </a:rPr>
              <a:t>)，</a:t>
            </a:r>
            <a:r>
              <a:rPr lang="zh-CN" altLang="en-US" sz="4400" dirty="0">
                <a:solidFill>
                  <a:schemeClr val="tx1"/>
                </a:solidFill>
                <a:latin typeface="思源宋体 CN" panose="02020400000000000000" charset="-122"/>
                <a:ea typeface="思源宋体 CN" panose="02020400000000000000" charset="-122"/>
                <a:cs typeface="思源宋体 CN" panose="02020400000000000000" charset="-122"/>
              </a:rPr>
              <a:t>勉强</a:t>
            </a:r>
            <a:r>
              <a:rPr sz="4400" dirty="0">
                <a:solidFill>
                  <a:schemeClr val="tx1"/>
                </a:solidFill>
                <a:latin typeface="思源宋体 CN" panose="02020400000000000000" charset="-122"/>
                <a:ea typeface="思源宋体 CN" panose="02020400000000000000" charset="-122"/>
                <a:cs typeface="思源宋体 CN" panose="02020400000000000000" charset="-122"/>
              </a:rPr>
              <a:t>通过60%的评测。</a:t>
            </a:r>
            <a:endParaRPr lang="en-US" sz="4400" dirty="0">
              <a:solidFill>
                <a:schemeClr val="tx1"/>
              </a:solidFill>
              <a:latin typeface="思源宋体 CN" panose="02020400000000000000" charset="-122"/>
              <a:ea typeface="思源宋体 CN" panose="02020400000000000000" charset="-122"/>
              <a:cs typeface="思源宋体 CN" panose="02020400000000000000" charset="-122"/>
            </a:endParaRPr>
          </a:p>
          <a:p>
            <a:pPr algn="l">
              <a:lnSpc>
                <a:spcPct val="170000"/>
              </a:lnSpc>
            </a:pPr>
            <a:endParaRPr lang="en-US" sz="4400" dirty="0">
              <a:solidFill>
                <a:schemeClr val="tx1"/>
              </a:solidFill>
              <a:latin typeface="思源宋体 CN" panose="02020400000000000000" charset="-122"/>
              <a:ea typeface="思源宋体 CN" panose="02020400000000000000" charset="-122"/>
              <a:cs typeface="思源宋体 CN" panose="02020400000000000000" charset="-122"/>
            </a:endParaRPr>
          </a:p>
          <a:p>
            <a:pPr algn="l">
              <a:lnSpc>
                <a:spcPct val="170000"/>
              </a:lnSpc>
            </a:pPr>
            <a:r>
              <a:rPr lang="en-US" altLang="zh-CN" sz="4400" dirty="0">
                <a:solidFill>
                  <a:srgbClr val="2E7EF0"/>
                </a:solidFill>
                <a:latin typeface="思源宋体 CN" panose="02020400000000000000" charset="-122"/>
                <a:ea typeface="思源宋体 CN" panose="02020400000000000000" charset="-122"/>
                <a:cs typeface="思源宋体 CN" panose="02020400000000000000" charset="-122"/>
              </a:rPr>
              <a:t>【</a:t>
            </a:r>
            <a:r>
              <a:rPr lang="zh-CN" altLang="en-US" sz="4400" dirty="0">
                <a:solidFill>
                  <a:srgbClr val="2E7EF0"/>
                </a:solidFill>
                <a:latin typeface="思源宋体 CN" panose="02020400000000000000" charset="-122"/>
                <a:ea typeface="思源宋体 CN" panose="02020400000000000000" charset="-122"/>
                <a:cs typeface="思源宋体 CN" panose="02020400000000000000" charset="-122"/>
              </a:rPr>
              <a:t>正解</a:t>
            </a:r>
            <a:r>
              <a:rPr lang="en-US" altLang="zh-CN" sz="4400" dirty="0">
                <a:solidFill>
                  <a:srgbClr val="2E7EF0"/>
                </a:solidFill>
                <a:latin typeface="思源宋体 CN" panose="02020400000000000000" charset="-122"/>
                <a:ea typeface="思源宋体 CN" panose="02020400000000000000" charset="-122"/>
                <a:cs typeface="思源宋体 CN" panose="02020400000000000000" charset="-122"/>
              </a:rPr>
              <a:t>】</a:t>
            </a:r>
            <a:r>
              <a:rPr lang="zh-CN" altLang="en-US" sz="4400" dirty="0">
                <a:solidFill>
                  <a:schemeClr val="tx1"/>
                </a:solidFill>
                <a:latin typeface="思源宋体 CN" panose="02020400000000000000" charset="-122"/>
                <a:ea typeface="思源宋体 CN" panose="02020400000000000000" charset="-122"/>
                <a:cs typeface="思源宋体 CN" panose="02020400000000000000" charset="-122"/>
              </a:rPr>
              <a:t>一道很难的思维题，复杂度</a:t>
            </a:r>
            <a:r>
              <a:rPr lang="en-US" altLang="zh-CN" sz="4400" dirty="0">
                <a:solidFill>
                  <a:schemeClr val="tx1"/>
                </a:solidFill>
                <a:latin typeface="思源宋体 CN" panose="02020400000000000000" charset="-122"/>
                <a:ea typeface="思源宋体 CN" panose="02020400000000000000" charset="-122"/>
                <a:cs typeface="思源宋体 CN" panose="02020400000000000000" charset="-122"/>
              </a:rPr>
              <a:t>O(</a:t>
            </a:r>
            <a:r>
              <a:rPr lang="en-US" altLang="zh-CN" sz="4400" dirty="0" err="1">
                <a:solidFill>
                  <a:schemeClr val="tx1"/>
                </a:solidFill>
                <a:latin typeface="思源宋体 CN" panose="02020400000000000000" charset="-122"/>
                <a:ea typeface="思源宋体 CN" panose="02020400000000000000" charset="-122"/>
                <a:cs typeface="思源宋体 CN" panose="02020400000000000000" charset="-122"/>
              </a:rPr>
              <a:t>m+n</a:t>
            </a:r>
            <a:r>
              <a:rPr lang="en-US" altLang="zh-CN" sz="4400" dirty="0">
                <a:solidFill>
                  <a:schemeClr val="tx1"/>
                </a:solidFill>
                <a:latin typeface="思源宋体 CN" panose="02020400000000000000" charset="-122"/>
                <a:ea typeface="思源宋体 CN" panose="02020400000000000000" charset="-122"/>
                <a:cs typeface="思源宋体 CN" panose="02020400000000000000" charset="-122"/>
              </a:rPr>
              <a:t>)</a:t>
            </a:r>
            <a:r>
              <a:rPr lang="zh-CN" altLang="en-US" sz="4400" dirty="0">
                <a:solidFill>
                  <a:schemeClr val="tx1"/>
                </a:solidFill>
                <a:latin typeface="思源宋体 CN" panose="02020400000000000000" charset="-122"/>
                <a:ea typeface="思源宋体 CN" panose="02020400000000000000" charset="-122"/>
                <a:cs typeface="思源宋体 CN" panose="02020400000000000000" charset="-122"/>
              </a:rPr>
              <a:t>，通过</a:t>
            </a:r>
            <a:r>
              <a:rPr lang="en-US" altLang="zh-CN" sz="4400" dirty="0">
                <a:solidFill>
                  <a:schemeClr val="tx1"/>
                </a:solidFill>
                <a:latin typeface="思源宋体 CN" panose="02020400000000000000" charset="-122"/>
                <a:ea typeface="思源宋体 CN" panose="02020400000000000000" charset="-122"/>
                <a:cs typeface="思源宋体 CN" panose="02020400000000000000" charset="-122"/>
              </a:rPr>
              <a:t>100%</a:t>
            </a:r>
            <a:r>
              <a:rPr lang="zh-CN" altLang="en-US" sz="4400" dirty="0">
                <a:solidFill>
                  <a:schemeClr val="tx1"/>
                </a:solidFill>
                <a:latin typeface="思源宋体 CN" panose="02020400000000000000" charset="-122"/>
                <a:ea typeface="思源宋体 CN" panose="02020400000000000000" charset="-122"/>
                <a:cs typeface="思源宋体 CN" panose="02020400000000000000" charset="-122"/>
              </a:rPr>
              <a:t>的测试。</a:t>
            </a:r>
            <a:endParaRPr lang="en-US" sz="4400" dirty="0">
              <a:solidFill>
                <a:schemeClr val="tx1"/>
              </a:solidFill>
              <a:latin typeface="思源宋体 CN" panose="02020400000000000000" charset="-122"/>
              <a:ea typeface="思源宋体 CN" panose="02020400000000000000" charset="-122"/>
              <a:cs typeface="思源宋体 CN" panose="02020400000000000000" charset="-122"/>
            </a:endParaRPr>
          </a:p>
        </p:txBody>
      </p:sp>
      <p:sp>
        <p:nvSpPr>
          <p:cNvPr id="38" name="文本框 37"/>
          <p:cNvSpPr txBox="1"/>
          <p:nvPr/>
        </p:nvSpPr>
        <p:spPr>
          <a:xfrm>
            <a:off x="652103" y="801954"/>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0" y="0"/>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grpSp>
      <p:sp>
        <p:nvSpPr>
          <p:cNvPr id="2" name="文本框 1"/>
          <p:cNvSpPr txBox="1"/>
          <p:nvPr/>
        </p:nvSpPr>
        <p:spPr>
          <a:xfrm>
            <a:off x="652104" y="188584"/>
            <a:ext cx="19684353" cy="2090919"/>
          </a:xfrm>
          <a:prstGeom prst="rect">
            <a:avLst/>
          </a:prstGeom>
          <a:noFill/>
        </p:spPr>
        <p:txBody>
          <a:bodyPr wrap="square">
            <a:spAutoFit/>
          </a:bodyPr>
          <a:lstStyle/>
          <a:p>
            <a:pPr algn="l">
              <a:lnSpc>
                <a:spcPct val="130000"/>
              </a:lnSpc>
            </a:pPr>
            <a:r>
              <a:rPr lang="zh-CN" altLang="en-US"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例题：双向排序</a:t>
            </a:r>
          </a:p>
          <a:p>
            <a:pPr algn="l">
              <a:lnSpc>
                <a:spcPct val="130000"/>
              </a:lnSpc>
            </a:pPr>
            <a:r>
              <a:rPr sz="44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2021年第十二届蓝桥杯省赛，lanqiaoOJ题号1458</a:t>
            </a:r>
          </a:p>
        </p:txBody>
      </p:sp>
    </p:spTree>
    <p:custDataLst>
      <p:tags r:id="rId1"/>
    </p:custDataLst>
    <p:extLst>
      <p:ext uri="{BB962C8B-B14F-4D97-AF65-F5344CB8AC3E}">
        <p14:creationId xmlns:p14="http://schemas.microsoft.com/office/powerpoint/2010/main" val="1456041228"/>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4">
            <a:lum bright="34000" contrast="-8000"/>
          </a:blip>
          <a:stretch>
            <a:fillRect/>
          </a:stretch>
        </p:blipFill>
        <p:spPr>
          <a:xfrm rot="5400000">
            <a:off x="3565610" y="1680275"/>
            <a:ext cx="16569881" cy="14929783"/>
          </a:xfrm>
          <a:prstGeom prst="rect">
            <a:avLst/>
          </a:prstGeom>
          <a:noFill/>
          <a:ln w="9525">
            <a:noFill/>
          </a:ln>
        </p:spPr>
      </p:pic>
      <p:pic>
        <p:nvPicPr>
          <p:cNvPr id="8" name="图像" descr="图像"/>
          <p:cNvPicPr>
            <a:picLocks noChangeAspect="1"/>
          </p:cNvPicPr>
          <p:nvPr/>
        </p:nvPicPr>
        <p:blipFill>
          <a:blip r:embed="rId5"/>
          <a:stretch>
            <a:fillRect/>
          </a:stretch>
        </p:blipFill>
        <p:spPr>
          <a:xfrm>
            <a:off x="20471069" y="479395"/>
            <a:ext cx="3541164" cy="575908"/>
          </a:xfrm>
          <a:prstGeom prst="rect">
            <a:avLst/>
          </a:prstGeom>
        </p:spPr>
      </p:pic>
      <p:sp>
        <p:nvSpPr>
          <p:cNvPr id="15" name="文本框 14" descr="7b0a202020202262756c6c6574223a20227b5c2263617465676f727949645c223a31303030352c5c2274656d706c61746549645c223a32303233313332387d220a7d0a"/>
          <p:cNvSpPr txBox="1"/>
          <p:nvPr/>
        </p:nvSpPr>
        <p:spPr>
          <a:xfrm>
            <a:off x="433042" y="3491872"/>
            <a:ext cx="12280643" cy="1138699"/>
          </a:xfrm>
          <a:prstGeom prst="rect">
            <a:avLst/>
          </a:prstGeom>
          <a:noFill/>
        </p:spPr>
        <p:txBody>
          <a:bodyPr wrap="square" rtlCol="0">
            <a:spAutoFit/>
          </a:bodyPr>
          <a:lstStyle/>
          <a:p>
            <a:pPr algn="l">
              <a:lnSpc>
                <a:spcPct val="170000"/>
              </a:lnSpc>
            </a:pPr>
            <a:r>
              <a:rPr sz="4000" dirty="0">
                <a:solidFill>
                  <a:schemeClr val="tx1"/>
                </a:solidFill>
                <a:latin typeface="思源宋体 CN" panose="02020400000000000000" charset="-122"/>
                <a:ea typeface="思源宋体 CN" panose="02020400000000000000" charset="-122"/>
                <a:cs typeface="思源宋体 CN" panose="02020400000000000000" charset="-122"/>
              </a:rPr>
              <a:t>sort()代码：</a:t>
            </a:r>
          </a:p>
        </p:txBody>
      </p:sp>
      <p:sp>
        <p:nvSpPr>
          <p:cNvPr id="38" name="文本框 37"/>
          <p:cNvSpPr txBox="1"/>
          <p:nvPr/>
        </p:nvSpPr>
        <p:spPr>
          <a:xfrm>
            <a:off x="652103" y="801954"/>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0" y="0"/>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grpSp>
      <p:sp>
        <p:nvSpPr>
          <p:cNvPr id="2" name="文本框 1"/>
          <p:cNvSpPr txBox="1"/>
          <p:nvPr/>
        </p:nvSpPr>
        <p:spPr>
          <a:xfrm>
            <a:off x="652104" y="188584"/>
            <a:ext cx="19684353" cy="2090919"/>
          </a:xfrm>
          <a:prstGeom prst="rect">
            <a:avLst/>
          </a:prstGeom>
          <a:noFill/>
        </p:spPr>
        <p:txBody>
          <a:bodyPr wrap="square">
            <a:spAutoFit/>
          </a:bodyPr>
          <a:lstStyle/>
          <a:p>
            <a:pPr algn="l">
              <a:lnSpc>
                <a:spcPct val="130000"/>
              </a:lnSpc>
            </a:pPr>
            <a:r>
              <a:rPr lang="zh-CN" altLang="en-US"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例题：双向排序</a:t>
            </a:r>
          </a:p>
          <a:p>
            <a:pPr algn="l">
              <a:lnSpc>
                <a:spcPct val="130000"/>
              </a:lnSpc>
            </a:pPr>
            <a:r>
              <a:rPr sz="4400" b="1" spc="60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2021年第十二届蓝桥杯省赛，lanqiaoOJ题号1458</a:t>
            </a:r>
          </a:p>
        </p:txBody>
      </p:sp>
      <p:sp>
        <p:nvSpPr>
          <p:cNvPr id="3" name="文本框 2" descr="7b0a202020202262756c6c6574223a20227b5c2263617465676f727949645c223a31303030352c5c2274656d706c61746549645c223a32303233313332387d220a7d0a"/>
          <p:cNvSpPr txBox="1"/>
          <p:nvPr/>
        </p:nvSpPr>
        <p:spPr>
          <a:xfrm>
            <a:off x="5890217" y="4802653"/>
            <a:ext cx="12482312" cy="8894164"/>
          </a:xfrm>
          <a:prstGeom prst="rect">
            <a:avLst/>
          </a:prstGeom>
          <a:noFill/>
          <a:ln>
            <a:noFill/>
          </a:ln>
        </p:spPr>
        <p:txBody>
          <a:bodyPr wrap="square" rtlCol="0">
            <a:spAutoFit/>
          </a:bodyPr>
          <a:lstStyle/>
          <a:p>
            <a:pPr algn="l">
              <a:lnSpc>
                <a:spcPct val="110000"/>
              </a:lnSpc>
            </a:pP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n,m</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map(</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int,input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().split())</a:t>
            </a:r>
          </a:p>
          <a:p>
            <a:pPr algn="l">
              <a:lnSpc>
                <a:spcPct val="11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 =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range(1,n+1)]</a:t>
            </a:r>
          </a:p>
          <a:p>
            <a:pPr algn="l">
              <a:lnSpc>
                <a:spcPct val="11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for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range(m):</a:t>
            </a:r>
          </a:p>
          <a:p>
            <a:pPr algn="l">
              <a:lnSpc>
                <a:spcPct val="11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p,q</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map(</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int,input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().split())</a:t>
            </a:r>
          </a:p>
          <a:p>
            <a:pPr algn="l">
              <a:lnSpc>
                <a:spcPct val="11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 p==0:</a:t>
            </a:r>
          </a:p>
          <a:p>
            <a:pPr algn="l">
              <a:lnSpc>
                <a:spcPct val="11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c = a[:q]               #</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拷贝出来</a:t>
            </a:r>
          </a:p>
          <a:p>
            <a:pPr algn="l">
              <a:lnSpc>
                <a:spcPct val="110000"/>
              </a:lnSpc>
            </a:pP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c.sort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(reverse = True)  #</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排序</a:t>
            </a:r>
          </a:p>
          <a:p>
            <a:pPr algn="l">
              <a:lnSpc>
                <a:spcPct val="110000"/>
              </a:lnSpc>
            </a:pP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a[:q] = c               #</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拷贝回去 </a:t>
            </a:r>
          </a:p>
          <a:p>
            <a:pPr algn="l">
              <a:lnSpc>
                <a:spcPct val="110000"/>
              </a:lnSpc>
            </a:pP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else:</a:t>
            </a:r>
          </a:p>
          <a:p>
            <a:pPr algn="l">
              <a:lnSpc>
                <a:spcPct val="11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b = a[q-1:n]</a:t>
            </a:r>
          </a:p>
          <a:p>
            <a:pPr algn="l">
              <a:lnSpc>
                <a:spcPct val="11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b.sort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lnSpc>
                <a:spcPct val="11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a[q-1:n] = b</a:t>
            </a:r>
          </a:p>
          <a:p>
            <a:pPr algn="l">
              <a:lnSpc>
                <a:spcPct val="11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for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a:    print(</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i,end</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endPar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1770899166"/>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3" grpId="0" bldLvl="0" animBg="1"/>
      <p:bldP spid="3"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4">
            <a:lum bright="34000" contrast="-8000"/>
          </a:blip>
          <a:stretch>
            <a:fillRect/>
          </a:stretch>
        </p:blipFill>
        <p:spPr>
          <a:xfrm rot="5400000">
            <a:off x="5244759" y="-3779416"/>
            <a:ext cx="11808326" cy="24584964"/>
          </a:xfrm>
          <a:prstGeom prst="rect">
            <a:avLst/>
          </a:prstGeom>
          <a:noFill/>
          <a:ln w="9525">
            <a:noFill/>
          </a:ln>
        </p:spPr>
      </p:pic>
      <p:pic>
        <p:nvPicPr>
          <p:cNvPr id="8" name="图像" descr="图像"/>
          <p:cNvPicPr>
            <a:picLocks noChangeAspect="1"/>
          </p:cNvPicPr>
          <p:nvPr/>
        </p:nvPicPr>
        <p:blipFill>
          <a:blip r:embed="rId5"/>
          <a:stretch>
            <a:fillRect/>
          </a:stretch>
        </p:blipFill>
        <p:spPr>
          <a:xfrm>
            <a:off x="20471069" y="479395"/>
            <a:ext cx="3541164" cy="575908"/>
          </a:xfrm>
          <a:prstGeom prst="rect">
            <a:avLst/>
          </a:prstGeom>
        </p:spPr>
      </p:pic>
      <p:grpSp>
        <p:nvGrpSpPr>
          <p:cNvPr id="7" name="组合 6"/>
          <p:cNvGrpSpPr/>
          <p:nvPr/>
        </p:nvGrpSpPr>
        <p:grpSpPr>
          <a:xfrm>
            <a:off x="0" y="0"/>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13" name="图像" descr="图像"/>
            <p:cNvPicPr>
              <a:picLocks noChangeAspect="1"/>
            </p:cNvPicPr>
            <p:nvPr/>
          </p:nvPicPr>
          <p:blipFill>
            <a:blip r:embed="rId5"/>
            <a:stretch>
              <a:fillRect/>
            </a:stretch>
          </p:blipFill>
          <p:spPr>
            <a:xfrm>
              <a:off x="32440" y="907"/>
              <a:ext cx="5577" cy="907"/>
            </a:xfrm>
            <a:prstGeom prst="rect">
              <a:avLst/>
            </a:prstGeom>
          </p:spPr>
        </p:pic>
      </p:grpSp>
      <p:sp>
        <p:nvSpPr>
          <p:cNvPr id="17" name="文本框 16" descr="7b0a202020202262756c6c6574223a20227b5c2263617465676f727949645c223a31303030352c5c2274656d706c61746549645c223a32303233313332387d220a7d0a"/>
          <p:cNvSpPr txBox="1"/>
          <p:nvPr/>
        </p:nvSpPr>
        <p:spPr>
          <a:xfrm>
            <a:off x="811477" y="3647247"/>
            <a:ext cx="22290224" cy="706709"/>
          </a:xfrm>
          <a:prstGeom prst="rect">
            <a:avLst/>
          </a:prstGeom>
          <a:noFill/>
        </p:spPr>
        <p:txBody>
          <a:bodyPr wrap="square" rtlCol="0">
            <a:spAutoFit/>
          </a:bodyPr>
          <a:lstStyle/>
          <a:p>
            <a:pPr algn="l"/>
            <a:r>
              <a:rPr lang="en-US" altLang="zh-CN"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sorted()</a:t>
            </a:r>
            <a:r>
              <a:rPr lang="zh-CN" alt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代码</a:t>
            </a:r>
          </a:p>
        </p:txBody>
      </p:sp>
      <p:sp>
        <p:nvSpPr>
          <p:cNvPr id="3" name="文本框 2"/>
          <p:cNvSpPr txBox="1"/>
          <p:nvPr/>
        </p:nvSpPr>
        <p:spPr>
          <a:xfrm>
            <a:off x="652104" y="188584"/>
            <a:ext cx="19684353" cy="2090919"/>
          </a:xfrm>
          <a:prstGeom prst="rect">
            <a:avLst/>
          </a:prstGeom>
          <a:noFill/>
        </p:spPr>
        <p:txBody>
          <a:bodyPr wrap="square">
            <a:spAutoFit/>
          </a:bodyPr>
          <a:lstStyle/>
          <a:p>
            <a:pPr algn="l">
              <a:lnSpc>
                <a:spcPct val="130000"/>
              </a:lnSpc>
            </a:pPr>
            <a:r>
              <a:rPr lang="zh-CN" altLang="en-US"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例题：双向排序</a:t>
            </a:r>
          </a:p>
          <a:p>
            <a:pPr algn="l">
              <a:lnSpc>
                <a:spcPct val="130000"/>
              </a:lnSpc>
            </a:pPr>
            <a:r>
              <a:rPr sz="4400" b="1" spc="60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2021年第十二届蓝桥杯省赛，lanqiaoOJ题号1458</a:t>
            </a:r>
          </a:p>
        </p:txBody>
      </p:sp>
      <p:sp>
        <p:nvSpPr>
          <p:cNvPr id="5" name="文本框 4" descr="7b0a202020202262756c6c6574223a20227b5c2263617465676f727949645c223a31303030352c5c2274656d706c61746549645c223a32303233313332387d220a7d0a"/>
          <p:cNvSpPr txBox="1"/>
          <p:nvPr/>
        </p:nvSpPr>
        <p:spPr>
          <a:xfrm>
            <a:off x="1514693" y="5882115"/>
            <a:ext cx="21354567" cy="5261902"/>
          </a:xfrm>
          <a:prstGeom prst="rect">
            <a:avLst/>
          </a:prstGeom>
          <a:noFill/>
          <a:ln>
            <a:noFill/>
          </a:ln>
        </p:spPr>
        <p:txBody>
          <a:bodyPr wrap="square" rtlCol="0">
            <a:spAutoFit/>
          </a:bodyPr>
          <a:lstStyle/>
          <a:p>
            <a:pPr algn="l">
              <a:lnSpc>
                <a:spcPct val="120000"/>
              </a:lnSpc>
            </a:pP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n,m</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map(</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int,input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().split()) </a:t>
            </a:r>
          </a:p>
          <a:p>
            <a:pPr algn="l">
              <a:lnSpc>
                <a:spcPct val="12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 =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range(1,n+1)]</a:t>
            </a:r>
          </a:p>
          <a:p>
            <a:pPr algn="l">
              <a:lnSpc>
                <a:spcPct val="12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for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range(m):</a:t>
            </a:r>
          </a:p>
          <a:p>
            <a:pPr algn="l">
              <a:lnSpc>
                <a:spcPct val="12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p,q</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map(</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int,input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().split())</a:t>
            </a:r>
          </a:p>
          <a:p>
            <a:pPr algn="l">
              <a:lnSpc>
                <a:spcPct val="12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 p==0: a = sorted(a[:q],reverse=True)+a[q:] #</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排序后再拷贝回去</a:t>
            </a:r>
          </a:p>
          <a:p>
            <a:pPr algn="l">
              <a:lnSpc>
                <a:spcPct val="120000"/>
              </a:lnSpc>
            </a:pP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else:    a = a[:q-1]+sorted(a[q-1:])</a:t>
            </a:r>
          </a:p>
          <a:p>
            <a:pPr algn="l">
              <a:lnSpc>
                <a:spcPct val="12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for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a:   print(</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i,end</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endPar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157514558"/>
      </p:ext>
    </p:extLst>
  </p:cSld>
  <p:clrMapOvr>
    <a:masterClrMapping/>
  </p:clrMapOvr>
  <p:transition spd="slow" advClick="0" advTm="1000">
    <p:push dir="u"/>
  </p:transition>
  <p:timing>
    <p:tnLst>
      <p:par>
        <p:cTn id="1" dur="indefinite" restart="never" nodeType="tmRoot"/>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4">
            <a:lum bright="34000" contrast="-8000"/>
          </a:blip>
          <a:stretch>
            <a:fillRect/>
          </a:stretch>
        </p:blipFill>
        <p:spPr>
          <a:xfrm rot="5400000">
            <a:off x="9572478" y="1000711"/>
            <a:ext cx="16569881" cy="15031059"/>
          </a:xfrm>
          <a:prstGeom prst="rect">
            <a:avLst/>
          </a:prstGeom>
          <a:noFill/>
          <a:ln w="9525">
            <a:noFill/>
          </a:ln>
        </p:spPr>
      </p:pic>
      <p:sp>
        <p:nvSpPr>
          <p:cNvPr id="47" name="矩形 46"/>
          <p:cNvSpPr/>
          <p:nvPr/>
        </p:nvSpPr>
        <p:spPr>
          <a:xfrm>
            <a:off x="11248292" y="552271"/>
            <a:ext cx="13029352" cy="13864957"/>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8" name="图像" descr="图像"/>
          <p:cNvPicPr>
            <a:picLocks noChangeAspect="1"/>
          </p:cNvPicPr>
          <p:nvPr/>
        </p:nvPicPr>
        <p:blipFill>
          <a:blip r:embed="rId5"/>
          <a:stretch>
            <a:fillRect/>
          </a:stretch>
        </p:blipFill>
        <p:spPr>
          <a:xfrm>
            <a:off x="20471069" y="514998"/>
            <a:ext cx="3541164" cy="575908"/>
          </a:xfrm>
          <a:prstGeom prst="rect">
            <a:avLst/>
          </a:prstGeom>
        </p:spPr>
      </p:pic>
      <p:sp>
        <p:nvSpPr>
          <p:cNvPr id="15" name="文本框 14" descr="7b0a202020202262756c6c6574223a20227b5c2263617465676f727949645c223a31303030352c5c2274656d706c61746549645c223a32303233313332387d220a7d0a"/>
          <p:cNvSpPr txBox="1"/>
          <p:nvPr/>
        </p:nvSpPr>
        <p:spPr>
          <a:xfrm>
            <a:off x="433041" y="3491872"/>
            <a:ext cx="11631491" cy="10556049"/>
          </a:xfrm>
          <a:prstGeom prst="rect">
            <a:avLst/>
          </a:prstGeom>
          <a:noFill/>
        </p:spPr>
        <p:txBody>
          <a:bodyPr wrap="square" rtlCol="0">
            <a:spAutoFit/>
          </a:bodyPr>
          <a:lstStyle/>
          <a:p>
            <a:pPr algn="l">
              <a:lnSpc>
                <a:spcPct val="170000"/>
              </a:lnSpc>
            </a:pPr>
            <a:r>
              <a:rPr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【题目描述】</a:t>
            </a:r>
            <a:r>
              <a:rPr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一个整数如果只含有因子3、5、7，</a:t>
            </a:r>
          </a:p>
          <a:p>
            <a:pPr algn="l">
              <a:lnSpc>
                <a:spcPct val="170000"/>
              </a:lnSpc>
            </a:pPr>
            <a:r>
              <a:rPr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称为幸运数字。前10个幸运数字是3、5、7、9、</a:t>
            </a:r>
          </a:p>
          <a:p>
            <a:pPr algn="l">
              <a:lnSpc>
                <a:spcPct val="170000"/>
              </a:lnSpc>
            </a:pPr>
            <a:r>
              <a:rPr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15、21、25、27、35、45。问59084709587505 </a:t>
            </a:r>
          </a:p>
          <a:p>
            <a:pPr algn="l">
              <a:lnSpc>
                <a:spcPct val="170000"/>
              </a:lnSpc>
            </a:pPr>
            <a:r>
              <a:rPr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是第几个幸运数字</a:t>
            </a:r>
            <a:r>
              <a:rPr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70000"/>
              </a:lnSpc>
            </a:pPr>
            <a:endParaRPr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70000"/>
              </a:lnSpc>
            </a:pP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解题思路</a:t>
            </a: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思路</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：硬算</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排序。</a:t>
            </a:r>
          </a:p>
          <a:p>
            <a:pPr algn="l">
              <a:lnSpc>
                <a:spcPct val="17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由于</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Python</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编码简洁，即使硬算出所有</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5</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7</a:t>
            </a:r>
          </a:p>
          <a:p>
            <a:pPr algn="l">
              <a:lnSpc>
                <a:spcPct val="17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的倍数，然后再排序找到</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59084709587505</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的位置，</a:t>
            </a:r>
          </a:p>
          <a:p>
            <a:pPr algn="l">
              <a:lnSpc>
                <a:spcPct val="17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也容易编码。</a:t>
            </a:r>
          </a:p>
          <a:p>
            <a:pPr algn="l">
              <a:lnSpc>
                <a:spcPct val="170000"/>
              </a:lnSpc>
            </a:pPr>
            <a:endPar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
        <p:nvSpPr>
          <p:cNvPr id="38" name="文本框 37"/>
          <p:cNvSpPr txBox="1"/>
          <p:nvPr/>
        </p:nvSpPr>
        <p:spPr>
          <a:xfrm>
            <a:off x="652103" y="837557"/>
            <a:ext cx="7829040" cy="953073"/>
          </a:xfrm>
          <a:prstGeom prst="rect">
            <a:avLst/>
          </a:prstGeom>
          <a:noFill/>
        </p:spPr>
        <p:txBody>
          <a:bodyPr wrap="square">
            <a:spAutoFit/>
          </a:bodyPr>
          <a:lstStyle/>
          <a:p>
            <a:pPr algn="l"/>
            <a:r>
              <a:rPr lang="en-US" altLang="zh-CN"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python</a:t>
            </a:r>
            <a:r>
              <a:rPr lang="zh-CN" altLang="en-US"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版本</a:t>
            </a:r>
          </a:p>
        </p:txBody>
      </p:sp>
      <p:grpSp>
        <p:nvGrpSpPr>
          <p:cNvPr id="7" name="组合 6"/>
          <p:cNvGrpSpPr/>
          <p:nvPr/>
        </p:nvGrpSpPr>
        <p:grpSpPr>
          <a:xfrm>
            <a:off x="0" y="3560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grpSp>
      <p:sp>
        <p:nvSpPr>
          <p:cNvPr id="2" name="文本框 1"/>
          <p:cNvSpPr txBox="1"/>
          <p:nvPr/>
        </p:nvSpPr>
        <p:spPr>
          <a:xfrm>
            <a:off x="652104" y="224187"/>
            <a:ext cx="19684353" cy="2090919"/>
          </a:xfrm>
          <a:prstGeom prst="rect">
            <a:avLst/>
          </a:prstGeom>
          <a:noFill/>
        </p:spPr>
        <p:txBody>
          <a:bodyPr wrap="square">
            <a:spAutoFit/>
          </a:bodyPr>
          <a:lstStyle/>
          <a:p>
            <a:pPr algn="l">
              <a:lnSpc>
                <a:spcPct val="130000"/>
              </a:lnSpc>
            </a:pPr>
            <a:r>
              <a:rPr lang="zh-CN" altLang="en-US"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例题：第几个幸运数字</a:t>
            </a:r>
          </a:p>
          <a:p>
            <a:pPr algn="l">
              <a:lnSpc>
                <a:spcPct val="130000"/>
              </a:lnSpc>
            </a:pPr>
            <a:r>
              <a:rPr sz="44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lanqiaoOJ题号613</a:t>
            </a:r>
          </a:p>
        </p:txBody>
      </p:sp>
      <p:sp>
        <p:nvSpPr>
          <p:cNvPr id="10" name="文本框 9" descr="7b0a202020202262756c6c6574223a20227b5c2263617465676f727949645c223a31303030352c5c2274656d706c61746549645c223a32303233313332387d220a7d0a"/>
          <p:cNvSpPr txBox="1"/>
          <p:nvPr/>
        </p:nvSpPr>
        <p:spPr>
          <a:xfrm>
            <a:off x="11867197" y="4153122"/>
            <a:ext cx="12343777" cy="8726237"/>
          </a:xfrm>
          <a:prstGeom prst="rect">
            <a:avLst/>
          </a:prstGeom>
          <a:noFill/>
          <a:ln>
            <a:noFill/>
          </a:ln>
        </p:spPr>
        <p:txBody>
          <a:bodyPr wrap="square" rtlCol="0">
            <a:spAutoFit/>
          </a:bodyPr>
          <a:lstStyle/>
          <a:p>
            <a:pPr algn="l">
              <a:lnSpc>
                <a:spcPct val="120000"/>
              </a:lnSpc>
            </a:pP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n = 59084709587505</a:t>
            </a:r>
          </a:p>
          <a:p>
            <a:pPr algn="l">
              <a:lnSpc>
                <a:spcPct val="120000"/>
              </a:lnSpc>
            </a:pP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 = [1]                 #</a:t>
            </a: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放</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3</a:t>
            </a: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5</a:t>
            </a: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7</a:t>
            </a: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的倍数</a:t>
            </a:r>
          </a:p>
          <a:p>
            <a:pPr algn="l">
              <a:lnSpc>
                <a:spcPct val="120000"/>
              </a:lnSpc>
            </a:pP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k = 0</a:t>
            </a:r>
          </a:p>
          <a:p>
            <a:pPr algn="l">
              <a:lnSpc>
                <a:spcPct val="120000"/>
              </a:lnSpc>
            </a:pP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while True: </a:t>
            </a:r>
          </a:p>
          <a:p>
            <a:pPr algn="l">
              <a:lnSpc>
                <a:spcPct val="120000"/>
              </a:lnSpc>
            </a:pP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(3, 5, 7):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3</a:t>
            </a: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5</a:t>
            </a: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7</a:t>
            </a:r>
          </a:p>
          <a:p>
            <a:pPr algn="l">
              <a:lnSpc>
                <a:spcPct val="120000"/>
              </a:lnSpc>
            </a:pP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tmp</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*a[k]          #</a:t>
            </a: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产生一个新的倍数</a:t>
            </a:r>
          </a:p>
          <a:p>
            <a:pPr algn="l">
              <a:lnSpc>
                <a:spcPct val="120000"/>
              </a:lnSpc>
            </a:pP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if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tmp</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not in a:      #</a:t>
            </a: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去重</a:t>
            </a:r>
          </a:p>
          <a:p>
            <a:pPr algn="l">
              <a:lnSpc>
                <a:spcPct val="120000"/>
              </a:lnSpc>
            </a:pP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a.append</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tmp</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放进去</a:t>
            </a:r>
          </a:p>
          <a:p>
            <a:pPr algn="l">
              <a:lnSpc>
                <a:spcPct val="120000"/>
              </a:lnSpc>
            </a:pP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a.sort</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排序</a:t>
            </a:r>
          </a:p>
          <a:p>
            <a:pPr algn="l">
              <a:lnSpc>
                <a:spcPct val="120000"/>
              </a:lnSpc>
            </a:pP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if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tmp</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&gt; 2**64:     #</a:t>
            </a: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随便取一个远远大于</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n</a:t>
            </a: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的数</a:t>
            </a:r>
          </a:p>
          <a:p>
            <a:pPr algn="l">
              <a:lnSpc>
                <a:spcPct val="120000"/>
              </a:lnSpc>
            </a:pP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print(</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a.index</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(n)) #</a:t>
            </a: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打印</a:t>
            </a:r>
          </a:p>
          <a:p>
            <a:pPr algn="l">
              <a:lnSpc>
                <a:spcPct val="120000"/>
              </a:lnSpc>
            </a:pP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exit(0)</a:t>
            </a:r>
          </a:p>
          <a:p>
            <a:pPr algn="l">
              <a:lnSpc>
                <a:spcPct val="120000"/>
              </a:lnSpc>
            </a:pP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k += 1</a:t>
            </a:r>
          </a:p>
        </p:txBody>
      </p:sp>
    </p:spTree>
    <p:custDataLst>
      <p:tags r:id="rId1"/>
    </p:custDataLst>
    <p:extLst>
      <p:ext uri="{BB962C8B-B14F-4D97-AF65-F5344CB8AC3E}">
        <p14:creationId xmlns:p14="http://schemas.microsoft.com/office/powerpoint/2010/main" val="719972994"/>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0" grpId="0" bldLvl="0" animBg="1"/>
      <p:bldP spid="10"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11983575" y="551636"/>
            <a:ext cx="12398838" cy="13864957"/>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p:nvPr/>
        </p:nvPicPr>
        <p:blipFill>
          <a:blip r:embed="rId4">
            <a:lum bright="34000" contrast="-8000"/>
          </a:blip>
          <a:stretch>
            <a:fillRect/>
          </a:stretch>
        </p:blipFill>
        <p:spPr>
          <a:xfrm rot="5400000">
            <a:off x="9750107" y="1429150"/>
            <a:ext cx="16701953" cy="14277045"/>
          </a:xfrm>
          <a:prstGeom prst="rect">
            <a:avLst/>
          </a:prstGeom>
          <a:noFill/>
          <a:ln w="9525">
            <a:noFill/>
          </a:ln>
        </p:spPr>
      </p:pic>
      <p:pic>
        <p:nvPicPr>
          <p:cNvPr id="8" name="图像" descr="图像"/>
          <p:cNvPicPr>
            <a:picLocks noChangeAspect="1"/>
          </p:cNvPicPr>
          <p:nvPr/>
        </p:nvPicPr>
        <p:blipFill>
          <a:blip r:embed="rId5"/>
          <a:stretch>
            <a:fillRect/>
          </a:stretch>
        </p:blipFill>
        <p:spPr>
          <a:xfrm>
            <a:off x="20471069" y="471503"/>
            <a:ext cx="3541164" cy="575908"/>
          </a:xfrm>
          <a:prstGeom prst="rect">
            <a:avLst/>
          </a:prstGeom>
        </p:spPr>
      </p:pic>
      <p:sp>
        <p:nvSpPr>
          <p:cNvPr id="15" name="文本框 14" descr="7b0a202020202262756c6c6574223a20227b5c2263617465676f727949645c223a31303030352c5c2274656d706c61746549645c223a32303233313332387d220a7d0a"/>
          <p:cNvSpPr txBox="1"/>
          <p:nvPr/>
        </p:nvSpPr>
        <p:spPr>
          <a:xfrm>
            <a:off x="433041" y="3491873"/>
            <a:ext cx="22644622" cy="5322858"/>
          </a:xfrm>
          <a:prstGeom prst="rect">
            <a:avLst/>
          </a:prstGeom>
          <a:noFill/>
        </p:spPr>
        <p:txBody>
          <a:bodyPr wrap="square" rtlCol="0">
            <a:spAutoFit/>
          </a:bodyPr>
          <a:lstStyle/>
          <a:p>
            <a:pPr algn="l">
              <a:lnSpc>
                <a:spcPct val="170000"/>
              </a:lnSpc>
            </a:pP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解题思路</a:t>
            </a: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思路</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：暴力搜。</a:t>
            </a:r>
          </a:p>
          <a:p>
            <a:pPr algn="l">
              <a:lnSpc>
                <a:spcPct val="17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这个系列的数可以表示为</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r>
              <a:rPr lang="en-US" altLang="zh-CN" sz="4000" baseline="30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×5</a:t>
            </a:r>
            <a:r>
              <a:rPr lang="en-US" altLang="zh-CN" sz="4000" baseline="30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j</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×7</a:t>
            </a:r>
            <a:r>
              <a:rPr lang="en-US" altLang="zh-CN" sz="4000" baseline="30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k</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，搜索所有不</a:t>
            </a:r>
          </a:p>
          <a:p>
            <a:pPr algn="l">
              <a:lnSpc>
                <a:spcPct val="17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超过范围的</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j</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k</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组合即可。</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Python</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不用担心大</a:t>
            </a:r>
          </a:p>
          <a:p>
            <a:pPr algn="l">
              <a:lnSpc>
                <a:spcPct val="17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数，循环时顺便取个很大的范围作为终止条件，代</a:t>
            </a:r>
          </a:p>
          <a:p>
            <a:pPr algn="l">
              <a:lnSpc>
                <a:spcPct val="17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码中最小的</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r>
              <a:rPr lang="en-US" altLang="zh-CN" sz="4000" baseline="30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50</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肯定超过</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59084709587505</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p:txBody>
      </p:sp>
      <p:sp>
        <p:nvSpPr>
          <p:cNvPr id="38" name="文本框 37"/>
          <p:cNvSpPr txBox="1"/>
          <p:nvPr/>
        </p:nvSpPr>
        <p:spPr>
          <a:xfrm>
            <a:off x="652103" y="794062"/>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0" y="-7892"/>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grpSp>
      <p:sp>
        <p:nvSpPr>
          <p:cNvPr id="2" name="文本框 1"/>
          <p:cNvSpPr txBox="1"/>
          <p:nvPr/>
        </p:nvSpPr>
        <p:spPr>
          <a:xfrm>
            <a:off x="652104" y="180692"/>
            <a:ext cx="19684353" cy="2090919"/>
          </a:xfrm>
          <a:prstGeom prst="rect">
            <a:avLst/>
          </a:prstGeom>
          <a:noFill/>
        </p:spPr>
        <p:txBody>
          <a:bodyPr wrap="square">
            <a:spAutoFit/>
          </a:bodyPr>
          <a:lstStyle/>
          <a:p>
            <a:pPr algn="l">
              <a:lnSpc>
                <a:spcPct val="130000"/>
              </a:lnSpc>
            </a:pPr>
            <a:r>
              <a:rPr lang="zh-CN" altLang="en-US"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例题：第几个幸运数字</a:t>
            </a:r>
          </a:p>
          <a:p>
            <a:pPr algn="l">
              <a:lnSpc>
                <a:spcPct val="130000"/>
              </a:lnSpc>
            </a:pPr>
            <a:r>
              <a:rPr sz="4400" b="1" spc="60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lanqiaoOJ题号613</a:t>
            </a:r>
          </a:p>
        </p:txBody>
      </p:sp>
      <p:sp>
        <p:nvSpPr>
          <p:cNvPr id="3" name="文本框 2" descr="7b0a202020202262756c6c6574223a20227b5c2263617465676f727949645c223a31303030352c5c2274656d706c61746549645c223a32303233313332387d220a7d0a"/>
          <p:cNvSpPr txBox="1"/>
          <p:nvPr/>
        </p:nvSpPr>
        <p:spPr>
          <a:xfrm>
            <a:off x="12462199" y="4637912"/>
            <a:ext cx="11636480" cy="8093997"/>
          </a:xfrm>
          <a:prstGeom prst="rect">
            <a:avLst/>
          </a:prstGeom>
          <a:noFill/>
          <a:ln>
            <a:noFill/>
          </a:ln>
        </p:spPr>
        <p:txBody>
          <a:bodyPr wrap="square" rtlCol="0">
            <a:spAutoFit/>
          </a:bodyPr>
          <a:lstStyle/>
          <a:p>
            <a:pPr algn="l">
              <a:lnSpc>
                <a:spcPct val="130000"/>
              </a:lnSpc>
            </a:pP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cnt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0</a:t>
            </a:r>
          </a:p>
          <a:p>
            <a:pPr algn="l">
              <a:lnSpc>
                <a:spcPct val="13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for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range(50):</a:t>
            </a:r>
          </a:p>
          <a:p>
            <a:pPr algn="l">
              <a:lnSpc>
                <a:spcPct val="13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 j in range(50):</a:t>
            </a:r>
          </a:p>
          <a:p>
            <a:pPr algn="l">
              <a:lnSpc>
                <a:spcPct val="13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 k in range(50):</a:t>
            </a:r>
          </a:p>
          <a:p>
            <a:pPr algn="l">
              <a:lnSpc>
                <a:spcPct val="13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 = 3**I</a:t>
            </a:r>
          </a:p>
          <a:p>
            <a:pPr algn="l">
              <a:lnSpc>
                <a:spcPct val="13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b = 5**j</a:t>
            </a:r>
          </a:p>
          <a:p>
            <a:pPr algn="l">
              <a:lnSpc>
                <a:spcPct val="13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c = 7**k</a:t>
            </a:r>
          </a:p>
          <a:p>
            <a:pPr algn="l">
              <a:lnSpc>
                <a:spcPct val="13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 a*b*c &lt;= 59084709587505:</a:t>
            </a:r>
          </a:p>
          <a:p>
            <a:pPr algn="l">
              <a:lnSpc>
                <a:spcPct val="13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cnt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1   </a:t>
            </a:r>
          </a:p>
          <a:p>
            <a:pPr algn="l">
              <a:lnSpc>
                <a:spcPct val="13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print(cnt-1)  #1906-1=1905, </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幸运数字不包括</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1</a:t>
            </a:r>
          </a:p>
        </p:txBody>
      </p:sp>
    </p:spTree>
    <p:custDataLst>
      <p:tags r:id="rId1"/>
    </p:custDataLst>
    <p:extLst>
      <p:ext uri="{BB962C8B-B14F-4D97-AF65-F5344CB8AC3E}">
        <p14:creationId xmlns:p14="http://schemas.microsoft.com/office/powerpoint/2010/main" val="1392280084"/>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 grpId="0" bldLvl="0" animBg="1"/>
      <p:bldP spid="3"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01" y="700"/>
            <a:ext cx="24382400" cy="2748900"/>
            <a:chOff x="1784" y="1"/>
            <a:chExt cx="34832" cy="3927"/>
          </a:xfrm>
        </p:grpSpPr>
        <p:sp>
          <p:nvSpPr>
            <p:cNvPr id="69" name="矩形: 圆角 2"/>
            <p:cNvSpPr/>
            <p:nvPr userDrawn="1"/>
          </p:nvSpPr>
          <p:spPr>
            <a:xfrm>
              <a:off x="1784" y="1"/>
              <a:ext cx="34832" cy="3927"/>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5290" dirty="0"/>
            </a:p>
          </p:txBody>
        </p:sp>
        <p:pic>
          <p:nvPicPr>
            <p:cNvPr id="5" name="图像" descr="图像"/>
            <p:cNvPicPr>
              <a:picLocks noChangeAspect="1"/>
            </p:cNvPicPr>
            <p:nvPr/>
          </p:nvPicPr>
          <p:blipFill>
            <a:blip r:embed="rId4"/>
            <a:stretch>
              <a:fillRect/>
            </a:stretch>
          </p:blipFill>
          <p:spPr>
            <a:xfrm>
              <a:off x="30280" y="907"/>
              <a:ext cx="5577" cy="907"/>
            </a:xfrm>
            <a:prstGeom prst="rect">
              <a:avLst/>
            </a:prstGeom>
          </p:spPr>
        </p:pic>
        <p:sp>
          <p:nvSpPr>
            <p:cNvPr id="11" name="文本框 10"/>
            <p:cNvSpPr txBox="1"/>
            <p:nvPr/>
          </p:nvSpPr>
          <p:spPr>
            <a:xfrm>
              <a:off x="2827" y="927"/>
              <a:ext cx="22323" cy="1760"/>
            </a:xfrm>
            <a:prstGeom prst="rect">
              <a:avLst/>
            </a:prstGeom>
            <a:noFill/>
          </p:spPr>
          <p:txBody>
            <a:bodyPr wrap="square">
              <a:spAutoFit/>
            </a:bodyPr>
            <a:lstStyle/>
            <a:p>
              <a:pPr algn="l">
                <a:lnSpc>
                  <a:spcPct val="120000"/>
                </a:lnSpc>
              </a:pPr>
              <a:r>
                <a:rPr lang="zh-CN" altLang="en-US" sz="6175" b="1" spc="600" dirty="0">
                  <a:solidFill>
                    <a:schemeClr val="bg1"/>
                  </a:solidFill>
                  <a:latin typeface="思源宋体 CN Heavy" panose="02020900000000000000" charset="-122"/>
                  <a:ea typeface="思源宋体 CN Heavy" panose="02020900000000000000" charset="-122"/>
                  <a:sym typeface="+mn-ea"/>
                </a:rPr>
                <a:t>C++和Python</a:t>
              </a:r>
            </a:p>
          </p:txBody>
        </p:sp>
      </p:grpSp>
      <p:pic>
        <p:nvPicPr>
          <p:cNvPr id="3" name="图片 2"/>
          <p:cNvPicPr>
            <a:picLocks noChangeAspect="1"/>
          </p:cNvPicPr>
          <p:nvPr/>
        </p:nvPicPr>
        <p:blipFill>
          <a:blip r:embed="rId5"/>
          <a:stretch>
            <a:fillRect/>
          </a:stretch>
        </p:blipFill>
        <p:spPr>
          <a:xfrm>
            <a:off x="3785801" y="3457759"/>
            <a:ext cx="17127988" cy="3829279"/>
          </a:xfrm>
          <a:prstGeom prst="rect">
            <a:avLst/>
          </a:prstGeom>
        </p:spPr>
      </p:pic>
      <p:pic>
        <p:nvPicPr>
          <p:cNvPr id="2" name="图片 1"/>
          <p:cNvPicPr>
            <a:picLocks noChangeAspect="1"/>
          </p:cNvPicPr>
          <p:nvPr/>
        </p:nvPicPr>
        <p:blipFill>
          <a:blip r:embed="rId6"/>
          <a:stretch>
            <a:fillRect/>
          </a:stretch>
        </p:blipFill>
        <p:spPr>
          <a:xfrm>
            <a:off x="3785801" y="8723085"/>
            <a:ext cx="17613801" cy="3939993"/>
          </a:xfrm>
          <a:prstGeom prst="rect">
            <a:avLst/>
          </a:prstGeom>
        </p:spPr>
      </p:pic>
    </p:spTree>
    <p:custDataLst>
      <p:tags r:id="rId1"/>
    </p:custDataLst>
  </p:cSld>
  <p:clrMapOvr>
    <a:masterClrMapping/>
  </p:clrMapOvr>
  <p:transition spd="slow" advClick="0" advTm="1000">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2762034" y="616403"/>
            <a:ext cx="11596250" cy="13865592"/>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像" descr="图像"/>
          <p:cNvPicPr>
            <a:picLocks noChangeAspect="1"/>
          </p:cNvPicPr>
          <p:nvPr/>
        </p:nvPicPr>
        <p:blipFill>
          <a:blip r:embed="rId4"/>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2"/>
            </a:xfrm>
            <a:prstGeom prst="rect">
              <a:avLst/>
            </a:prstGeom>
            <a:noFill/>
          </p:spPr>
          <p:txBody>
            <a:bodyPr wrap="square">
              <a:spAutoFit/>
            </a:bodyPr>
            <a:lstStyle/>
            <a:p>
              <a:pPr algn="l"/>
              <a:r>
                <a:rPr lang="en-US" altLang="zh-CN" sz="5599" b="1" spc="600" dirty="0" smtClean="0">
                  <a:solidFill>
                    <a:schemeClr val="bg1"/>
                  </a:solidFill>
                  <a:latin typeface="思源宋体 CN Heavy" panose="02020900000000000000" charset="-122"/>
                  <a:ea typeface="思源宋体 CN Heavy" panose="02020900000000000000" charset="-122"/>
                </a:rPr>
                <a:t>4.3 </a:t>
              </a:r>
              <a:r>
                <a:rPr lang="zh-CN" altLang="en-US" sz="5599" b="1" spc="600" dirty="0" smtClean="0">
                  <a:solidFill>
                    <a:schemeClr val="bg1"/>
                  </a:solidFill>
                  <a:latin typeface="思源宋体 CN Heavy" panose="02020900000000000000" charset="-122"/>
                  <a:ea typeface="思源宋体 CN Heavy" panose="02020900000000000000" charset="-122"/>
                </a:rPr>
                <a:t>排列和组合</a:t>
              </a:r>
              <a:endParaRPr lang="zh-CN" altLang="en-US" sz="5599"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652102" y="4261767"/>
            <a:ext cx="12227947" cy="7417415"/>
          </a:xfrm>
          <a:prstGeom prst="rect">
            <a:avLst/>
          </a:prstGeom>
          <a:noFill/>
        </p:spPr>
        <p:txBody>
          <a:bodyPr wrap="square" rtlCol="0">
            <a:spAutoFit/>
          </a:bodyPr>
          <a:lstStyle/>
          <a:p>
            <a:pPr algn="l">
              <a:lnSpc>
                <a:spcPct val="170000"/>
              </a:lnSpc>
              <a:buBlip>
                <a:blip r:embed="rId5"/>
              </a:buBlip>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Python</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的排列函数</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permutations()</a:t>
            </a:r>
          </a:p>
          <a:p>
            <a:pPr algn="l">
              <a:lnSpc>
                <a:spcPct val="170000"/>
              </a:lnSpc>
              <a:buBlip>
                <a:blip r:embed="rId5"/>
              </a:buBlip>
            </a:pPr>
            <a:endParaRPr lang="en-US" altLang="zh-CN"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70000"/>
              </a:lnSpc>
              <a:buBlip>
                <a:blip r:embed="rId5"/>
              </a:buBlip>
            </a:pPr>
            <a:r>
              <a:rPr lang="en-US" altLang="zh-CN" sz="40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itertools.permutations</a:t>
            </a:r>
            <a:r>
              <a:rPr lang="en-US" altLang="zh-CN"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iterable</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r = None)</a:t>
            </a:r>
          </a:p>
          <a:p>
            <a:pPr algn="l">
              <a:lnSpc>
                <a:spcPct val="170000"/>
              </a:lnSpc>
              <a:buBlip>
                <a:blip r:embed="rId5"/>
              </a:buBlip>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功能：连续返回由 </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iterable</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序列中的元素生成的长度</a:t>
            </a:r>
          </a:p>
          <a:p>
            <a:pPr algn="l">
              <a:lnSpc>
                <a:spcPct val="17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为</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r</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的排列。</a:t>
            </a:r>
          </a:p>
          <a:p>
            <a:pPr algn="l">
              <a:lnSpc>
                <a:spcPct val="170000"/>
              </a:lnSpc>
              <a:buBlip>
                <a:blip r:embed="rId5"/>
              </a:buBlip>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如果</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r</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未指定或为</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None</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r</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默认设置为 </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iterable</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的长度</a:t>
            </a:r>
          </a:p>
          <a:p>
            <a:pPr algn="l">
              <a:lnSpc>
                <a:spcPct val="17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，即生成包含所有元素的全排列。</a:t>
            </a:r>
          </a:p>
        </p:txBody>
      </p:sp>
      <p:pic>
        <p:nvPicPr>
          <p:cNvPr id="4" name="图片 3"/>
          <p:cNvPicPr/>
          <p:nvPr/>
        </p:nvPicPr>
        <p:blipFill>
          <a:blip r:embed="rId6">
            <a:lum bright="34000" contrast="-8000"/>
          </a:blip>
          <a:stretch>
            <a:fillRect/>
          </a:stretch>
        </p:blipFill>
        <p:spPr>
          <a:xfrm rot="5400000">
            <a:off x="13646240" y="1065431"/>
            <a:ext cx="10252902" cy="13042686"/>
          </a:xfrm>
          <a:prstGeom prst="rect">
            <a:avLst/>
          </a:prstGeom>
          <a:noFill/>
          <a:ln w="9525">
            <a:noFill/>
          </a:ln>
        </p:spPr>
      </p:pic>
      <p:sp>
        <p:nvSpPr>
          <p:cNvPr id="13" name="文本框 12" descr="7b0a202020202262756c6c6574223a20227b5c2263617465676f727949645c223a31303030352c5c2274656d706c61746549645c223a32303233313332387d220a7d0a"/>
          <p:cNvSpPr txBox="1"/>
          <p:nvPr/>
        </p:nvSpPr>
        <p:spPr>
          <a:xfrm>
            <a:off x="13511746" y="5086995"/>
            <a:ext cx="11478235" cy="4892356"/>
          </a:xfrm>
          <a:prstGeom prst="rect">
            <a:avLst/>
          </a:prstGeom>
          <a:noFill/>
          <a:ln>
            <a:noFill/>
          </a:ln>
        </p:spPr>
        <p:txBody>
          <a:bodyPr wrap="square" rtlCol="0">
            <a:spAutoFit/>
          </a:bodyPr>
          <a:lstStyle/>
          <a:p>
            <a:pPr algn="l">
              <a:lnSpc>
                <a:spcPct val="13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from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itertools</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import *</a:t>
            </a:r>
          </a:p>
          <a:p>
            <a:pPr algn="l">
              <a:lnSpc>
                <a:spcPct val="13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 =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a','b','c</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lnSpc>
                <a:spcPct val="13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for element in permutations(s, 2):</a:t>
            </a:r>
          </a:p>
          <a:p>
            <a:pPr algn="l">
              <a:lnSpc>
                <a:spcPct val="13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 = element[0] + element[1]  </a:t>
            </a:r>
          </a:p>
          <a:p>
            <a:pPr algn="l">
              <a:lnSpc>
                <a:spcPct val="13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或者这样写：  </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a=''.join(element) </a:t>
            </a:r>
          </a:p>
          <a:p>
            <a:pPr algn="l">
              <a:lnSpc>
                <a:spcPct val="13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print(</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a,end</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p>
        </p:txBody>
      </p:sp>
      <p:sp>
        <p:nvSpPr>
          <p:cNvPr id="14" name="文本框 13" descr="7b0a202020202262756c6c6574223a20227b5c2263617465676f727949645c223a31303030352c5c2274656d706c61746549645c223a32303233313332387d220a7d0a"/>
          <p:cNvSpPr txBox="1"/>
          <p:nvPr/>
        </p:nvSpPr>
        <p:spPr>
          <a:xfrm>
            <a:off x="19218152" y="9155153"/>
            <a:ext cx="4442083" cy="706709"/>
          </a:xfrm>
          <a:prstGeom prst="rect">
            <a:avLst/>
          </a:prstGeom>
          <a:noFill/>
          <a:ln>
            <a:noFill/>
          </a:ln>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4000">
                <a:solidFill>
                  <a:srgbClr val="0070C0"/>
                </a:solidFill>
                <a:latin typeface="宋体" panose="02010600030101010101" pitchFamily="2" charset="-122"/>
                <a:ea typeface="宋体" panose="02010600030101010101" pitchFamily="2" charset="-122"/>
                <a:cs typeface="思源宋体 CN" panose="02020400000000000000" charset="-122"/>
              </a:defRPr>
            </a:lvl1pPr>
          </a:lstStyle>
          <a:p>
            <a:r>
              <a:rPr lang="en-US" altLang="zh-CN" dirty="0">
                <a:latin typeface="Times New Roman" panose="02020603050405020304" pitchFamily="18" charset="0"/>
                <a:cs typeface="Times New Roman" panose="02020603050405020304" pitchFamily="18" charset="0"/>
              </a:rPr>
              <a:t>ab ac </a:t>
            </a:r>
            <a:r>
              <a:rPr lang="en-US" altLang="zh-CN" dirty="0" err="1">
                <a:latin typeface="Times New Roman" panose="02020603050405020304" pitchFamily="18" charset="0"/>
                <a:cs typeface="Times New Roman" panose="02020603050405020304" pitchFamily="18" charset="0"/>
              </a:rPr>
              <a:t>ba</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bc</a:t>
            </a:r>
            <a:r>
              <a:rPr lang="en-US" altLang="zh-CN" dirty="0">
                <a:latin typeface="Times New Roman" panose="02020603050405020304" pitchFamily="18" charset="0"/>
                <a:cs typeface="Times New Roman" panose="02020603050405020304" pitchFamily="18" charset="0"/>
              </a:rPr>
              <a:t> ca </a:t>
            </a:r>
            <a:r>
              <a:rPr lang="en-US" altLang="zh-CN" dirty="0" err="1">
                <a:latin typeface="Times New Roman" panose="02020603050405020304" pitchFamily="18" charset="0"/>
                <a:cs typeface="Times New Roman" panose="02020603050405020304" pitchFamily="18" charset="0"/>
              </a:rPr>
              <a:t>cb</a:t>
            </a:r>
            <a:r>
              <a:rPr lang="en-US" altLang="zh-CN" dirty="0">
                <a:latin typeface="Times New Roman" panose="02020603050405020304" pitchFamily="18" charset="0"/>
                <a:cs typeface="Times New Roman" panose="02020603050405020304" pitchFamily="18" charset="0"/>
              </a:rPr>
              <a:t> </a:t>
            </a:r>
          </a:p>
        </p:txBody>
      </p:sp>
    </p:spTree>
    <p:custDataLst>
      <p:tags r:id="rId1"/>
    </p:custDataLst>
    <p:extLst>
      <p:ext uri="{BB962C8B-B14F-4D97-AF65-F5344CB8AC3E}">
        <p14:creationId xmlns:p14="http://schemas.microsoft.com/office/powerpoint/2010/main" val="4278842327"/>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up)">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3" grpId="0" bldLvl="0" animBg="1"/>
      <p:bldP spid="13" grpId="1" animBg="1"/>
      <p:bldP spid="14" grpId="0" animBg="1"/>
      <p:bldP spid="14"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像" descr="图像"/>
          <p:cNvPicPr>
            <a:picLocks noChangeAspect="1"/>
          </p:cNvPicPr>
          <p:nvPr/>
        </p:nvPicPr>
        <p:blipFill>
          <a:blip r:embed="rId4">
            <a:alphaModFix amt="20000"/>
            <a:duotone>
              <a:prstClr val="black"/>
              <a:schemeClr val="accent1">
                <a:tint val="45000"/>
                <a:satMod val="400000"/>
              </a:schemeClr>
            </a:duotone>
          </a:blip>
          <a:srcRect/>
          <a:stretch>
            <a:fillRect/>
          </a:stretch>
        </p:blipFill>
        <p:spPr>
          <a:xfrm>
            <a:off x="970217" y="7315216"/>
            <a:ext cx="11791817" cy="7102013"/>
          </a:xfrm>
          <a:prstGeom prst="rect">
            <a:avLst/>
          </a:prstGeom>
          <a:ln w="12700" cap="flat">
            <a:noFill/>
            <a:miter lim="400000"/>
            <a:headEnd/>
            <a:tailEnd/>
          </a:ln>
          <a:effectLst/>
        </p:spPr>
      </p:pic>
      <p:sp>
        <p:nvSpPr>
          <p:cNvPr id="12" name="矩形 11"/>
          <p:cNvSpPr/>
          <p:nvPr/>
        </p:nvSpPr>
        <p:spPr>
          <a:xfrm>
            <a:off x="12762034" y="616403"/>
            <a:ext cx="11596250" cy="13865592"/>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像" descr="图像"/>
          <p:cNvPicPr>
            <a:picLocks noChangeAspect="1"/>
          </p:cNvPicPr>
          <p:nvPr/>
        </p:nvPicPr>
        <p:blipFill>
          <a:blip r:embed="rId5"/>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sz="5599" b="1" spc="600" dirty="0">
                  <a:solidFill>
                    <a:schemeClr val="bg1"/>
                  </a:solidFill>
                  <a:latin typeface="思源宋体 CN Heavy" panose="02020900000000000000" charset="-122"/>
                  <a:ea typeface="思源宋体 CN Heavy" panose="02020900000000000000" charset="-122"/>
                </a:rPr>
                <a:t>重要！</a:t>
              </a:r>
            </a:p>
          </p:txBody>
        </p:sp>
      </p:grpSp>
      <p:sp>
        <p:nvSpPr>
          <p:cNvPr id="2" name="文本框 1" descr="7b0a202020202262756c6c6574223a20227b5c2263617465676f727949645c223a31303030352c5c2274656d706c61746549645c223a32303233313332387d220a7d0a"/>
          <p:cNvSpPr txBox="1"/>
          <p:nvPr/>
        </p:nvSpPr>
        <p:spPr>
          <a:xfrm>
            <a:off x="652103" y="3546737"/>
            <a:ext cx="21065580" cy="6370560"/>
          </a:xfrm>
          <a:prstGeom prst="rect">
            <a:avLst/>
          </a:prstGeom>
          <a:noFill/>
        </p:spPr>
        <p:txBody>
          <a:bodyPr wrap="square" rtlCol="0">
            <a:spAutoFit/>
          </a:bodyPr>
          <a:lstStyle/>
          <a:p>
            <a:pPr algn="l">
              <a:lnSpc>
                <a:spcPct val="170000"/>
              </a:lnSpc>
              <a:buBlip>
                <a:blip r:embed="rId6"/>
              </a:buBlip>
            </a:pPr>
            <a:r>
              <a:rPr lang="en-US" altLang="zh-CN" sz="4000" dirty="0">
                <a:solidFill>
                  <a:srgbClr val="2E7EEE"/>
                </a:solidFill>
                <a:latin typeface="Times New Roman" panose="02020603050405020304" pitchFamily="18" charset="0"/>
                <a:ea typeface="思源宋体 CN" panose="02020400000000000000" charset="-122"/>
                <a:cs typeface="Times New Roman" panose="02020603050405020304" pitchFamily="18" charset="0"/>
              </a:rPr>
              <a:t>permutations()</a:t>
            </a:r>
            <a:r>
              <a:rPr lang="en-US" altLang="zh-CN" sz="4000" dirty="0" err="1">
                <a:solidFill>
                  <a:srgbClr val="2E7EEE"/>
                </a:solidFill>
                <a:latin typeface="Times New Roman" panose="02020603050405020304" pitchFamily="18" charset="0"/>
                <a:ea typeface="思源宋体 CN" panose="02020400000000000000" charset="-122"/>
                <a:cs typeface="Times New Roman" panose="02020603050405020304" pitchFamily="18" charset="0"/>
              </a:rPr>
              <a:t>按什么顺序输出序列</a:t>
            </a:r>
            <a:r>
              <a:rPr lang="en-US" altLang="zh-CN" sz="4000" dirty="0">
                <a:solidFill>
                  <a:srgbClr val="2E7EEE"/>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7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答：按元素的位置顺序输出元素的排列，也就是说</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7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输出排列的顺序是位置的字典序。例如s</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['b', 'a', 'c']</a:t>
            </a:r>
          </a:p>
          <a:p>
            <a:pPr algn="l">
              <a:lnSpc>
                <a:spcPct val="17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执行permutations</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输出“bac</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bca</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abc</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acb</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cba</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cab”</a:t>
            </a:r>
          </a:p>
          <a:p>
            <a:pPr algn="l">
              <a:lnSpc>
                <a:spcPct val="17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并不是按字符的字典序输出排列，而是按位置顺序</a:t>
            </a: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7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输出</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p:txBody>
      </p:sp>
    </p:spTree>
    <p:custDataLst>
      <p:tags r:id="rId1"/>
    </p:custDataLst>
    <p:extLst>
      <p:ext uri="{BB962C8B-B14F-4D97-AF65-F5344CB8AC3E}">
        <p14:creationId xmlns:p14="http://schemas.microsoft.com/office/powerpoint/2010/main" val="3572893535"/>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像" descr="图像"/>
          <p:cNvPicPr>
            <a:picLocks noChangeAspect="1"/>
          </p:cNvPicPr>
          <p:nvPr/>
        </p:nvPicPr>
        <p:blipFill>
          <a:blip r:embed="rId4">
            <a:alphaModFix amt="20000"/>
            <a:duotone>
              <a:prstClr val="black"/>
              <a:schemeClr val="accent1">
                <a:tint val="45000"/>
                <a:satMod val="400000"/>
              </a:schemeClr>
            </a:duotone>
          </a:blip>
          <a:srcRect/>
          <a:stretch>
            <a:fillRect/>
          </a:stretch>
        </p:blipFill>
        <p:spPr>
          <a:xfrm>
            <a:off x="970217" y="7315216"/>
            <a:ext cx="11791817" cy="7102013"/>
          </a:xfrm>
          <a:prstGeom prst="rect">
            <a:avLst/>
          </a:prstGeom>
          <a:ln w="12700" cap="flat">
            <a:noFill/>
            <a:miter lim="400000"/>
            <a:headEnd/>
            <a:tailEnd/>
          </a:ln>
          <a:effectLst/>
        </p:spPr>
      </p:pic>
      <p:sp>
        <p:nvSpPr>
          <p:cNvPr id="12" name="矩形 11"/>
          <p:cNvSpPr/>
          <p:nvPr/>
        </p:nvSpPr>
        <p:spPr>
          <a:xfrm>
            <a:off x="12762034" y="616403"/>
            <a:ext cx="11596250" cy="13865592"/>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像" descr="图像"/>
          <p:cNvPicPr>
            <a:picLocks noChangeAspect="1"/>
          </p:cNvPicPr>
          <p:nvPr/>
        </p:nvPicPr>
        <p:blipFill>
          <a:blip r:embed="rId5"/>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sz="5599" b="1" spc="600" dirty="0">
                  <a:solidFill>
                    <a:schemeClr val="bg1"/>
                  </a:solidFill>
                  <a:latin typeface="思源宋体 CN Heavy" panose="02020900000000000000" charset="-122"/>
                  <a:ea typeface="思源宋体 CN Heavy" panose="02020900000000000000" charset="-122"/>
                </a:rPr>
                <a:t>重要！</a:t>
              </a:r>
            </a:p>
          </p:txBody>
        </p:sp>
      </p:grpSp>
      <p:sp>
        <p:nvSpPr>
          <p:cNvPr id="2" name="文本框 1" descr="7b0a202020202262756c6c6574223a20227b5c2263617465676f727949645c223a31303030352c5c2274656d706c61746549645c223a32303233313332387d220a7d0a"/>
          <p:cNvSpPr txBox="1"/>
          <p:nvPr/>
        </p:nvSpPr>
        <p:spPr>
          <a:xfrm>
            <a:off x="652103" y="3546737"/>
            <a:ext cx="21065580" cy="10554918"/>
          </a:xfrm>
          <a:prstGeom prst="rect">
            <a:avLst/>
          </a:prstGeom>
          <a:noFill/>
        </p:spPr>
        <p:txBody>
          <a:bodyPr wrap="square" rtlCol="0">
            <a:spAutoFit/>
          </a:bodyPr>
          <a:lstStyle/>
          <a:p>
            <a:pPr algn="l">
              <a:lnSpc>
                <a:spcPct val="170000"/>
              </a:lnSpc>
              <a:buBlip>
                <a:blip r:embed="rId6"/>
              </a:buBlip>
            </a:pPr>
            <a:r>
              <a:rPr lang="en-US" altLang="zh-CN" sz="4000" dirty="0">
                <a:solidFill>
                  <a:srgbClr val="2E7EEE"/>
                </a:solidFill>
                <a:latin typeface="Times New Roman" panose="02020603050405020304" pitchFamily="18" charset="0"/>
                <a:ea typeface="思源宋体 CN" panose="02020400000000000000" charset="-122"/>
                <a:cs typeface="Times New Roman" panose="02020603050405020304" pitchFamily="18" charset="0"/>
              </a:rPr>
              <a:t>permutations()</a:t>
            </a:r>
            <a:r>
              <a:rPr lang="en-US" altLang="zh-CN" sz="4000" dirty="0" err="1">
                <a:solidFill>
                  <a:srgbClr val="2E7EEE"/>
                </a:solidFill>
                <a:latin typeface="Times New Roman" panose="02020603050405020304" pitchFamily="18" charset="0"/>
                <a:ea typeface="思源宋体 CN" panose="02020400000000000000" charset="-122"/>
                <a:cs typeface="Times New Roman" panose="02020603050405020304" pitchFamily="18" charset="0"/>
              </a:rPr>
              <a:t>按什么顺序输出序列</a:t>
            </a:r>
            <a:r>
              <a:rPr lang="en-US" altLang="zh-CN" sz="4000" dirty="0">
                <a:solidFill>
                  <a:srgbClr val="2E7EEE"/>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7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答：按元素的位置顺序输出元素的排列，也就是说</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7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输出排列的顺序是位置的字典序。例如s</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['b', 'a', 'c']</a:t>
            </a:r>
          </a:p>
          <a:p>
            <a:pPr algn="l">
              <a:lnSpc>
                <a:spcPct val="17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执行permutations</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输出“bac</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bca</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abc</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acb</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cba</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cab”</a:t>
            </a:r>
          </a:p>
          <a:p>
            <a:pPr algn="l">
              <a:lnSpc>
                <a:spcPct val="17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并不是按字符的字典序输出排列，而是按位置顺序</a:t>
            </a: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7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输出</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7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s = ['b', 'a', 'c']的3个元素的位置是'b'=1、'a'=2、'c'=3，</a:t>
            </a:r>
          </a:p>
          <a:p>
            <a:pPr algn="l">
              <a:lnSpc>
                <a:spcPct val="17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输出的排列“bac</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bca</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abc</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acb</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cba</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cab”，</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按位置表示就</a:t>
            </a: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7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是“123 132 213 231 312 321”，这是按从小到大的顺</a:t>
            </a:r>
          </a:p>
          <a:p>
            <a:pPr algn="l">
              <a:lnSpc>
                <a:spcPct val="17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序输出的</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p:txBody>
      </p:sp>
      <p:pic>
        <p:nvPicPr>
          <p:cNvPr id="4" name="图片 3"/>
          <p:cNvPicPr/>
          <p:nvPr/>
        </p:nvPicPr>
        <p:blipFill>
          <a:blip r:embed="rId7">
            <a:lum bright="34000" contrast="-8000"/>
          </a:blip>
          <a:stretch>
            <a:fillRect/>
          </a:stretch>
        </p:blipFill>
        <p:spPr>
          <a:xfrm rot="5400000">
            <a:off x="13834001" y="657607"/>
            <a:ext cx="9300103" cy="13042686"/>
          </a:xfrm>
          <a:prstGeom prst="rect">
            <a:avLst/>
          </a:prstGeom>
          <a:noFill/>
          <a:ln w="9525">
            <a:noFill/>
          </a:ln>
        </p:spPr>
      </p:pic>
      <p:sp>
        <p:nvSpPr>
          <p:cNvPr id="13" name="文本框 12" descr="7b0a202020202262756c6c6574223a20227b5c2263617465676f727949645c223a31303030352c5c2274656d706c61746549645c223a32303233313332387d220a7d0a"/>
          <p:cNvSpPr txBox="1"/>
          <p:nvPr/>
        </p:nvSpPr>
        <p:spPr>
          <a:xfrm>
            <a:off x="13396286" y="5064786"/>
            <a:ext cx="11478235" cy="4092309"/>
          </a:xfrm>
          <a:prstGeom prst="rect">
            <a:avLst/>
          </a:prstGeom>
          <a:noFill/>
          <a:ln>
            <a:noFill/>
          </a:ln>
        </p:spPr>
        <p:txBody>
          <a:bodyPr wrap="square" rtlCol="0">
            <a:spAutoFit/>
          </a:bodyPr>
          <a:lstStyle/>
          <a:p>
            <a:pPr algn="l">
              <a:lnSpc>
                <a:spcPct val="130000"/>
              </a:lnSpc>
            </a:pPr>
            <a:r>
              <a:rPr lang="en-US" altLang="zh-CN" sz="4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from </a:t>
            </a:r>
            <a:r>
              <a:rPr lang="en-US" altLang="zh-CN" sz="40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itertools</a:t>
            </a:r>
            <a:r>
              <a:rPr lang="en-US" altLang="zh-CN" sz="4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import *</a:t>
            </a:r>
          </a:p>
          <a:p>
            <a:pPr algn="l">
              <a:lnSpc>
                <a:spcPct val="130000"/>
              </a:lnSpc>
            </a:pPr>
            <a:r>
              <a:rPr lang="en-US" altLang="zh-CN" sz="4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 = ['</a:t>
            </a:r>
            <a:r>
              <a:rPr lang="en-US" altLang="zh-CN" sz="40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a:t>
            </a:r>
            <a:r>
              <a:rPr lang="en-US" altLang="zh-CN" sz="4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p>
          <a:p>
            <a:pPr algn="l">
              <a:lnSpc>
                <a:spcPct val="130000"/>
              </a:lnSpc>
            </a:pPr>
            <a:r>
              <a:rPr lang="en-US" altLang="zh-CN" sz="4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for element in permutations(s):</a:t>
            </a:r>
          </a:p>
          <a:p>
            <a:pPr algn="l">
              <a:lnSpc>
                <a:spcPct val="130000"/>
              </a:lnSpc>
            </a:pPr>
            <a:r>
              <a:rPr lang="en-US" altLang="zh-CN" sz="4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a=''.join(element) </a:t>
            </a:r>
          </a:p>
          <a:p>
            <a:pPr algn="l">
              <a:lnSpc>
                <a:spcPct val="130000"/>
              </a:lnSpc>
            </a:pPr>
            <a:r>
              <a:rPr lang="en-US" altLang="zh-CN" sz="4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print(</a:t>
            </a:r>
            <a:r>
              <a:rPr lang="en-US" altLang="zh-CN" sz="40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a,end</a:t>
            </a:r>
            <a:r>
              <a:rPr lang="en-US" altLang="zh-CN" sz="4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14" name="文本框 13" descr="7b0a202020202262756c6c6574223a20227b5c2263617465676f727949645c223a31303030352c5c2274656d706c61746549645c223a32303233313332387d220a7d0a"/>
          <p:cNvSpPr txBox="1"/>
          <p:nvPr/>
        </p:nvSpPr>
        <p:spPr>
          <a:xfrm>
            <a:off x="17995275" y="8403625"/>
            <a:ext cx="7162334" cy="706709"/>
          </a:xfrm>
          <a:prstGeom prst="rect">
            <a:avLst/>
          </a:prstGeom>
          <a:noFill/>
          <a:ln>
            <a:noFill/>
          </a:ln>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4000">
                <a:solidFill>
                  <a:srgbClr val="0070C0"/>
                </a:solidFill>
                <a:latin typeface="宋体" panose="02010600030101010101" pitchFamily="2" charset="-122"/>
                <a:ea typeface="宋体" panose="02010600030101010101" pitchFamily="2" charset="-122"/>
                <a:cs typeface="思源宋体 CN" panose="02020400000000000000" charset="-122"/>
              </a:defRPr>
            </a:lvl1pPr>
          </a:lstStyle>
          <a:p>
            <a:r>
              <a:rPr lang="en-US" altLang="zh-CN" dirty="0">
                <a:latin typeface="Times New Roman" panose="02020603050405020304" pitchFamily="18" charset="0"/>
                <a:cs typeface="Times New Roman" panose="02020603050405020304" pitchFamily="18" charset="0"/>
              </a:rPr>
              <a:t>bac </a:t>
            </a:r>
            <a:r>
              <a:rPr lang="en-US" altLang="zh-CN" dirty="0" err="1">
                <a:latin typeface="Times New Roman" panose="02020603050405020304" pitchFamily="18" charset="0"/>
                <a:cs typeface="Times New Roman" panose="02020603050405020304" pitchFamily="18" charset="0"/>
              </a:rPr>
              <a:t>bca</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abc</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acb</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cba</a:t>
            </a:r>
            <a:r>
              <a:rPr lang="en-US" altLang="zh-CN" dirty="0">
                <a:latin typeface="Times New Roman" panose="02020603050405020304" pitchFamily="18" charset="0"/>
                <a:cs typeface="Times New Roman" panose="02020603050405020304" pitchFamily="18" charset="0"/>
              </a:rPr>
              <a:t> cab</a:t>
            </a:r>
          </a:p>
        </p:txBody>
      </p:sp>
    </p:spTree>
    <p:custDataLst>
      <p:tags r:id="rId1"/>
    </p:custDataLst>
    <p:extLst>
      <p:ext uri="{BB962C8B-B14F-4D97-AF65-F5344CB8AC3E}">
        <p14:creationId xmlns:p14="http://schemas.microsoft.com/office/powerpoint/2010/main" val="1141882195"/>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par>
    </p:tnLst>
    <p:bldLst>
      <p:bldP spid="2" grpId="0"/>
      <p:bldP spid="13" grpId="0" animBg="1"/>
      <p:bldP spid="1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2762034" y="616403"/>
            <a:ext cx="11596250" cy="13865592"/>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像" descr="图像"/>
          <p:cNvPicPr>
            <a:picLocks noChangeAspect="1"/>
          </p:cNvPicPr>
          <p:nvPr/>
        </p:nvPicPr>
        <p:blipFill>
          <a:blip r:embed="rId4"/>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grpSp>
      <p:sp>
        <p:nvSpPr>
          <p:cNvPr id="2" name="文本框 1" descr="7b0a202020202262756c6c6574223a20227b5c2263617465676f727949645c223a31303030352c5c2274656d706c61746549645c223a32303233313332387d220a7d0a"/>
          <p:cNvSpPr txBox="1"/>
          <p:nvPr/>
        </p:nvSpPr>
        <p:spPr>
          <a:xfrm>
            <a:off x="652103" y="3546737"/>
            <a:ext cx="21065580" cy="3230035"/>
          </a:xfrm>
          <a:prstGeom prst="rect">
            <a:avLst/>
          </a:prstGeom>
          <a:noFill/>
        </p:spPr>
        <p:txBody>
          <a:bodyPr wrap="square" rtlCol="0">
            <a:spAutoFit/>
          </a:bodyPr>
          <a:lstStyle/>
          <a:p>
            <a:pPr algn="l">
              <a:lnSpc>
                <a:spcPct val="170000"/>
              </a:lnSpc>
              <a:buBlip>
                <a:blip r:embed="rId5"/>
              </a:buBlip>
            </a:pPr>
            <a:r>
              <a:rPr lang="en-US" altLang="zh-CN" sz="4000">
                <a:solidFill>
                  <a:schemeClr val="tx1"/>
                </a:solidFill>
                <a:latin typeface="Times New Roman" panose="02020603050405020304" pitchFamily="18" charset="0"/>
                <a:ea typeface="思源宋体 CN" panose="02020400000000000000" charset="-122"/>
                <a:cs typeface="Times New Roman" panose="02020603050405020304" pitchFamily="18" charset="0"/>
              </a:rPr>
              <a:t>如果有相同的元素，不同位置的元素被认为不同。</a:t>
            </a:r>
          </a:p>
          <a:p>
            <a:pPr algn="l">
              <a:lnSpc>
                <a:spcPct val="170000"/>
              </a:lnSpc>
            </a:pPr>
            <a:r>
              <a:rPr lang="en-US" altLang="zh-CN" sz="4000">
                <a:solidFill>
                  <a:schemeClr val="tx1"/>
                </a:solidFill>
                <a:latin typeface="Times New Roman" panose="02020603050405020304" pitchFamily="18" charset="0"/>
                <a:ea typeface="思源宋体 CN" panose="02020400000000000000" charset="-122"/>
                <a:cs typeface="Times New Roman" panose="02020603050405020304" pitchFamily="18" charset="0"/>
              </a:rPr>
              <a:t>   例如s = ['a', 'a', 'c']，执行permutations(s)，输出</a:t>
            </a:r>
          </a:p>
          <a:p>
            <a:pPr algn="l">
              <a:lnSpc>
                <a:spcPct val="170000"/>
              </a:lnSpc>
            </a:pPr>
            <a:r>
              <a:rPr lang="en-US" altLang="zh-CN" sz="4000">
                <a:solidFill>
                  <a:schemeClr val="tx1"/>
                </a:solidFill>
                <a:latin typeface="Times New Roman" panose="02020603050405020304" pitchFamily="18" charset="0"/>
                <a:ea typeface="思源宋体 CN" panose="02020400000000000000" charset="-122"/>
                <a:cs typeface="Times New Roman" panose="02020603050405020304" pitchFamily="18" charset="0"/>
              </a:rPr>
              <a:t>  “aac aca aac aca caa caa”。</a:t>
            </a:r>
          </a:p>
        </p:txBody>
      </p:sp>
      <p:pic>
        <p:nvPicPr>
          <p:cNvPr id="4" name="图片 3"/>
          <p:cNvPicPr/>
          <p:nvPr/>
        </p:nvPicPr>
        <p:blipFill>
          <a:blip r:embed="rId6">
            <a:lum bright="34000" contrast="-8000"/>
          </a:blip>
          <a:stretch>
            <a:fillRect/>
          </a:stretch>
        </p:blipFill>
        <p:spPr>
          <a:xfrm rot="5400000">
            <a:off x="13288254" y="447300"/>
            <a:ext cx="10543174" cy="13042686"/>
          </a:xfrm>
          <a:prstGeom prst="rect">
            <a:avLst/>
          </a:prstGeom>
          <a:noFill/>
          <a:ln w="9525">
            <a:noFill/>
          </a:ln>
        </p:spPr>
      </p:pic>
      <p:sp>
        <p:nvSpPr>
          <p:cNvPr id="13" name="文本框 12" descr="7b0a202020202262756c6c6574223a20227b5c2263617465676f727949645c223a31303030352c5c2274656d706c61746549645c223a32303233313332387d220a7d0a"/>
          <p:cNvSpPr txBox="1"/>
          <p:nvPr/>
        </p:nvSpPr>
        <p:spPr>
          <a:xfrm>
            <a:off x="13527160" y="4316306"/>
            <a:ext cx="11478235" cy="4092309"/>
          </a:xfrm>
          <a:prstGeom prst="rect">
            <a:avLst/>
          </a:prstGeom>
          <a:noFill/>
          <a:ln>
            <a:noFill/>
          </a:ln>
        </p:spPr>
        <p:txBody>
          <a:bodyPr wrap="square" rtlCol="0">
            <a:spAutoFit/>
          </a:bodyPr>
          <a:lstStyle/>
          <a:p>
            <a:pPr algn="l">
              <a:lnSpc>
                <a:spcPct val="130000"/>
              </a:lnSpc>
            </a:pPr>
            <a:r>
              <a:rPr lang="en-US" altLang="zh-CN" sz="40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from itertools import *</a:t>
            </a:r>
          </a:p>
          <a:p>
            <a:pPr algn="l">
              <a:lnSpc>
                <a:spcPct val="130000"/>
              </a:lnSpc>
            </a:pPr>
            <a:r>
              <a:rPr lang="en-US" altLang="zh-CN" sz="40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 = ['a','a','c']</a:t>
            </a:r>
          </a:p>
          <a:p>
            <a:pPr algn="l">
              <a:lnSpc>
                <a:spcPct val="130000"/>
              </a:lnSpc>
            </a:pPr>
            <a:r>
              <a:rPr lang="en-US" altLang="zh-CN" sz="40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for element in permutations(s):</a:t>
            </a:r>
          </a:p>
          <a:p>
            <a:pPr algn="l">
              <a:lnSpc>
                <a:spcPct val="130000"/>
              </a:lnSpc>
            </a:pPr>
            <a:r>
              <a:rPr lang="en-US" altLang="zh-CN" sz="40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a=''.join(element) </a:t>
            </a:r>
          </a:p>
          <a:p>
            <a:pPr algn="l">
              <a:lnSpc>
                <a:spcPct val="130000"/>
              </a:lnSpc>
            </a:pPr>
            <a:r>
              <a:rPr lang="en-US" altLang="zh-CN" sz="40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print(a,end=' ')</a:t>
            </a:r>
          </a:p>
        </p:txBody>
      </p:sp>
      <p:sp>
        <p:nvSpPr>
          <p:cNvPr id="14" name="文本框 13" descr="7b0a202020202262756c6c6574223a20227b5c2263617465676f727949645c223a31303030352c5c2274656d706c61746549645c223a32303233313332387d220a7d0a"/>
          <p:cNvSpPr txBox="1"/>
          <p:nvPr/>
        </p:nvSpPr>
        <p:spPr>
          <a:xfrm>
            <a:off x="18143396" y="7629025"/>
            <a:ext cx="7162334" cy="706709"/>
          </a:xfrm>
          <a:prstGeom prst="rect">
            <a:avLst/>
          </a:prstGeom>
          <a:noFill/>
          <a:ln>
            <a:noFill/>
          </a:ln>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4000">
                <a:solidFill>
                  <a:srgbClr val="0070C0"/>
                </a:solidFill>
                <a:latin typeface="宋体" panose="02010600030101010101" pitchFamily="2" charset="-122"/>
                <a:ea typeface="宋体" panose="02010600030101010101" pitchFamily="2" charset="-122"/>
                <a:cs typeface="思源宋体 CN" panose="02020400000000000000" charset="-122"/>
              </a:defRPr>
            </a:lvl1pPr>
          </a:lstStyle>
          <a:p>
            <a:r>
              <a:rPr lang="en-US" altLang="zh-CN">
                <a:latin typeface="Times New Roman" panose="02020603050405020304" pitchFamily="18" charset="0"/>
                <a:cs typeface="Times New Roman" panose="02020603050405020304" pitchFamily="18" charset="0"/>
              </a:rPr>
              <a:t>aac aca aac aca caa caa </a:t>
            </a:r>
          </a:p>
        </p:txBody>
      </p:sp>
    </p:spTree>
    <p:custDataLst>
      <p:tags r:id="rId1"/>
    </p:custDataLst>
    <p:extLst>
      <p:ext uri="{BB962C8B-B14F-4D97-AF65-F5344CB8AC3E}">
        <p14:creationId xmlns:p14="http://schemas.microsoft.com/office/powerpoint/2010/main" val="2258069588"/>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3" grpId="0" bldLvl="0" animBg="1"/>
      <p:bldP spid="13" grpId="1" animBg="1"/>
      <p:bldP spid="14" grpId="0" animBg="1"/>
      <p:bldP spid="14"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像" descr="图像"/>
          <p:cNvPicPr>
            <a:picLocks noChangeAspect="1"/>
          </p:cNvPicPr>
          <p:nvPr/>
        </p:nvPicPr>
        <p:blipFill>
          <a:blip r:embed="rId4">
            <a:alphaModFix amt="20000"/>
            <a:duotone>
              <a:prstClr val="black"/>
              <a:schemeClr val="accent1">
                <a:tint val="45000"/>
                <a:satMod val="400000"/>
              </a:schemeClr>
            </a:duotone>
          </a:blip>
          <a:srcRect/>
          <a:stretch>
            <a:fillRect/>
          </a:stretch>
        </p:blipFill>
        <p:spPr>
          <a:xfrm>
            <a:off x="970217" y="6081583"/>
            <a:ext cx="11791817" cy="7102013"/>
          </a:xfrm>
          <a:prstGeom prst="rect">
            <a:avLst/>
          </a:prstGeom>
          <a:ln w="12700" cap="flat">
            <a:noFill/>
            <a:miter lim="400000"/>
            <a:headEnd/>
            <a:tailEnd/>
          </a:ln>
          <a:effectLst/>
        </p:spPr>
      </p:pic>
      <p:pic>
        <p:nvPicPr>
          <p:cNvPr id="8" name="图像" descr="图像"/>
          <p:cNvPicPr>
            <a:picLocks noChangeAspect="1"/>
          </p:cNvPicPr>
          <p:nvPr/>
        </p:nvPicPr>
        <p:blipFill>
          <a:blip r:embed="rId5"/>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sz="5599" b="1" spc="600" dirty="0">
                  <a:solidFill>
                    <a:schemeClr val="bg1"/>
                  </a:solidFill>
                  <a:latin typeface="思源宋体 CN Heavy" panose="02020900000000000000" charset="-122"/>
                  <a:ea typeface="思源宋体 CN Heavy" panose="02020900000000000000" charset="-122"/>
                </a:rPr>
                <a:t>易错点</a:t>
              </a:r>
            </a:p>
          </p:txBody>
        </p:sp>
      </p:grpSp>
      <p:sp>
        <p:nvSpPr>
          <p:cNvPr id="2" name="文本框 1" descr="7b0a202020202262756c6c6574223a20227b5c2263617465676f727949645c223a31303030352c5c2274656d706c61746549645c223a32303233313332387d220a7d0a"/>
          <p:cNvSpPr txBox="1"/>
          <p:nvPr/>
        </p:nvSpPr>
        <p:spPr>
          <a:xfrm>
            <a:off x="526554" y="3758966"/>
            <a:ext cx="22501108" cy="2862136"/>
          </a:xfrm>
          <a:prstGeom prst="rect">
            <a:avLst/>
          </a:prstGeom>
          <a:noFill/>
        </p:spPr>
        <p:txBody>
          <a:bodyPr wrap="square" rtlCol="0">
            <a:spAutoFit/>
          </a:bodyPr>
          <a:lstStyle/>
          <a:p>
            <a:pPr algn="l">
              <a:lnSpc>
                <a:spcPct val="150000"/>
              </a:lnSpc>
              <a:buBlip>
                <a:blip r:embed="rId6"/>
              </a:buBlip>
            </a:pP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初学者容易犯一个错误</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把元素</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的值</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当成了位置</a:t>
            </a: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buBlip>
                <a:blip r:embed="rId6"/>
              </a:buBlip>
            </a:pP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例如s</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['1', '3', '2']，</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执行permutations</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(s)，输出“132 123 312 321 213 231”</a:t>
            </a:r>
          </a:p>
          <a:p>
            <a:pPr algn="l">
              <a:lnSpc>
                <a:spcPct val="150000"/>
              </a:lnSpc>
              <a:buBlip>
                <a:blip r:embed="rId6"/>
              </a:buBlip>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看起来很乱，实际上是按3个元素的位置'1'=1、'3'=2、'2'=3输出有序的排列的。</a:t>
            </a:r>
          </a:p>
        </p:txBody>
      </p:sp>
      <p:pic>
        <p:nvPicPr>
          <p:cNvPr id="4" name="图片 3"/>
          <p:cNvPicPr/>
          <p:nvPr/>
        </p:nvPicPr>
        <p:blipFill>
          <a:blip r:embed="rId7">
            <a:lum bright="34000" contrast="-8000"/>
          </a:blip>
          <a:stretch>
            <a:fillRect/>
          </a:stretch>
        </p:blipFill>
        <p:spPr>
          <a:xfrm rot="5400000">
            <a:off x="1076503" y="3621821"/>
            <a:ext cx="9367589" cy="13384296"/>
          </a:xfrm>
          <a:prstGeom prst="rect">
            <a:avLst/>
          </a:prstGeom>
          <a:noFill/>
          <a:ln w="9525">
            <a:noFill/>
          </a:ln>
        </p:spPr>
      </p:pic>
      <p:sp>
        <p:nvSpPr>
          <p:cNvPr id="13" name="文本框 12" descr="7b0a202020202262756c6c6574223a20227b5c2263617465676f727949645c223a31303030352c5c2274656d706c61746549645c223a32303233313332387d220a7d0a"/>
          <p:cNvSpPr txBox="1"/>
          <p:nvPr/>
        </p:nvSpPr>
        <p:spPr>
          <a:xfrm>
            <a:off x="526554" y="8260032"/>
            <a:ext cx="11806112" cy="4092309"/>
          </a:xfrm>
          <a:prstGeom prst="rect">
            <a:avLst/>
          </a:prstGeom>
          <a:noFill/>
          <a:ln>
            <a:noFill/>
          </a:ln>
        </p:spPr>
        <p:txBody>
          <a:bodyPr wrap="square" rtlCol="0">
            <a:spAutoFit/>
          </a:bodyPr>
          <a:lstStyle/>
          <a:p>
            <a:pPr algn="l">
              <a:lnSpc>
                <a:spcPct val="13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from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itertools</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import *</a:t>
            </a:r>
          </a:p>
          <a:p>
            <a:pPr algn="l">
              <a:lnSpc>
                <a:spcPct val="13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 = ['1','3','2']</a:t>
            </a:r>
          </a:p>
          <a:p>
            <a:pPr algn="l">
              <a:lnSpc>
                <a:spcPct val="13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for element in permutations(s):</a:t>
            </a:r>
          </a:p>
          <a:p>
            <a:pPr algn="l">
              <a:lnSpc>
                <a:spcPct val="13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a=''.join(element) </a:t>
            </a:r>
          </a:p>
          <a:p>
            <a:pPr algn="l">
              <a:lnSpc>
                <a:spcPct val="13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print(</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a,end</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p>
        </p:txBody>
      </p:sp>
      <p:sp>
        <p:nvSpPr>
          <p:cNvPr id="14" name="文本框 13" descr="7b0a202020202262756c6c6574223a20227b5c2263617465676f727949645c223a31303030352c5c2274656d706c61746549645c223a32303233313332387d220a7d0a"/>
          <p:cNvSpPr txBox="1"/>
          <p:nvPr/>
        </p:nvSpPr>
        <p:spPr>
          <a:xfrm>
            <a:off x="5821532" y="11457187"/>
            <a:ext cx="7162334" cy="706709"/>
          </a:xfrm>
          <a:prstGeom prst="rect">
            <a:avLst/>
          </a:prstGeom>
          <a:noFill/>
          <a:ln>
            <a:noFill/>
          </a:ln>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4000">
                <a:solidFill>
                  <a:srgbClr val="0070C0"/>
                </a:solidFill>
                <a:latin typeface="宋体" panose="02010600030101010101" pitchFamily="2" charset="-122"/>
                <a:ea typeface="宋体" panose="02010600030101010101" pitchFamily="2" charset="-122"/>
                <a:cs typeface="思源宋体 CN" panose="02020400000000000000" charset="-122"/>
              </a:defRPr>
            </a:lvl1pPr>
          </a:lstStyle>
          <a:p>
            <a:r>
              <a:rPr lang="en-US" altLang="zh-CN" dirty="0">
                <a:latin typeface="Times New Roman" panose="02020603050405020304" pitchFamily="18" charset="0"/>
                <a:cs typeface="Times New Roman" panose="02020603050405020304" pitchFamily="18" charset="0"/>
              </a:rPr>
              <a:t>132 123 312 321 213 231 </a:t>
            </a:r>
          </a:p>
        </p:txBody>
      </p:sp>
      <p:pic>
        <p:nvPicPr>
          <p:cNvPr id="15" name="图片 14"/>
          <p:cNvPicPr/>
          <p:nvPr/>
        </p:nvPicPr>
        <p:blipFill>
          <a:blip r:embed="rId7">
            <a:lum bright="34000" contrast="-8000"/>
          </a:blip>
          <a:stretch>
            <a:fillRect/>
          </a:stretch>
        </p:blipFill>
        <p:spPr>
          <a:xfrm rot="5400000">
            <a:off x="13550947" y="3048772"/>
            <a:ext cx="9367589" cy="14530394"/>
          </a:xfrm>
          <a:prstGeom prst="rect">
            <a:avLst/>
          </a:prstGeom>
          <a:noFill/>
          <a:ln w="9525">
            <a:noFill/>
          </a:ln>
        </p:spPr>
      </p:pic>
      <p:sp>
        <p:nvSpPr>
          <p:cNvPr id="17" name="文本框 16" descr="7b0a202020202262756c6c6574223a20227b5c2263617465676f727949645c223a31303030352c5c2274656d706c61746549645c223a32303233313332387d220a7d0a"/>
          <p:cNvSpPr txBox="1"/>
          <p:nvPr/>
        </p:nvSpPr>
        <p:spPr>
          <a:xfrm>
            <a:off x="12495623" y="7859521"/>
            <a:ext cx="11478235" cy="4893328"/>
          </a:xfrm>
          <a:prstGeom prst="rect">
            <a:avLst/>
          </a:prstGeom>
          <a:noFill/>
          <a:ln>
            <a:noFill/>
          </a:ln>
        </p:spPr>
        <p:txBody>
          <a:bodyPr wrap="square" rtlCol="0">
            <a:spAutoFit/>
          </a:bodyPr>
          <a:lstStyle/>
          <a:p>
            <a:pPr algn="l">
              <a:lnSpc>
                <a:spcPct val="13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from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itertools</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import *</a:t>
            </a:r>
          </a:p>
          <a:p>
            <a:pPr algn="l">
              <a:lnSpc>
                <a:spcPct val="13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 = [1,3,2]</a:t>
            </a:r>
          </a:p>
          <a:p>
            <a:pPr algn="l">
              <a:lnSpc>
                <a:spcPct val="13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for element in permutations(s):</a:t>
            </a:r>
          </a:p>
          <a:p>
            <a:pPr algn="l">
              <a:lnSpc>
                <a:spcPct val="13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 j in element:  </a:t>
            </a:r>
          </a:p>
          <a:p>
            <a:pPr algn="l">
              <a:lnSpc>
                <a:spcPct val="13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print(</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j,end</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lnSpc>
                <a:spcPct val="13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print(' ',end='')</a:t>
            </a:r>
          </a:p>
        </p:txBody>
      </p:sp>
      <p:sp>
        <p:nvSpPr>
          <p:cNvPr id="18" name="文本框 17" descr="7b0a202020202262756c6c6574223a20227b5c2263617465676f727949645c223a31303030352c5c2274656d706c61746549645c223a32303233313332387d220a7d0a"/>
          <p:cNvSpPr txBox="1"/>
          <p:nvPr/>
        </p:nvSpPr>
        <p:spPr>
          <a:xfrm>
            <a:off x="18660482" y="11998985"/>
            <a:ext cx="7162334" cy="706709"/>
          </a:xfrm>
          <a:prstGeom prst="rect">
            <a:avLst/>
          </a:prstGeom>
          <a:noFill/>
          <a:ln>
            <a:noFill/>
          </a:ln>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4000">
                <a:solidFill>
                  <a:srgbClr val="0070C0"/>
                </a:solidFill>
                <a:latin typeface="宋体" panose="02010600030101010101" pitchFamily="2" charset="-122"/>
                <a:ea typeface="宋体" panose="02010600030101010101" pitchFamily="2" charset="-122"/>
                <a:cs typeface="思源宋体 CN" panose="02020400000000000000" charset="-122"/>
              </a:defRPr>
            </a:lvl1pPr>
          </a:lstStyle>
          <a:p>
            <a:r>
              <a:rPr lang="en-US" altLang="zh-CN" dirty="0">
                <a:latin typeface="Times New Roman" panose="02020603050405020304" pitchFamily="18" charset="0"/>
                <a:cs typeface="Times New Roman" panose="02020603050405020304" pitchFamily="18" charset="0"/>
              </a:rPr>
              <a:t>132 123 312 321 213 231 </a:t>
            </a:r>
          </a:p>
        </p:txBody>
      </p:sp>
    </p:spTree>
    <p:custDataLst>
      <p:tags r:id="rId1"/>
    </p:custDataLst>
    <p:extLst>
      <p:ext uri="{BB962C8B-B14F-4D97-AF65-F5344CB8AC3E}">
        <p14:creationId xmlns:p14="http://schemas.microsoft.com/office/powerpoint/2010/main" val="4270439830"/>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up)">
                                      <p:cBhvr>
                                        <p:cTn id="20" dur="500"/>
                                        <p:tgtEl>
                                          <p:spTgt spid="17"/>
                                        </p:tgtEl>
                                      </p:cBhvr>
                                    </p:animEffect>
                                  </p:childTnLst>
                                </p:cTn>
                              </p:par>
                            </p:childTnLst>
                          </p:cTn>
                        </p:par>
                        <p:par>
                          <p:cTn id="21" fill="hold">
                            <p:stCondLst>
                              <p:cond delay="500"/>
                            </p:stCondLst>
                            <p:childTnLst>
                              <p:par>
                                <p:cTn id="22" presetID="22" presetClass="entr" presetSubtype="1"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up)">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3" grpId="0" bldLvl="0" animBg="1"/>
      <p:bldP spid="13" grpId="1" animBg="1"/>
      <p:bldP spid="14" grpId="0" animBg="1"/>
      <p:bldP spid="14" grpId="1" animBg="1"/>
      <p:bldP spid="17" grpId="0" bldLvl="0" animBg="1"/>
      <p:bldP spid="17" grpId="1" animBg="1"/>
      <p:bldP spid="18" grpId="0" animBg="1"/>
      <p:bldP spid="18"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2220233" y="616403"/>
            <a:ext cx="12138051" cy="13865592"/>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像" descr="图像"/>
          <p:cNvPicPr>
            <a:picLocks noChangeAspect="1"/>
          </p:cNvPicPr>
          <p:nvPr/>
        </p:nvPicPr>
        <p:blipFill>
          <a:blip r:embed="rId4"/>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grpSp>
      <p:sp>
        <p:nvSpPr>
          <p:cNvPr id="2" name="文本框 1" descr="7b0a202020202262756c6c6574223a20227b5c2263617465676f727949645c223a31303030352c5c2274656d706c61746549645c223a32303233313332387d220a7d0a"/>
          <p:cNvSpPr txBox="1"/>
          <p:nvPr/>
        </p:nvSpPr>
        <p:spPr>
          <a:xfrm>
            <a:off x="260242" y="4710615"/>
            <a:ext cx="21065580" cy="3230035"/>
          </a:xfrm>
          <a:prstGeom prst="rect">
            <a:avLst/>
          </a:prstGeom>
          <a:noFill/>
        </p:spPr>
        <p:txBody>
          <a:bodyPr wrap="square" rtlCol="0">
            <a:spAutoFit/>
          </a:bodyPr>
          <a:lstStyle/>
          <a:p>
            <a:pPr algn="l">
              <a:lnSpc>
                <a:spcPct val="170000"/>
              </a:lnSpc>
              <a:buBlip>
                <a:blip r:embed="rId5"/>
              </a:buBlip>
            </a:pP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如何输出看起来正常的“123 132 213 231 312 321”？</a:t>
            </a:r>
          </a:p>
          <a:p>
            <a:pPr algn="l">
              <a:lnSpc>
                <a:spcPct val="17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先把s</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['1', '3', '2']</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用sort</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排序为</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 '2', '3']</a:t>
            </a:r>
          </a:p>
          <a:p>
            <a:pPr algn="l">
              <a:lnSpc>
                <a:spcPct val="17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再执行permutations</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p:txBody>
      </p:sp>
      <p:pic>
        <p:nvPicPr>
          <p:cNvPr id="4" name="图片 3"/>
          <p:cNvPicPr/>
          <p:nvPr/>
        </p:nvPicPr>
        <p:blipFill>
          <a:blip r:embed="rId6">
            <a:lum bright="34000" contrast="-8000"/>
          </a:blip>
          <a:stretch>
            <a:fillRect/>
          </a:stretch>
        </p:blipFill>
        <p:spPr>
          <a:xfrm rot="5400000">
            <a:off x="13450824" y="2080742"/>
            <a:ext cx="9602571" cy="13735179"/>
          </a:xfrm>
          <a:prstGeom prst="rect">
            <a:avLst/>
          </a:prstGeom>
          <a:noFill/>
          <a:ln w="9525">
            <a:noFill/>
          </a:ln>
        </p:spPr>
      </p:pic>
      <p:sp>
        <p:nvSpPr>
          <p:cNvPr id="13" name="文本框 12" descr="7b0a202020202262756c6c6574223a20227b5c2263617465676f727949645c223a31303030352c5c2274656d706c61746549645c223a32303233313332387d220a7d0a"/>
          <p:cNvSpPr txBox="1"/>
          <p:nvPr/>
        </p:nvSpPr>
        <p:spPr>
          <a:xfrm>
            <a:off x="12878937" y="6502153"/>
            <a:ext cx="12252827" cy="4892356"/>
          </a:xfrm>
          <a:prstGeom prst="rect">
            <a:avLst/>
          </a:prstGeom>
          <a:noFill/>
          <a:ln>
            <a:noFill/>
          </a:ln>
        </p:spPr>
        <p:txBody>
          <a:bodyPr wrap="square" rtlCol="0">
            <a:spAutoFit/>
          </a:bodyPr>
          <a:lstStyle/>
          <a:p>
            <a:pPr algn="l">
              <a:lnSpc>
                <a:spcPct val="13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from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itertools</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import *</a:t>
            </a:r>
          </a:p>
          <a:p>
            <a:pPr algn="l">
              <a:lnSpc>
                <a:spcPct val="13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 = ['1','3','2']</a:t>
            </a:r>
          </a:p>
          <a:p>
            <a:pPr algn="l">
              <a:lnSpc>
                <a:spcPct val="130000"/>
              </a:lnSpc>
            </a:pP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s.sort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lnSpc>
                <a:spcPct val="13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for element in permutations(s):</a:t>
            </a:r>
          </a:p>
          <a:p>
            <a:pPr algn="l">
              <a:lnSpc>
                <a:spcPct val="13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a=''.join(element) </a:t>
            </a:r>
          </a:p>
          <a:p>
            <a:pPr algn="l">
              <a:lnSpc>
                <a:spcPct val="13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print(</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a,end</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p>
        </p:txBody>
      </p:sp>
      <p:sp>
        <p:nvSpPr>
          <p:cNvPr id="14" name="文本框 13" descr="7b0a202020202262756c6c6574223a20227b5c2263617465676f727949645c223a31303030352c5c2274656d706c61746549645c223a32303233313332387d220a7d0a"/>
          <p:cNvSpPr txBox="1"/>
          <p:nvPr/>
        </p:nvSpPr>
        <p:spPr>
          <a:xfrm>
            <a:off x="18323049" y="10543531"/>
            <a:ext cx="7162334" cy="706709"/>
          </a:xfrm>
          <a:prstGeom prst="rect">
            <a:avLst/>
          </a:prstGeom>
          <a:noFill/>
          <a:ln>
            <a:noFill/>
          </a:ln>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4000">
                <a:solidFill>
                  <a:srgbClr val="0070C0"/>
                </a:solidFill>
                <a:latin typeface="宋体" panose="02010600030101010101" pitchFamily="2" charset="-122"/>
                <a:ea typeface="宋体" panose="02010600030101010101" pitchFamily="2" charset="-122"/>
                <a:cs typeface="思源宋体 CN" panose="02020400000000000000" charset="-122"/>
              </a:defRPr>
            </a:lvl1pPr>
          </a:lstStyle>
          <a:p>
            <a:r>
              <a:rPr lang="en-US" altLang="zh-CN" dirty="0">
                <a:latin typeface="Times New Roman" panose="02020603050405020304" pitchFamily="18" charset="0"/>
                <a:cs typeface="Times New Roman" panose="02020603050405020304" pitchFamily="18" charset="0"/>
              </a:rPr>
              <a:t>123 132 213 231 312 321 </a:t>
            </a:r>
          </a:p>
        </p:txBody>
      </p:sp>
    </p:spTree>
    <p:custDataLst>
      <p:tags r:id="rId1"/>
    </p:custDataLst>
    <p:extLst>
      <p:ext uri="{BB962C8B-B14F-4D97-AF65-F5344CB8AC3E}">
        <p14:creationId xmlns:p14="http://schemas.microsoft.com/office/powerpoint/2010/main" val="334659283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3" grpId="0" bldLvl="0" animBg="1"/>
      <p:bldP spid="13" grpId="1" animBg="1"/>
      <p:bldP spid="14" grpId="0" animBg="1"/>
      <p:bldP spid="14"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4">
            <a:lum bright="34000" contrast="-8000"/>
          </a:blip>
          <a:stretch>
            <a:fillRect/>
          </a:stretch>
        </p:blipFill>
        <p:spPr>
          <a:xfrm rot="5400000">
            <a:off x="8338389" y="-7504084"/>
            <a:ext cx="7481494" cy="26475236"/>
          </a:xfrm>
          <a:prstGeom prst="rect">
            <a:avLst/>
          </a:prstGeom>
          <a:noFill/>
          <a:ln w="9525">
            <a:noFill/>
          </a:ln>
        </p:spPr>
      </p:pic>
      <p:pic>
        <p:nvPicPr>
          <p:cNvPr id="8" name="图像" descr="图像"/>
          <p:cNvPicPr>
            <a:picLocks noChangeAspect="1"/>
          </p:cNvPicPr>
          <p:nvPr/>
        </p:nvPicPr>
        <p:blipFill>
          <a:blip r:embed="rId5"/>
          <a:stretch>
            <a:fillRect/>
          </a:stretch>
        </p:blipFill>
        <p:spPr>
          <a:xfrm>
            <a:off x="20471068" y="1151038"/>
            <a:ext cx="3541164" cy="575908"/>
          </a:xfrm>
          <a:prstGeom prst="rect">
            <a:avLst/>
          </a:prstGeom>
        </p:spPr>
      </p:pic>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13" name="图像" descr="图像"/>
            <p:cNvPicPr>
              <a:picLocks noChangeAspect="1"/>
            </p:cNvPicPr>
            <p:nvPr/>
          </p:nvPicPr>
          <p:blipFill>
            <a:blip r:embed="rId5"/>
            <a:stretch>
              <a:fillRect/>
            </a:stretch>
          </p:blipFill>
          <p:spPr>
            <a:xfrm>
              <a:off x="32440" y="907"/>
              <a:ext cx="5577" cy="907"/>
            </a:xfrm>
            <a:prstGeom prst="rect">
              <a:avLst/>
            </a:prstGeom>
          </p:spPr>
        </p:pic>
        <p:sp>
          <p:nvSpPr>
            <p:cNvPr id="14" name="文本框 13"/>
            <p:cNvSpPr txBox="1"/>
            <p:nvPr/>
          </p:nvSpPr>
          <p:spPr>
            <a:xfrm>
              <a:off x="1027" y="1215"/>
              <a:ext cx="30413" cy="1501"/>
            </a:xfrm>
            <a:prstGeom prst="rect">
              <a:avLst/>
            </a:prstGeom>
            <a:noFill/>
          </p:spPr>
          <p:txBody>
            <a:bodyPr wrap="square">
              <a:spAutoFit/>
            </a:bodyPr>
            <a:lstStyle/>
            <a:p>
              <a:pPr algn="l"/>
              <a:r>
                <a:rPr lang="zh-CN" altLang="en-US" sz="5599" b="1" spc="600" dirty="0">
                  <a:solidFill>
                    <a:schemeClr val="bg1"/>
                  </a:solidFill>
                  <a:latin typeface="思源宋体 CN Heavy" panose="02020900000000000000" charset="-122"/>
                  <a:ea typeface="思源宋体 CN Heavy" panose="02020900000000000000" charset="-122"/>
                </a:rPr>
                <a:t>练习</a:t>
              </a:r>
            </a:p>
          </p:txBody>
        </p:sp>
      </p:grpSp>
      <p:pic>
        <p:nvPicPr>
          <p:cNvPr id="6" name="图像" descr="图像"/>
          <p:cNvPicPr>
            <a:picLocks noChangeAspect="1"/>
          </p:cNvPicPr>
          <p:nvPr/>
        </p:nvPicPr>
        <p:blipFill>
          <a:blip r:embed="rId6">
            <a:alphaModFix amt="20000"/>
            <a:duotone>
              <a:prstClr val="black"/>
              <a:schemeClr val="accent1">
                <a:tint val="45000"/>
                <a:satMod val="400000"/>
              </a:schemeClr>
            </a:duotone>
          </a:blip>
          <a:srcRect/>
          <a:stretch>
            <a:fillRect/>
          </a:stretch>
        </p:blipFill>
        <p:spPr>
          <a:xfrm>
            <a:off x="12590596" y="7202829"/>
            <a:ext cx="11791817" cy="7102013"/>
          </a:xfrm>
          <a:prstGeom prst="rect">
            <a:avLst/>
          </a:prstGeom>
          <a:ln w="12700" cap="flat">
            <a:noFill/>
            <a:miter lim="400000"/>
            <a:headEnd/>
            <a:tailEnd/>
          </a:ln>
          <a:effectLst/>
        </p:spPr>
      </p:pic>
      <p:pic>
        <p:nvPicPr>
          <p:cNvPr id="3" name="图片 2"/>
          <p:cNvPicPr/>
          <p:nvPr/>
        </p:nvPicPr>
        <p:blipFill>
          <a:blip r:embed="rId4">
            <a:lum bright="34000" contrast="-8000"/>
          </a:blip>
          <a:stretch>
            <a:fillRect/>
          </a:stretch>
        </p:blipFill>
        <p:spPr>
          <a:xfrm rot="5400000">
            <a:off x="7973585" y="-1532661"/>
            <a:ext cx="8211103" cy="26475236"/>
          </a:xfrm>
          <a:prstGeom prst="rect">
            <a:avLst/>
          </a:prstGeom>
          <a:noFill/>
          <a:ln w="9525">
            <a:noFill/>
          </a:ln>
        </p:spPr>
      </p:pic>
      <p:sp>
        <p:nvSpPr>
          <p:cNvPr id="5" name="文本框 4" descr="7b0a202020202262756c6c6574223a20227b5c2263617465676f727949645c223a31303030352c5c2274656d706c61746549645c223a32303233313332387d220a7d0a"/>
          <p:cNvSpPr txBox="1"/>
          <p:nvPr/>
        </p:nvSpPr>
        <p:spPr>
          <a:xfrm>
            <a:off x="1549300" y="3992477"/>
            <a:ext cx="11478235" cy="3291626"/>
          </a:xfrm>
          <a:prstGeom prst="rect">
            <a:avLst/>
          </a:prstGeom>
          <a:noFill/>
          <a:ln>
            <a:noFill/>
          </a:ln>
        </p:spPr>
        <p:txBody>
          <a:bodyPr wrap="square" rtlCol="0">
            <a:spAutoFit/>
          </a:bodyPr>
          <a:lstStyle/>
          <a:p>
            <a:pPr algn="l">
              <a:lnSpc>
                <a:spcPct val="130000"/>
              </a:lnSpc>
            </a:pPr>
            <a:r>
              <a:rPr lang="en-US" altLang="zh-CN" sz="4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from </a:t>
            </a:r>
            <a:r>
              <a:rPr lang="en-US" altLang="zh-CN" sz="40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itertools</a:t>
            </a:r>
            <a:r>
              <a:rPr lang="en-US" altLang="zh-CN" sz="4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import *</a:t>
            </a:r>
          </a:p>
          <a:p>
            <a:pPr algn="l">
              <a:lnSpc>
                <a:spcPct val="130000"/>
              </a:lnSpc>
            </a:pPr>
            <a:r>
              <a:rPr lang="en-US" altLang="zh-CN" sz="4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 = [1,3,2]</a:t>
            </a:r>
          </a:p>
          <a:p>
            <a:pPr algn="l">
              <a:lnSpc>
                <a:spcPct val="130000"/>
              </a:lnSpc>
            </a:pPr>
            <a:r>
              <a:rPr lang="en-US" altLang="zh-CN" sz="4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for </a:t>
            </a:r>
            <a:r>
              <a:rPr lang="en-US" altLang="zh-CN" sz="40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in permutations(s):</a:t>
            </a:r>
          </a:p>
          <a:p>
            <a:pPr algn="l">
              <a:lnSpc>
                <a:spcPct val="130000"/>
              </a:lnSpc>
            </a:pPr>
            <a:r>
              <a:rPr lang="en-US" altLang="zh-CN" sz="4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print(</a:t>
            </a:r>
            <a:r>
              <a:rPr lang="en-US" altLang="zh-CN" sz="40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i,end</a:t>
            </a:r>
            <a:r>
              <a:rPr lang="en-US" altLang="zh-CN" sz="4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 </a:t>
            </a:r>
          </a:p>
        </p:txBody>
      </p:sp>
      <p:sp>
        <p:nvSpPr>
          <p:cNvPr id="9" name="文本框 8" descr="7b0a202020202262756c6c6574223a20227b5c2263617465676f727949645c223a31303030352c5c2274656d706c61746549645c223a32303233313332387d220a7d0a"/>
          <p:cNvSpPr txBox="1"/>
          <p:nvPr/>
        </p:nvSpPr>
        <p:spPr>
          <a:xfrm>
            <a:off x="7592836" y="6475801"/>
            <a:ext cx="12746795" cy="706709"/>
          </a:xfrm>
          <a:prstGeom prst="rect">
            <a:avLst/>
          </a:prstGeom>
          <a:noFill/>
          <a:ln>
            <a:noFill/>
          </a:ln>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4000">
                <a:solidFill>
                  <a:srgbClr val="0070C0"/>
                </a:solidFill>
                <a:latin typeface="宋体" panose="02010600030101010101" pitchFamily="2" charset="-122"/>
                <a:ea typeface="宋体" panose="02010600030101010101" pitchFamily="2" charset="-122"/>
                <a:cs typeface="思源宋体 CN" panose="02020400000000000000" charset="-122"/>
              </a:defRPr>
            </a:lvl1pPr>
          </a:lstStyle>
          <a:p>
            <a:r>
              <a:rPr lang="en-US" altLang="zh-CN">
                <a:latin typeface="Times New Roman" panose="02020603050405020304" pitchFamily="18" charset="0"/>
                <a:cs typeface="Times New Roman" panose="02020603050405020304" pitchFamily="18" charset="0"/>
              </a:rPr>
              <a:t>(1, 3, 2) (1, 2, 3) (3, 1, 2) (3, 2, 1) (2, 1, 3) (2, 3, 1) </a:t>
            </a:r>
          </a:p>
        </p:txBody>
      </p:sp>
      <p:sp>
        <p:nvSpPr>
          <p:cNvPr id="11" name="文本框 10" descr="7b0a202020202262756c6c6574223a20227b5c2263617465676f727949645c223a31303030352c5c2274656d706c61746549645c223a32303233313332387d220a7d0a"/>
          <p:cNvSpPr txBox="1"/>
          <p:nvPr/>
        </p:nvSpPr>
        <p:spPr>
          <a:xfrm>
            <a:off x="1549300" y="9740123"/>
            <a:ext cx="11478235" cy="4092309"/>
          </a:xfrm>
          <a:prstGeom prst="rect">
            <a:avLst/>
          </a:prstGeom>
          <a:noFill/>
          <a:ln>
            <a:noFill/>
          </a:ln>
        </p:spPr>
        <p:txBody>
          <a:bodyPr wrap="square" rtlCol="0">
            <a:spAutoFit/>
          </a:bodyPr>
          <a:lstStyle/>
          <a:p>
            <a:pPr algn="l">
              <a:lnSpc>
                <a:spcPct val="130000"/>
              </a:lnSpc>
            </a:pPr>
            <a:r>
              <a:rPr lang="en-US" altLang="zh-CN" sz="4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from </a:t>
            </a:r>
            <a:r>
              <a:rPr lang="en-US" altLang="zh-CN" sz="40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itertools</a:t>
            </a:r>
            <a:r>
              <a:rPr lang="en-US" altLang="zh-CN" sz="4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import *</a:t>
            </a:r>
          </a:p>
          <a:p>
            <a:pPr algn="l">
              <a:lnSpc>
                <a:spcPct val="130000"/>
              </a:lnSpc>
            </a:pPr>
            <a:r>
              <a:rPr lang="en-US" altLang="zh-CN" sz="4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 = [1,3,2]</a:t>
            </a:r>
          </a:p>
          <a:p>
            <a:pPr algn="l">
              <a:lnSpc>
                <a:spcPct val="130000"/>
              </a:lnSpc>
            </a:pPr>
            <a:r>
              <a:rPr lang="en-US" altLang="zh-CN" sz="40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s.sort</a:t>
            </a:r>
            <a:r>
              <a:rPr lang="en-US" altLang="zh-CN" sz="4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p>
          <a:p>
            <a:pPr algn="l">
              <a:lnSpc>
                <a:spcPct val="130000"/>
              </a:lnSpc>
            </a:pPr>
            <a:r>
              <a:rPr lang="en-US" altLang="zh-CN" sz="4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for </a:t>
            </a:r>
            <a:r>
              <a:rPr lang="en-US" altLang="zh-CN" sz="40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in permutations(s):</a:t>
            </a:r>
          </a:p>
          <a:p>
            <a:pPr algn="l">
              <a:lnSpc>
                <a:spcPct val="130000"/>
              </a:lnSpc>
            </a:pPr>
            <a:r>
              <a:rPr lang="en-US" altLang="zh-CN" sz="4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print(</a:t>
            </a:r>
            <a:r>
              <a:rPr lang="en-US" altLang="zh-CN" sz="40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i,end</a:t>
            </a:r>
            <a:r>
              <a:rPr lang="en-US" altLang="zh-CN" sz="4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 </a:t>
            </a:r>
          </a:p>
        </p:txBody>
      </p:sp>
      <p:sp>
        <p:nvSpPr>
          <p:cNvPr id="12" name="文本框 11" descr="7b0a202020202262756c6c6574223a20227b5c2263617465676f727949645c223a31303030352c5c2274656d706c61746549645c223a32303233313332387d220a7d0a"/>
          <p:cNvSpPr txBox="1"/>
          <p:nvPr/>
        </p:nvSpPr>
        <p:spPr>
          <a:xfrm>
            <a:off x="7592836" y="13012065"/>
            <a:ext cx="12746795" cy="706709"/>
          </a:xfrm>
          <a:prstGeom prst="rect">
            <a:avLst/>
          </a:prstGeom>
          <a:noFill/>
          <a:ln>
            <a:noFill/>
          </a:ln>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4000">
                <a:solidFill>
                  <a:srgbClr val="0070C0"/>
                </a:solidFill>
                <a:latin typeface="宋体" panose="02010600030101010101" pitchFamily="2" charset="-122"/>
                <a:ea typeface="宋体" panose="02010600030101010101" pitchFamily="2" charset="-122"/>
                <a:cs typeface="思源宋体 CN" panose="02020400000000000000" charset="-122"/>
              </a:defRPr>
            </a:lvl1pPr>
          </a:lstStyle>
          <a:p>
            <a:r>
              <a:rPr lang="en-US" altLang="zh-CN">
                <a:latin typeface="Times New Roman" panose="02020603050405020304" pitchFamily="18" charset="0"/>
                <a:cs typeface="Times New Roman" panose="02020603050405020304" pitchFamily="18" charset="0"/>
              </a:rPr>
              <a:t>(1, 2, 3) (1, 3, 2) (2, 1, 3) (2, 3, 1) (3, 1, 2) (3, 2, 1)</a:t>
            </a:r>
          </a:p>
        </p:txBody>
      </p:sp>
    </p:spTree>
    <p:custDataLst>
      <p:tags r:id="rId1"/>
    </p:custDataLst>
    <p:extLst>
      <p:ext uri="{BB962C8B-B14F-4D97-AF65-F5344CB8AC3E}">
        <p14:creationId xmlns:p14="http://schemas.microsoft.com/office/powerpoint/2010/main" val="1350556173"/>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5" grpId="1" animBg="1"/>
      <p:bldP spid="9" grpId="0" animBg="1"/>
      <p:bldP spid="9" grpId="1" animBg="1"/>
      <p:bldP spid="11" grpId="0" bldLvl="0" animBg="1"/>
      <p:bldP spid="11" grpId="1" animBg="1"/>
      <p:bldP spid="12" grpId="0" animBg="1"/>
      <p:bldP spid="12"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2762034" y="616403"/>
            <a:ext cx="11596250" cy="13865592"/>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像" descr="图像"/>
          <p:cNvPicPr>
            <a:picLocks noChangeAspect="1"/>
          </p:cNvPicPr>
          <p:nvPr/>
        </p:nvPicPr>
        <p:blipFill>
          <a:blip r:embed="rId4"/>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grpSp>
      <p:sp>
        <p:nvSpPr>
          <p:cNvPr id="2" name="文本框 1" descr="7b0a202020202262756c6c6574223a20227b5c2263617465676f727949645c223a31303030352c5c2274656d706c61746549645c223a32303233313332387d220a7d0a"/>
          <p:cNvSpPr txBox="1"/>
          <p:nvPr/>
        </p:nvSpPr>
        <p:spPr>
          <a:xfrm>
            <a:off x="778936" y="4316307"/>
            <a:ext cx="11132730" cy="5324188"/>
          </a:xfrm>
          <a:prstGeom prst="rect">
            <a:avLst/>
          </a:prstGeom>
          <a:noFill/>
        </p:spPr>
        <p:txBody>
          <a:bodyPr wrap="square" rtlCol="0">
            <a:spAutoFit/>
          </a:bodyPr>
          <a:lstStyle/>
          <a:p>
            <a:pPr marL="571443" indent="-571443" algn="l">
              <a:lnSpc>
                <a:spcPct val="170000"/>
              </a:lnSpc>
              <a:buFont typeface="Wingdings" panose="05000000000000000000" pitchFamily="2" charset="2"/>
              <a:buChar char="Ø"/>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permutations()输出的是排列，元素的排列是分先后的，“123”和“321”不同。</a:t>
            </a:r>
          </a:p>
          <a:p>
            <a:pPr marL="571443" indent="-571443" algn="l">
              <a:lnSpc>
                <a:spcPct val="170000"/>
              </a:lnSpc>
              <a:buFont typeface="Wingdings" panose="05000000000000000000" pitchFamily="2" charset="2"/>
              <a:buChar char="Ø"/>
            </a:pP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443" indent="-571443" algn="l">
              <a:lnSpc>
                <a:spcPct val="170000"/>
              </a:lnSpc>
              <a:buFont typeface="Wingdings" panose="05000000000000000000" pitchFamily="2" charset="2"/>
              <a:buChar char="Ø"/>
            </a:pP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有时只需要输出组合，不用分先后，此时可以用combinations</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函数</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p:txBody>
      </p:sp>
      <p:pic>
        <p:nvPicPr>
          <p:cNvPr id="4" name="图片 3"/>
          <p:cNvPicPr/>
          <p:nvPr/>
        </p:nvPicPr>
        <p:blipFill>
          <a:blip r:embed="rId5">
            <a:lum bright="34000" contrast="-8000"/>
          </a:blip>
          <a:stretch>
            <a:fillRect/>
          </a:stretch>
        </p:blipFill>
        <p:spPr>
          <a:xfrm rot="5400000">
            <a:off x="14072766" y="2047778"/>
            <a:ext cx="8822570" cy="13042686"/>
          </a:xfrm>
          <a:prstGeom prst="rect">
            <a:avLst/>
          </a:prstGeom>
          <a:noFill/>
          <a:ln w="9525">
            <a:noFill/>
          </a:ln>
        </p:spPr>
      </p:pic>
      <p:sp>
        <p:nvSpPr>
          <p:cNvPr id="13" name="文本框 12" descr="7b0a202020202262756c6c6574223a20227b5c2263617465676f727949645c223a31303030352c5c2274656d706c61746549645c223a32303233313332387d220a7d0a"/>
          <p:cNvSpPr txBox="1"/>
          <p:nvPr/>
        </p:nvSpPr>
        <p:spPr>
          <a:xfrm>
            <a:off x="13411052" y="6551360"/>
            <a:ext cx="11478235" cy="4093162"/>
          </a:xfrm>
          <a:prstGeom prst="rect">
            <a:avLst/>
          </a:prstGeom>
          <a:noFill/>
          <a:ln>
            <a:noFill/>
          </a:ln>
        </p:spPr>
        <p:txBody>
          <a:bodyPr wrap="square" rtlCol="0">
            <a:spAutoFit/>
          </a:bodyPr>
          <a:lstStyle/>
          <a:p>
            <a:pPr algn="l">
              <a:lnSpc>
                <a:spcPct val="13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from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itertools</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import *</a:t>
            </a:r>
          </a:p>
          <a:p>
            <a:pPr algn="l">
              <a:lnSpc>
                <a:spcPct val="13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 = ['1','3','2']</a:t>
            </a:r>
          </a:p>
          <a:p>
            <a:pPr algn="l">
              <a:lnSpc>
                <a:spcPct val="13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for element in combinations(s,2):</a:t>
            </a:r>
          </a:p>
          <a:p>
            <a:pPr algn="l">
              <a:lnSpc>
                <a:spcPct val="13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a=‘’.join(element)    </a:t>
            </a:r>
          </a:p>
          <a:p>
            <a:pPr algn="l">
              <a:lnSpc>
                <a:spcPct val="13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print(</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a,end</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a:t>
            </a:r>
          </a:p>
        </p:txBody>
      </p:sp>
      <p:sp>
        <p:nvSpPr>
          <p:cNvPr id="14" name="文本框 13" descr="7b0a202020202262756c6c6574223a20227b5c2263617465676f727949645c223a31303030352c5c2274656d706c61746549645c223a32303233313332387d220a7d0a"/>
          <p:cNvSpPr txBox="1"/>
          <p:nvPr/>
        </p:nvSpPr>
        <p:spPr>
          <a:xfrm>
            <a:off x="20007161" y="9937814"/>
            <a:ext cx="7162334" cy="706709"/>
          </a:xfrm>
          <a:prstGeom prst="rect">
            <a:avLst/>
          </a:prstGeom>
          <a:noFill/>
          <a:ln>
            <a:noFill/>
          </a:ln>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4000">
                <a:solidFill>
                  <a:srgbClr val="0070C0"/>
                </a:solidFill>
                <a:latin typeface="宋体" panose="02010600030101010101" pitchFamily="2" charset="-122"/>
                <a:ea typeface="宋体" panose="02010600030101010101" pitchFamily="2" charset="-122"/>
                <a:cs typeface="思源宋体 CN" panose="02020400000000000000" charset="-122"/>
              </a:defRPr>
            </a:lvl1pPr>
          </a:lstStyle>
          <a:p>
            <a:r>
              <a:rPr lang="en-US" altLang="zh-CN" dirty="0">
                <a:latin typeface="Times New Roman" panose="02020603050405020304" pitchFamily="18" charset="0"/>
                <a:cs typeface="Times New Roman" panose="02020603050405020304" pitchFamily="18" charset="0"/>
              </a:rPr>
              <a:t>13 12 32 </a:t>
            </a:r>
          </a:p>
        </p:txBody>
      </p:sp>
      <p:sp>
        <p:nvSpPr>
          <p:cNvPr id="11" name="文本框 10"/>
          <p:cNvSpPr txBox="1"/>
          <p:nvPr/>
        </p:nvSpPr>
        <p:spPr>
          <a:xfrm>
            <a:off x="652103" y="1473597"/>
            <a:ext cx="15319648" cy="95434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的组合函数</a:t>
            </a:r>
            <a:r>
              <a:rPr lang="en-US" altLang="zh-CN" sz="5599" b="1" spc="600" dirty="0">
                <a:solidFill>
                  <a:schemeClr val="bg1"/>
                </a:solidFill>
                <a:latin typeface="思源宋体 CN Heavy" panose="02020900000000000000" charset="-122"/>
                <a:ea typeface="思源宋体 CN Heavy" panose="02020900000000000000" charset="-122"/>
              </a:rPr>
              <a:t>combinations ()</a:t>
            </a:r>
            <a:endParaRPr lang="zh-CN" altLang="en-US" sz="5599" b="1" spc="600" dirty="0">
              <a:solidFill>
                <a:schemeClr val="bg1"/>
              </a:solidFill>
              <a:latin typeface="思源宋体 CN Heavy" panose="02020900000000000000" charset="-122"/>
              <a:ea typeface="思源宋体 CN Heavy" panose="02020900000000000000" charset="-122"/>
            </a:endParaRPr>
          </a:p>
        </p:txBody>
      </p:sp>
    </p:spTree>
    <p:custDataLst>
      <p:tags r:id="rId1"/>
    </p:custDataLst>
    <p:extLst>
      <p:ext uri="{BB962C8B-B14F-4D97-AF65-F5344CB8AC3E}">
        <p14:creationId xmlns:p14="http://schemas.microsoft.com/office/powerpoint/2010/main" val="2696477375"/>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up)">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3" grpId="0" bldLvl="0" animBg="1"/>
      <p:bldP spid="13" grpId="1" animBg="1"/>
      <p:bldP spid="14" grpId="0" animBg="1"/>
      <p:bldP spid="14"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2762034" y="616403"/>
            <a:ext cx="11596250" cy="13865592"/>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像" descr="图像"/>
          <p:cNvPicPr>
            <a:picLocks noChangeAspect="1"/>
          </p:cNvPicPr>
          <p:nvPr/>
        </p:nvPicPr>
        <p:blipFill>
          <a:blip r:embed="rId4"/>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grpSp>
      <p:sp>
        <p:nvSpPr>
          <p:cNvPr id="2" name="文本框 1" descr="7b0a202020202262756c6c6574223a20227b5c2263617465676f727949645c223a31303030352c5c2274656d706c61746549645c223a32303233313332387d220a7d0a"/>
          <p:cNvSpPr txBox="1"/>
          <p:nvPr/>
        </p:nvSpPr>
        <p:spPr>
          <a:xfrm>
            <a:off x="652103" y="3546736"/>
            <a:ext cx="11295192" cy="2185072"/>
          </a:xfrm>
          <a:prstGeom prst="rect">
            <a:avLst/>
          </a:prstGeom>
          <a:noFill/>
        </p:spPr>
        <p:txBody>
          <a:bodyPr wrap="square" rtlCol="0">
            <a:spAutoFit/>
          </a:bodyPr>
          <a:lstStyle/>
          <a:p>
            <a:pPr algn="l">
              <a:lnSpc>
                <a:spcPct val="170000"/>
              </a:lnSpc>
              <a:buBlip>
                <a:blip r:embed="rId5"/>
              </a:buBlip>
            </a:pP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如果序列s中有相</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等</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元素</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那么不同位置的</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相等</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元素被认为不同</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p:txBody>
      </p:sp>
      <p:pic>
        <p:nvPicPr>
          <p:cNvPr id="4" name="图片 3"/>
          <p:cNvPicPr/>
          <p:nvPr/>
        </p:nvPicPr>
        <p:blipFill>
          <a:blip r:embed="rId6">
            <a:lum bright="34000" contrast="-8000"/>
          </a:blip>
          <a:srcRect l="20001" t="7444" r="19822" b="6772"/>
          <a:stretch>
            <a:fillRect/>
          </a:stretch>
        </p:blipFill>
        <p:spPr>
          <a:xfrm rot="5400000">
            <a:off x="3653552" y="3397522"/>
            <a:ext cx="5491757" cy="10858428"/>
          </a:xfrm>
          <a:prstGeom prst="rect">
            <a:avLst/>
          </a:prstGeom>
          <a:noFill/>
          <a:ln w="9525">
            <a:noFill/>
          </a:ln>
        </p:spPr>
      </p:pic>
      <p:sp>
        <p:nvSpPr>
          <p:cNvPr id="13" name="文本框 12" descr="7b0a202020202262756c6c6574223a20227b5c2263617465676f727949645c223a31303030352c5c2274656d706c61746549645c223a32303233313332387d220a7d0a"/>
          <p:cNvSpPr txBox="1"/>
          <p:nvPr/>
        </p:nvSpPr>
        <p:spPr>
          <a:xfrm>
            <a:off x="1400084" y="6625016"/>
            <a:ext cx="11478235" cy="4092309"/>
          </a:xfrm>
          <a:prstGeom prst="rect">
            <a:avLst/>
          </a:prstGeom>
          <a:noFill/>
          <a:ln>
            <a:noFill/>
          </a:ln>
        </p:spPr>
        <p:txBody>
          <a:bodyPr wrap="square" rtlCol="0">
            <a:spAutoFit/>
          </a:bodyPr>
          <a:lstStyle/>
          <a:p>
            <a:pPr algn="l">
              <a:lnSpc>
                <a:spcPct val="130000"/>
              </a:lnSpc>
            </a:pPr>
            <a:r>
              <a:rPr lang="en-US" altLang="zh-CN" sz="4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from </a:t>
            </a:r>
            <a:r>
              <a:rPr lang="en-US" altLang="zh-CN" sz="40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itertools</a:t>
            </a:r>
            <a:r>
              <a:rPr lang="en-US" altLang="zh-CN" sz="4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import *</a:t>
            </a:r>
          </a:p>
          <a:p>
            <a:pPr algn="l">
              <a:lnSpc>
                <a:spcPct val="130000"/>
              </a:lnSpc>
            </a:pPr>
            <a:r>
              <a:rPr lang="en-US" altLang="zh-CN" sz="4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 = ['1','1','3','2']</a:t>
            </a:r>
          </a:p>
          <a:p>
            <a:pPr algn="l">
              <a:lnSpc>
                <a:spcPct val="130000"/>
              </a:lnSpc>
            </a:pPr>
            <a:r>
              <a:rPr lang="en-US" altLang="zh-CN" sz="4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for element in combinations(s,2):</a:t>
            </a:r>
          </a:p>
          <a:p>
            <a:pPr algn="l">
              <a:lnSpc>
                <a:spcPct val="130000"/>
              </a:lnSpc>
            </a:pPr>
            <a:r>
              <a:rPr lang="en-US" altLang="zh-CN" sz="4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a=''.join(element)      </a:t>
            </a:r>
          </a:p>
          <a:p>
            <a:pPr algn="l">
              <a:lnSpc>
                <a:spcPct val="130000"/>
              </a:lnSpc>
            </a:pPr>
            <a:r>
              <a:rPr lang="en-US" altLang="zh-CN" sz="4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print(</a:t>
            </a:r>
            <a:r>
              <a:rPr lang="en-US" altLang="zh-CN" sz="40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a,end</a:t>
            </a:r>
            <a:r>
              <a:rPr lang="en-US" altLang="zh-CN" sz="4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14" name="文本框 13" descr="7b0a202020202262756c6c6574223a20227b5c2263617465676f727949645c223a31303030352c5c2274656d706c61746549645c223a32303233313332387d220a7d0a"/>
          <p:cNvSpPr txBox="1"/>
          <p:nvPr/>
        </p:nvSpPr>
        <p:spPr>
          <a:xfrm>
            <a:off x="6168170" y="10010615"/>
            <a:ext cx="4992268" cy="707840"/>
          </a:xfrm>
          <a:prstGeom prst="rect">
            <a:avLst/>
          </a:prstGeom>
          <a:noFill/>
          <a:ln>
            <a:noFill/>
          </a:ln>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4000">
                <a:solidFill>
                  <a:srgbClr val="0070C0"/>
                </a:solidFill>
                <a:latin typeface="宋体" panose="02010600030101010101" pitchFamily="2" charset="-122"/>
                <a:ea typeface="宋体" panose="02010600030101010101" pitchFamily="2" charset="-122"/>
                <a:cs typeface="思源宋体 CN" panose="02020400000000000000" charset="-122"/>
              </a:defRPr>
            </a:lvl1pPr>
          </a:lstStyle>
          <a:p>
            <a:r>
              <a:rPr lang="en-US" altLang="zh-CN" dirty="0">
                <a:latin typeface="Times New Roman" panose="02020603050405020304" pitchFamily="18" charset="0"/>
                <a:cs typeface="Times New Roman" panose="02020603050405020304" pitchFamily="18" charset="0"/>
              </a:rPr>
              <a:t>11, 13, 12, 13, 12, 32, </a:t>
            </a:r>
          </a:p>
        </p:txBody>
      </p:sp>
      <p:sp>
        <p:nvSpPr>
          <p:cNvPr id="11" name="文本框 10"/>
          <p:cNvSpPr txBox="1"/>
          <p:nvPr/>
        </p:nvSpPr>
        <p:spPr>
          <a:xfrm>
            <a:off x="652103" y="1473597"/>
            <a:ext cx="15319648" cy="953073"/>
          </a:xfrm>
          <a:prstGeom prst="rect">
            <a:avLst/>
          </a:prstGeom>
          <a:noFill/>
        </p:spPr>
        <p:txBody>
          <a:bodyPr wrap="square">
            <a:spAutoFit/>
          </a:bodyPr>
          <a:lstStyle/>
          <a:p>
            <a:pPr algn="l"/>
            <a:r>
              <a:rPr sz="5599" b="1" spc="600" dirty="0">
                <a:solidFill>
                  <a:schemeClr val="bg1"/>
                </a:solidFill>
                <a:latin typeface="思源宋体 CN Heavy" panose="02020900000000000000" charset="-122"/>
                <a:ea typeface="思源宋体 CN Heavy" panose="02020900000000000000" charset="-122"/>
              </a:rPr>
              <a:t>注意</a:t>
            </a:r>
          </a:p>
        </p:txBody>
      </p:sp>
      <p:sp>
        <p:nvSpPr>
          <p:cNvPr id="3" name="文本框 2" descr="7b0a202020202262756c6c6574223a20227b5c2263617465676f727949645c223a31303030352c5c2274656d706c61746549645c223a32303233313332387d220a7d0a"/>
          <p:cNvSpPr txBox="1"/>
          <p:nvPr/>
        </p:nvSpPr>
        <p:spPr>
          <a:xfrm>
            <a:off x="13694789" y="3839701"/>
            <a:ext cx="10942152" cy="1137211"/>
          </a:xfrm>
          <a:prstGeom prst="rect">
            <a:avLst/>
          </a:prstGeom>
          <a:noFill/>
        </p:spPr>
        <p:txBody>
          <a:bodyPr wrap="square" rtlCol="0">
            <a:spAutoFit/>
          </a:bodyPr>
          <a:lstStyle/>
          <a:p>
            <a:pPr algn="l">
              <a:lnSpc>
                <a:spcPct val="170000"/>
              </a:lnSpc>
              <a:buBlip>
                <a:blip r:embed="rId5"/>
              </a:buBlip>
            </a:pP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如果要</a:t>
            </a:r>
            <a:r>
              <a:rPr lang="en-US" altLang="zh-CN" sz="4000" dirty="0" err="1">
                <a:solidFill>
                  <a:srgbClr val="FF0000"/>
                </a:solidFill>
                <a:latin typeface="Times New Roman" panose="02020603050405020304" pitchFamily="18" charset="0"/>
                <a:ea typeface="思源宋体 CN" panose="02020400000000000000" charset="-122"/>
                <a:cs typeface="Times New Roman" panose="02020603050405020304" pitchFamily="18" charset="0"/>
              </a:rPr>
              <a:t>去重</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怎么办？用集合，s用</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表示</a:t>
            </a: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9" name="图片 8"/>
          <p:cNvPicPr/>
          <p:nvPr/>
        </p:nvPicPr>
        <p:blipFill>
          <a:blip r:embed="rId6">
            <a:lum bright="34000" contrast="-8000"/>
          </a:blip>
          <a:srcRect l="20001" t="7444" r="19822" b="6772"/>
          <a:stretch>
            <a:fillRect/>
          </a:stretch>
        </p:blipFill>
        <p:spPr>
          <a:xfrm rot="5400000">
            <a:off x="15907619" y="3458478"/>
            <a:ext cx="5573032" cy="10858428"/>
          </a:xfrm>
          <a:prstGeom prst="rect">
            <a:avLst/>
          </a:prstGeom>
          <a:noFill/>
          <a:ln w="9525">
            <a:noFill/>
          </a:ln>
        </p:spPr>
      </p:pic>
      <p:sp>
        <p:nvSpPr>
          <p:cNvPr id="10" name="文本框 9" descr="7b0a202020202262756c6c6574223a20227b5c2263617465676f727949645c223a31303030352c5c2274656d706c61746549645c223a32303233313332387d220a7d0a"/>
          <p:cNvSpPr txBox="1"/>
          <p:nvPr/>
        </p:nvSpPr>
        <p:spPr>
          <a:xfrm>
            <a:off x="13694789" y="6645335"/>
            <a:ext cx="11478235" cy="4092309"/>
          </a:xfrm>
          <a:prstGeom prst="rect">
            <a:avLst/>
          </a:prstGeom>
          <a:noFill/>
          <a:ln>
            <a:noFill/>
          </a:ln>
        </p:spPr>
        <p:txBody>
          <a:bodyPr wrap="square" rtlCol="0">
            <a:spAutoFit/>
          </a:bodyPr>
          <a:lstStyle/>
          <a:p>
            <a:pPr algn="l">
              <a:lnSpc>
                <a:spcPct val="130000"/>
              </a:lnSpc>
            </a:pPr>
            <a:r>
              <a:rPr lang="en-US" altLang="zh-CN" sz="4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from </a:t>
            </a:r>
            <a:r>
              <a:rPr lang="en-US" altLang="zh-CN" sz="40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itertools</a:t>
            </a:r>
            <a:r>
              <a:rPr lang="en-US" altLang="zh-CN" sz="4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import *</a:t>
            </a:r>
          </a:p>
          <a:p>
            <a:pPr algn="l">
              <a:lnSpc>
                <a:spcPct val="130000"/>
              </a:lnSpc>
            </a:pPr>
            <a:r>
              <a:rPr lang="en-US" altLang="zh-CN" sz="4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 = {'1','1','3','2'}</a:t>
            </a:r>
          </a:p>
          <a:p>
            <a:pPr algn="l">
              <a:lnSpc>
                <a:spcPct val="130000"/>
              </a:lnSpc>
            </a:pPr>
            <a:r>
              <a:rPr lang="en-US" altLang="zh-CN" sz="4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for element in combinations(s,2):</a:t>
            </a:r>
          </a:p>
          <a:p>
            <a:pPr algn="l">
              <a:lnSpc>
                <a:spcPct val="130000"/>
              </a:lnSpc>
            </a:pPr>
            <a:r>
              <a:rPr lang="en-US" altLang="zh-CN" sz="4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a=''.join(element)    </a:t>
            </a:r>
          </a:p>
          <a:p>
            <a:pPr algn="l">
              <a:lnSpc>
                <a:spcPct val="130000"/>
              </a:lnSpc>
            </a:pPr>
            <a:r>
              <a:rPr lang="en-US" altLang="zh-CN" sz="4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print(</a:t>
            </a:r>
            <a:r>
              <a:rPr lang="en-US" altLang="zh-CN" sz="40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a,end</a:t>
            </a:r>
            <a:r>
              <a:rPr lang="en-US" altLang="zh-CN" sz="4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 </a:t>
            </a:r>
          </a:p>
        </p:txBody>
      </p:sp>
      <p:sp>
        <p:nvSpPr>
          <p:cNvPr id="15" name="文本框 14" descr="7b0a202020202262756c6c6574223a20227b5c2263617465676f727949645c223a31303030352c5c2274656d706c61746549645c223a32303233313332387d220a7d0a"/>
          <p:cNvSpPr txBox="1"/>
          <p:nvPr/>
        </p:nvSpPr>
        <p:spPr>
          <a:xfrm>
            <a:off x="19484701" y="10010616"/>
            <a:ext cx="4135761" cy="706709"/>
          </a:xfrm>
          <a:prstGeom prst="rect">
            <a:avLst/>
          </a:prstGeom>
          <a:noFill/>
          <a:ln>
            <a:noFill/>
          </a:ln>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4000">
                <a:solidFill>
                  <a:srgbClr val="0070C0"/>
                </a:solidFill>
                <a:latin typeface="宋体" panose="02010600030101010101" pitchFamily="2" charset="-122"/>
                <a:ea typeface="宋体" panose="02010600030101010101" pitchFamily="2" charset="-122"/>
                <a:cs typeface="思源宋体 CN" panose="02020400000000000000" charset="-122"/>
              </a:defRPr>
            </a:lvl1pPr>
          </a:lstStyle>
          <a:p>
            <a:r>
              <a:rPr lang="en-US" altLang="zh-CN" dirty="0">
                <a:latin typeface="Times New Roman" panose="02020603050405020304" pitchFamily="18" charset="0"/>
                <a:cs typeface="Times New Roman" panose="02020603050405020304" pitchFamily="18" charset="0"/>
              </a:rPr>
              <a:t>31, 32, 12,</a:t>
            </a:r>
          </a:p>
        </p:txBody>
      </p:sp>
    </p:spTree>
    <p:custDataLst>
      <p:tags r:id="rId1"/>
    </p:custDataLst>
    <p:extLst>
      <p:ext uri="{BB962C8B-B14F-4D97-AF65-F5344CB8AC3E}">
        <p14:creationId xmlns:p14="http://schemas.microsoft.com/office/powerpoint/2010/main" val="1161095618"/>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up)">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animBg="1"/>
      <p:bldP spid="14" grpId="0" animBg="1"/>
      <p:bldP spid="3" grpId="0"/>
      <p:bldP spid="3" grpId="1"/>
      <p:bldP spid="10" grpId="0" bldLvl="0" animBg="1"/>
      <p:bldP spid="10" grpId="1" animBg="1"/>
      <p:bldP spid="15" grpId="0" animBg="1"/>
      <p:bldP spid="15" grpId="1"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2762034" y="616403"/>
            <a:ext cx="11596250" cy="13865592"/>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像" descr="图像"/>
          <p:cNvPicPr>
            <a:picLocks noChangeAspect="1"/>
          </p:cNvPicPr>
          <p:nvPr/>
        </p:nvPicPr>
        <p:blipFill>
          <a:blip r:embed="rId4"/>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grpSp>
      <p:sp>
        <p:nvSpPr>
          <p:cNvPr id="2" name="文本框 1" descr="7b0a202020202262756c6c6574223a20227b5c2263617465676f727949645c223a31303030352c5c2274656d706c61746549645c223a32303233313332387d220a7d0a"/>
          <p:cNvSpPr txBox="1"/>
          <p:nvPr/>
        </p:nvSpPr>
        <p:spPr>
          <a:xfrm>
            <a:off x="652102" y="4678777"/>
            <a:ext cx="10886003" cy="4277815"/>
          </a:xfrm>
          <a:prstGeom prst="rect">
            <a:avLst/>
          </a:prstGeom>
          <a:noFill/>
        </p:spPr>
        <p:txBody>
          <a:bodyPr wrap="square" rtlCol="0">
            <a:spAutoFit/>
          </a:bodyPr>
          <a:lstStyle/>
          <a:p>
            <a:pPr algn="l">
              <a:lnSpc>
                <a:spcPct val="170000"/>
              </a:lnSpc>
              <a:buBlip>
                <a:blip r:embed="rId5"/>
              </a:buBlip>
            </a:pP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序列s中有相同的字符</a:t>
            </a: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70000"/>
              </a:lnSpc>
              <a:buBlip>
                <a:blip r:embed="rId5"/>
              </a:buBlip>
            </a:pP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去重</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用集合，s用</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表示</a:t>
            </a: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70000"/>
              </a:lnSpc>
              <a:buBlip>
                <a:blip r:embed="rId5"/>
              </a:buBlip>
            </a:pP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70000"/>
              </a:lnSpc>
              <a:buBlip>
                <a:blip r:embed="rId5"/>
              </a:buBlip>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输出的顺序是</a:t>
            </a:r>
            <a:r>
              <a:rPr lang="zh-CN" altLang="en-US" sz="40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随机</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a:t>
            </a: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4" name="图片 3"/>
          <p:cNvPicPr/>
          <p:nvPr/>
        </p:nvPicPr>
        <p:blipFill>
          <a:blip r:embed="rId6">
            <a:lum bright="34000" contrast="-8000"/>
          </a:blip>
          <a:stretch>
            <a:fillRect/>
          </a:stretch>
        </p:blipFill>
        <p:spPr>
          <a:xfrm rot="5400000">
            <a:off x="14681537" y="-292879"/>
            <a:ext cx="7756609" cy="13042686"/>
          </a:xfrm>
          <a:prstGeom prst="rect">
            <a:avLst/>
          </a:prstGeom>
          <a:noFill/>
          <a:ln w="9525">
            <a:noFill/>
          </a:ln>
        </p:spPr>
      </p:pic>
      <p:sp>
        <p:nvSpPr>
          <p:cNvPr id="13" name="文本框 12" descr="7b0a202020202262756c6c6574223a20227b5c2263617465676f727949645c223a31303030352c5c2274656d706c61746549645c223a32303233313332387d220a7d0a"/>
          <p:cNvSpPr txBox="1"/>
          <p:nvPr/>
        </p:nvSpPr>
        <p:spPr>
          <a:xfrm>
            <a:off x="13527160" y="4316306"/>
            <a:ext cx="11478235" cy="4092309"/>
          </a:xfrm>
          <a:prstGeom prst="rect">
            <a:avLst/>
          </a:prstGeom>
          <a:noFill/>
          <a:ln>
            <a:noFill/>
          </a:ln>
        </p:spPr>
        <p:txBody>
          <a:bodyPr wrap="square" rtlCol="0">
            <a:spAutoFit/>
          </a:bodyPr>
          <a:lstStyle/>
          <a:p>
            <a:pPr algn="l">
              <a:lnSpc>
                <a:spcPct val="13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from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itertools</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import *</a:t>
            </a:r>
          </a:p>
          <a:p>
            <a:pPr algn="l">
              <a:lnSpc>
                <a:spcPct val="13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 = {'1','1','3','2'}</a:t>
            </a:r>
          </a:p>
          <a:p>
            <a:pPr algn="l">
              <a:lnSpc>
                <a:spcPct val="13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for element in combinations(s,2):</a:t>
            </a:r>
          </a:p>
          <a:p>
            <a:pPr algn="l">
              <a:lnSpc>
                <a:spcPct val="13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a=''.join(element)    </a:t>
            </a:r>
          </a:p>
          <a:p>
            <a:pPr algn="l">
              <a:lnSpc>
                <a:spcPct val="13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print(</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a,end</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a:t>
            </a:r>
          </a:p>
        </p:txBody>
      </p:sp>
      <p:sp>
        <p:nvSpPr>
          <p:cNvPr id="14" name="文本框 13" descr="7b0a202020202262756c6c6574223a20227b5c2263617465676f727949645c223a31303030352c5c2274656d706c61746549645c223a32303233313332387d220a7d0a"/>
          <p:cNvSpPr txBox="1"/>
          <p:nvPr/>
        </p:nvSpPr>
        <p:spPr>
          <a:xfrm>
            <a:off x="14978674" y="8790223"/>
            <a:ext cx="7162334" cy="3169079"/>
          </a:xfrm>
          <a:prstGeom prst="rect">
            <a:avLst/>
          </a:prstGeom>
          <a:noFill/>
          <a:ln>
            <a:noFill/>
          </a:ln>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4000">
                <a:solidFill>
                  <a:srgbClr val="0070C0"/>
                </a:solidFill>
                <a:latin typeface="宋体" panose="02010600030101010101" pitchFamily="2" charset="-122"/>
                <a:ea typeface="宋体" panose="02010600030101010101" pitchFamily="2" charset="-122"/>
                <a:cs typeface="思源宋体 CN" panose="02020400000000000000" charset="-122"/>
              </a:defRPr>
            </a:lvl1pPr>
          </a:lstStyle>
          <a:p>
            <a:r>
              <a:rPr lang="en-US" altLang="zh-CN" dirty="0">
                <a:latin typeface="Times New Roman" panose="02020603050405020304" pitchFamily="18" charset="0"/>
                <a:cs typeface="Times New Roman" panose="02020603050405020304" pitchFamily="18" charset="0"/>
              </a:rPr>
              <a:t>此时输出是随机的：23 21 31 </a:t>
            </a:r>
          </a:p>
          <a:p>
            <a:r>
              <a:rPr lang="en-US" altLang="zh-CN" dirty="0">
                <a:latin typeface="Times New Roman" panose="02020603050405020304" pitchFamily="18" charset="0"/>
                <a:cs typeface="Times New Roman" panose="02020603050405020304" pitchFamily="18" charset="0"/>
              </a:rPr>
              <a:t>                                    12 13 23</a:t>
            </a:r>
          </a:p>
          <a:p>
            <a:r>
              <a:rPr lang="en-US" altLang="zh-CN" dirty="0">
                <a:latin typeface="Times New Roman" panose="02020603050405020304" pitchFamily="18" charset="0"/>
                <a:cs typeface="Times New Roman" panose="02020603050405020304" pitchFamily="18" charset="0"/>
              </a:rPr>
              <a:t>                                    13 12 32 </a:t>
            </a: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652103" y="1473597"/>
            <a:ext cx="15319648" cy="953073"/>
          </a:xfrm>
          <a:prstGeom prst="rect">
            <a:avLst/>
          </a:prstGeom>
          <a:noFill/>
        </p:spPr>
        <p:txBody>
          <a:bodyPr wrap="square">
            <a:spAutoFit/>
          </a:bodyPr>
          <a:lstStyle/>
          <a:p>
            <a:pPr algn="l"/>
            <a:r>
              <a:rPr sz="5599" b="1" spc="600" dirty="0">
                <a:solidFill>
                  <a:schemeClr val="bg1"/>
                </a:solidFill>
                <a:latin typeface="思源宋体 CN Heavy" panose="02020900000000000000" charset="-122"/>
                <a:ea typeface="思源宋体 CN Heavy" panose="02020900000000000000" charset="-122"/>
              </a:rPr>
              <a:t>注意</a:t>
            </a:r>
          </a:p>
        </p:txBody>
      </p:sp>
    </p:spTree>
    <p:custDataLst>
      <p:tags r:id="rId1"/>
    </p:custDataLst>
    <p:extLst>
      <p:ext uri="{BB962C8B-B14F-4D97-AF65-F5344CB8AC3E}">
        <p14:creationId xmlns:p14="http://schemas.microsoft.com/office/powerpoint/2010/main" val="452502736"/>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3" grpId="0" bldLvl="0" animBg="1"/>
      <p:bldP spid="13" grpId="1" animBg="1"/>
      <p:bldP spid="14" grpId="0" animBg="1"/>
      <p:bldP spid="14"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01" y="700"/>
            <a:ext cx="24382400" cy="2748900"/>
            <a:chOff x="1784" y="1"/>
            <a:chExt cx="34832" cy="3927"/>
          </a:xfrm>
        </p:grpSpPr>
        <p:sp>
          <p:nvSpPr>
            <p:cNvPr id="69" name="矩形: 圆角 2"/>
            <p:cNvSpPr/>
            <p:nvPr userDrawn="1"/>
          </p:nvSpPr>
          <p:spPr>
            <a:xfrm>
              <a:off x="1784" y="1"/>
              <a:ext cx="34832" cy="3927"/>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5290" dirty="0"/>
            </a:p>
          </p:txBody>
        </p:sp>
        <p:pic>
          <p:nvPicPr>
            <p:cNvPr id="5" name="图像" descr="图像"/>
            <p:cNvPicPr>
              <a:picLocks noChangeAspect="1"/>
            </p:cNvPicPr>
            <p:nvPr/>
          </p:nvPicPr>
          <p:blipFill>
            <a:blip r:embed="rId4"/>
            <a:stretch>
              <a:fillRect/>
            </a:stretch>
          </p:blipFill>
          <p:spPr>
            <a:xfrm>
              <a:off x="30280" y="907"/>
              <a:ext cx="5577" cy="907"/>
            </a:xfrm>
            <a:prstGeom prst="rect">
              <a:avLst/>
            </a:prstGeom>
          </p:spPr>
        </p:pic>
        <p:sp>
          <p:nvSpPr>
            <p:cNvPr id="11" name="文本框 10"/>
            <p:cNvSpPr txBox="1"/>
            <p:nvPr/>
          </p:nvSpPr>
          <p:spPr>
            <a:xfrm>
              <a:off x="2827" y="927"/>
              <a:ext cx="22323" cy="1760"/>
            </a:xfrm>
            <a:prstGeom prst="rect">
              <a:avLst/>
            </a:prstGeom>
            <a:noFill/>
          </p:spPr>
          <p:txBody>
            <a:bodyPr wrap="square">
              <a:spAutoFit/>
            </a:bodyPr>
            <a:lstStyle/>
            <a:p>
              <a:pPr algn="l">
                <a:lnSpc>
                  <a:spcPct val="120000"/>
                </a:lnSpc>
              </a:pPr>
              <a:r>
                <a:rPr lang="zh-CN" altLang="en-US" sz="6175" b="1" spc="600" dirty="0">
                  <a:solidFill>
                    <a:schemeClr val="bg1"/>
                  </a:solidFill>
                  <a:latin typeface="思源宋体 CN Heavy" panose="02020900000000000000" charset="-122"/>
                  <a:ea typeface="思源宋体 CN Heavy" panose="02020900000000000000" charset="-122"/>
                  <a:sym typeface="+mn-ea"/>
                </a:rPr>
                <a:t>Java和Python</a:t>
              </a:r>
            </a:p>
          </p:txBody>
        </p:sp>
      </p:grpSp>
      <p:pic>
        <p:nvPicPr>
          <p:cNvPr id="4" name="图片 3"/>
          <p:cNvPicPr>
            <a:picLocks noChangeAspect="1"/>
          </p:cNvPicPr>
          <p:nvPr/>
        </p:nvPicPr>
        <p:blipFill>
          <a:blip r:embed="rId5"/>
          <a:stretch>
            <a:fillRect/>
          </a:stretch>
        </p:blipFill>
        <p:spPr>
          <a:xfrm>
            <a:off x="4206843" y="9798601"/>
            <a:ext cx="15969116" cy="3541371"/>
          </a:xfrm>
          <a:prstGeom prst="rect">
            <a:avLst/>
          </a:prstGeom>
        </p:spPr>
      </p:pic>
      <p:pic>
        <p:nvPicPr>
          <p:cNvPr id="6" name="图片 5"/>
          <p:cNvPicPr>
            <a:picLocks noChangeAspect="1"/>
          </p:cNvPicPr>
          <p:nvPr/>
        </p:nvPicPr>
        <p:blipFill>
          <a:blip r:embed="rId6"/>
          <a:stretch>
            <a:fillRect/>
          </a:stretch>
        </p:blipFill>
        <p:spPr>
          <a:xfrm>
            <a:off x="3676398" y="3759199"/>
            <a:ext cx="17030006" cy="3757543"/>
          </a:xfrm>
          <a:prstGeom prst="rect">
            <a:avLst/>
          </a:prstGeom>
        </p:spPr>
      </p:pic>
    </p:spTree>
    <p:custDataLst>
      <p:tags r:id="rId1"/>
    </p:custDataLst>
  </p:cSld>
  <p:clrMapOvr>
    <a:masterClrMapping/>
  </p:clrMapOvr>
  <p:transition spd="slow" advClick="0" advTm="1000">
    <p:push dir="u"/>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grpSp>
      <p:sp>
        <p:nvSpPr>
          <p:cNvPr id="2" name="文本框 1" descr="7b0a202020202262756c6c6574223a20227b5c2263617465676f727949645c223a31303030352c5c2274656d706c61746549645c223a32303233313332387d220a7d0a"/>
          <p:cNvSpPr txBox="1"/>
          <p:nvPr/>
        </p:nvSpPr>
        <p:spPr>
          <a:xfrm>
            <a:off x="983004" y="3795258"/>
            <a:ext cx="16534598" cy="1138699"/>
          </a:xfrm>
          <a:prstGeom prst="rect">
            <a:avLst/>
          </a:prstGeom>
          <a:noFill/>
        </p:spPr>
        <p:txBody>
          <a:bodyPr wrap="square" rtlCol="0">
            <a:spAutoFit/>
          </a:bodyPr>
          <a:lstStyle/>
          <a:p>
            <a:pPr algn="l">
              <a:lnSpc>
                <a:spcPct val="170000"/>
              </a:lnSpc>
              <a:buBlip>
                <a:blip r:embed="rId5"/>
              </a:buBlip>
            </a:pP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如果要去重且输出按字典序：先用set</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去重</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再排序</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，最后组合</a:t>
            </a: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4" name="图片 3"/>
          <p:cNvPicPr/>
          <p:nvPr/>
        </p:nvPicPr>
        <p:blipFill>
          <a:blip r:embed="rId6">
            <a:lum bright="34000" contrast="-8000"/>
          </a:blip>
          <a:stretch>
            <a:fillRect/>
          </a:stretch>
        </p:blipFill>
        <p:spPr>
          <a:xfrm rot="5400000">
            <a:off x="807100" y="3747021"/>
            <a:ext cx="11428487" cy="13042686"/>
          </a:xfrm>
          <a:prstGeom prst="rect">
            <a:avLst/>
          </a:prstGeom>
          <a:noFill/>
          <a:ln w="9525">
            <a:noFill/>
          </a:ln>
        </p:spPr>
      </p:pic>
      <p:sp>
        <p:nvSpPr>
          <p:cNvPr id="13" name="文本框 12" descr="7b0a202020202262756c6c6574223a20227b5c2263617465676f727949645c223a31303030352c5c2274656d706c61746549645c223a32303233313332387d220a7d0a"/>
          <p:cNvSpPr txBox="1"/>
          <p:nvPr/>
        </p:nvSpPr>
        <p:spPr>
          <a:xfrm>
            <a:off x="1756526" y="7422163"/>
            <a:ext cx="10768487" cy="5692404"/>
          </a:xfrm>
          <a:prstGeom prst="rect">
            <a:avLst/>
          </a:prstGeom>
          <a:noFill/>
          <a:ln>
            <a:noFill/>
          </a:ln>
        </p:spPr>
        <p:txBody>
          <a:bodyPr wrap="square" rtlCol="0">
            <a:spAutoFit/>
          </a:bodyPr>
          <a:lstStyle/>
          <a:p>
            <a:pPr algn="l">
              <a:lnSpc>
                <a:spcPct val="13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from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itertools</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import *</a:t>
            </a:r>
          </a:p>
          <a:p>
            <a:pPr algn="l">
              <a:lnSpc>
                <a:spcPct val="13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 = {'1','1','3','2'}</a:t>
            </a:r>
          </a:p>
          <a:p>
            <a:pPr algn="l">
              <a:lnSpc>
                <a:spcPct val="130000"/>
              </a:lnSpc>
            </a:pPr>
            <a:r>
              <a:rPr lang="en-US" altLang="zh-CN" sz="4000" dirty="0">
                <a:solidFill>
                  <a:srgbClr val="FF0000"/>
                </a:solidFill>
                <a:latin typeface="宋体" panose="02010600030101010101" pitchFamily="2" charset="-122"/>
                <a:ea typeface="宋体" panose="02010600030101010101" pitchFamily="2" charset="-122"/>
                <a:cs typeface="Times New Roman" panose="02020603050405020304" pitchFamily="18" charset="0"/>
              </a:rPr>
              <a:t>t = list(set(s))</a:t>
            </a:r>
          </a:p>
          <a:p>
            <a:pPr algn="l">
              <a:lnSpc>
                <a:spcPct val="130000"/>
              </a:lnSpc>
            </a:pPr>
            <a:r>
              <a:rPr lang="en-US" altLang="zh-CN" sz="4000" dirty="0" err="1">
                <a:solidFill>
                  <a:srgbClr val="FF0000"/>
                </a:solidFill>
                <a:latin typeface="宋体" panose="02010600030101010101" pitchFamily="2" charset="-122"/>
                <a:ea typeface="宋体" panose="02010600030101010101" pitchFamily="2" charset="-122"/>
                <a:cs typeface="Times New Roman" panose="02020603050405020304" pitchFamily="18" charset="0"/>
              </a:rPr>
              <a:t>t.sort</a:t>
            </a:r>
            <a:r>
              <a:rPr lang="en-US" altLang="zh-CN" sz="4000"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p>
          <a:p>
            <a:pPr algn="l">
              <a:lnSpc>
                <a:spcPct val="13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for element in combinations(t,2):</a:t>
            </a:r>
          </a:p>
          <a:p>
            <a:pPr algn="l">
              <a:lnSpc>
                <a:spcPct val="13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a=''.join(element)    </a:t>
            </a:r>
          </a:p>
          <a:p>
            <a:pPr algn="l">
              <a:lnSpc>
                <a:spcPct val="13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print(</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a,end</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a:t>
            </a:r>
          </a:p>
        </p:txBody>
      </p:sp>
      <p:sp>
        <p:nvSpPr>
          <p:cNvPr id="14" name="文本框 13" descr="7b0a202020202262756c6c6574223a20227b5c2263617465676f727949645c223a31303030352c5c2274656d706c61746549645c223a32303233313332387d220a7d0a"/>
          <p:cNvSpPr txBox="1"/>
          <p:nvPr/>
        </p:nvSpPr>
        <p:spPr>
          <a:xfrm>
            <a:off x="7885095" y="12267578"/>
            <a:ext cx="7162334" cy="706709"/>
          </a:xfrm>
          <a:prstGeom prst="rect">
            <a:avLst/>
          </a:prstGeom>
          <a:noFill/>
          <a:ln>
            <a:noFill/>
          </a:ln>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4000">
                <a:solidFill>
                  <a:srgbClr val="0070C0"/>
                </a:solidFill>
                <a:latin typeface="宋体" panose="02010600030101010101" pitchFamily="2" charset="-122"/>
                <a:ea typeface="宋体" panose="02010600030101010101" pitchFamily="2" charset="-122"/>
                <a:cs typeface="思源宋体 CN" panose="02020400000000000000" charset="-122"/>
              </a:defRPr>
            </a:lvl1pPr>
          </a:lstStyle>
          <a:p>
            <a:r>
              <a:rPr lang="en-US" altLang="zh-CN" dirty="0">
                <a:latin typeface="Times New Roman" panose="02020603050405020304" pitchFamily="18" charset="0"/>
                <a:cs typeface="Times New Roman" panose="02020603050405020304" pitchFamily="18" charset="0"/>
              </a:rPr>
              <a:t>12 13 23 </a:t>
            </a:r>
          </a:p>
        </p:txBody>
      </p:sp>
      <p:sp>
        <p:nvSpPr>
          <p:cNvPr id="11" name="文本框 10"/>
          <p:cNvSpPr txBox="1"/>
          <p:nvPr/>
        </p:nvSpPr>
        <p:spPr>
          <a:xfrm>
            <a:off x="652103" y="1473597"/>
            <a:ext cx="15319648" cy="953073"/>
          </a:xfrm>
          <a:prstGeom prst="rect">
            <a:avLst/>
          </a:prstGeom>
          <a:noFill/>
        </p:spPr>
        <p:txBody>
          <a:bodyPr wrap="square">
            <a:spAutoFit/>
          </a:bodyPr>
          <a:lstStyle/>
          <a:p>
            <a:pPr algn="l"/>
            <a:r>
              <a:rPr sz="5599" b="1" spc="600" dirty="0">
                <a:solidFill>
                  <a:schemeClr val="bg1"/>
                </a:solidFill>
                <a:latin typeface="思源宋体 CN Heavy" panose="02020900000000000000" charset="-122"/>
                <a:ea typeface="思源宋体 CN Heavy" panose="02020900000000000000" charset="-122"/>
              </a:rPr>
              <a:t>注意</a:t>
            </a:r>
          </a:p>
        </p:txBody>
      </p:sp>
      <p:sp>
        <p:nvSpPr>
          <p:cNvPr id="15" name="文本框 14" descr="7b0a202020202262756c6c6574223a20227b5c2263617465676f727949645c223a31303030352c5c2274656d706c61746549645c223a32303233313332387d220a7d0a"/>
          <p:cNvSpPr txBox="1"/>
          <p:nvPr/>
        </p:nvSpPr>
        <p:spPr>
          <a:xfrm>
            <a:off x="13759056" y="7726943"/>
            <a:ext cx="12669737" cy="4893328"/>
          </a:xfrm>
          <a:prstGeom prst="rect">
            <a:avLst/>
          </a:prstGeom>
          <a:noFill/>
          <a:ln>
            <a:noFill/>
          </a:ln>
        </p:spPr>
        <p:txBody>
          <a:bodyPr wrap="square" rtlCol="0">
            <a:spAutoFit/>
          </a:bodyPr>
          <a:lstStyle/>
          <a:p>
            <a:pPr algn="l">
              <a:lnSpc>
                <a:spcPct val="13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from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itertools</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import *</a:t>
            </a:r>
          </a:p>
          <a:p>
            <a:pPr algn="l">
              <a:lnSpc>
                <a:spcPct val="13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 = {'1','1','3','2'}</a:t>
            </a:r>
          </a:p>
          <a:p>
            <a:pPr algn="l">
              <a:lnSpc>
                <a:spcPct val="130000"/>
              </a:lnSpc>
            </a:pPr>
            <a:r>
              <a:rPr lang="en-US" altLang="zh-CN" sz="4000" dirty="0">
                <a:solidFill>
                  <a:srgbClr val="FF0000"/>
                </a:solidFill>
                <a:latin typeface="宋体" panose="02010600030101010101" pitchFamily="2" charset="-122"/>
                <a:ea typeface="宋体" panose="02010600030101010101" pitchFamily="2" charset="-122"/>
                <a:cs typeface="Times New Roman" panose="02020603050405020304" pitchFamily="18" charset="0"/>
              </a:rPr>
              <a:t>t = sorted(set(s))</a:t>
            </a:r>
          </a:p>
          <a:p>
            <a:pPr algn="l">
              <a:lnSpc>
                <a:spcPct val="13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for element in combinations(t,2):</a:t>
            </a:r>
          </a:p>
          <a:p>
            <a:pPr algn="l">
              <a:lnSpc>
                <a:spcPct val="13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a=''.join(element)    </a:t>
            </a:r>
          </a:p>
          <a:p>
            <a:pPr algn="l">
              <a:lnSpc>
                <a:spcPct val="13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print(</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a,end</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a:t>
            </a:r>
          </a:p>
        </p:txBody>
      </p:sp>
      <p:sp>
        <p:nvSpPr>
          <p:cNvPr id="16" name="文本框 15" descr="7b0a202020202262756c6c6574223a20227b5c2263617465676f727949645c223a31303030352c5c2274656d706c61746549645c223a32303233313332387d220a7d0a"/>
          <p:cNvSpPr txBox="1"/>
          <p:nvPr/>
        </p:nvSpPr>
        <p:spPr>
          <a:xfrm>
            <a:off x="20221435" y="11914223"/>
            <a:ext cx="4160978" cy="706709"/>
          </a:xfrm>
          <a:prstGeom prst="rect">
            <a:avLst/>
          </a:prstGeom>
          <a:noFill/>
          <a:ln>
            <a:noFill/>
          </a:ln>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4000">
                <a:solidFill>
                  <a:srgbClr val="0070C0"/>
                </a:solidFill>
                <a:latin typeface="宋体" panose="02010600030101010101" pitchFamily="2" charset="-122"/>
                <a:ea typeface="宋体" panose="02010600030101010101" pitchFamily="2" charset="-122"/>
                <a:cs typeface="思源宋体 CN" panose="02020400000000000000" charset="-122"/>
              </a:defRPr>
            </a:lvl1pPr>
          </a:lstStyle>
          <a:p>
            <a:r>
              <a:rPr lang="en-US" altLang="zh-CN" dirty="0">
                <a:latin typeface="Times New Roman" panose="02020603050405020304" pitchFamily="18" charset="0"/>
                <a:cs typeface="Times New Roman" panose="02020603050405020304" pitchFamily="18" charset="0"/>
              </a:rPr>
              <a:t>12 13 23 </a:t>
            </a:r>
          </a:p>
        </p:txBody>
      </p:sp>
      <p:pic>
        <p:nvPicPr>
          <p:cNvPr id="19" name="图片 18"/>
          <p:cNvPicPr/>
          <p:nvPr/>
        </p:nvPicPr>
        <p:blipFill>
          <a:blip r:embed="rId6">
            <a:lum bright="34000" contrast="-8000"/>
          </a:blip>
          <a:stretch>
            <a:fillRect/>
          </a:stretch>
        </p:blipFill>
        <p:spPr>
          <a:xfrm rot="5400000">
            <a:off x="12736020" y="3747020"/>
            <a:ext cx="11428487" cy="13042686"/>
          </a:xfrm>
          <a:prstGeom prst="rect">
            <a:avLst/>
          </a:prstGeom>
          <a:noFill/>
          <a:ln w="9525">
            <a:noFill/>
          </a:ln>
        </p:spPr>
      </p:pic>
    </p:spTree>
    <p:custDataLst>
      <p:tags r:id="rId1"/>
    </p:custDataLst>
    <p:extLst>
      <p:ext uri="{BB962C8B-B14F-4D97-AF65-F5344CB8AC3E}">
        <p14:creationId xmlns:p14="http://schemas.microsoft.com/office/powerpoint/2010/main" val="811398614"/>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up)">
                                      <p:cBhvr>
                                        <p:cTn id="15" dur="500"/>
                                        <p:tgtEl>
                                          <p:spTgt spid="15"/>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up)">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bldLvl="0"/>
      <p:bldP spid="13" grpId="1"/>
      <p:bldP spid="14" grpId="0" animBg="1"/>
      <p:bldP spid="14" grpId="1" animBg="1"/>
      <p:bldP spid="15" grpId="0" bldLvl="0"/>
      <p:bldP spid="15" grpId="1"/>
      <p:bldP spid="16" grpId="0" animBg="1"/>
      <p:bldP spid="16" grpId="1"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grpSp>
      <p:sp>
        <p:nvSpPr>
          <p:cNvPr id="2" name="文本框 1" descr="7b0a202020202262756c6c6574223a20227b5c2263617465676f727949645c223a31303030352c5c2274656d706c61746549645c223a32303233313332387d220a7d0a"/>
          <p:cNvSpPr txBox="1"/>
          <p:nvPr/>
        </p:nvSpPr>
        <p:spPr>
          <a:xfrm>
            <a:off x="970217" y="4896478"/>
            <a:ext cx="21065580" cy="5324188"/>
          </a:xfrm>
          <a:prstGeom prst="rect">
            <a:avLst/>
          </a:prstGeom>
          <a:noFill/>
        </p:spPr>
        <p:txBody>
          <a:bodyPr wrap="square" rtlCol="0">
            <a:spAutoFit/>
          </a:bodyPr>
          <a:lstStyle/>
          <a:p>
            <a:pPr algn="l">
              <a:lnSpc>
                <a:spcPct val="170000"/>
              </a:lnSpc>
              <a:buBlip>
                <a:blip r:embed="rId5"/>
              </a:buBlip>
            </a:pP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在某些场景下，Python</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提供的</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排列函数并不能用，需要手写代码实现排列组合</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70000"/>
              </a:lnSpc>
              <a:buBlip>
                <a:blip r:embed="rId5"/>
              </a:buBlip>
            </a:pP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70000"/>
              </a:lnSpc>
              <a:buBlip>
                <a:blip r:embed="rId5"/>
              </a:buBlip>
            </a:pP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在“DFS与排列组合”中给出了基于DFS的手写方法</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70000"/>
              </a:lnSpc>
              <a:buBlip>
                <a:blip r:embed="rId5"/>
              </a:buBlip>
            </a:pP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70000"/>
              </a:lnSpc>
              <a:buBlip>
                <a:blip r:embed="rId5"/>
              </a:buBlip>
            </a:pP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下面给出几种简单的手写方法</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p:txBody>
      </p:sp>
      <p:sp>
        <p:nvSpPr>
          <p:cNvPr id="11" name="文本框 10"/>
          <p:cNvSpPr txBox="1"/>
          <p:nvPr/>
        </p:nvSpPr>
        <p:spPr>
          <a:xfrm>
            <a:off x="652103" y="1473597"/>
            <a:ext cx="15319648" cy="953073"/>
          </a:xfrm>
          <a:prstGeom prst="rect">
            <a:avLst/>
          </a:prstGeom>
          <a:noFill/>
        </p:spPr>
        <p:txBody>
          <a:bodyPr wrap="square">
            <a:spAutoFit/>
          </a:bodyPr>
          <a:lstStyle/>
          <a:p>
            <a:pPr algn="l"/>
            <a:r>
              <a:rPr sz="5599" b="1" spc="600" dirty="0">
                <a:solidFill>
                  <a:schemeClr val="bg1"/>
                </a:solidFill>
                <a:latin typeface="思源宋体 CN Heavy" panose="02020900000000000000" charset="-122"/>
                <a:ea typeface="思源宋体 CN Heavy" panose="02020900000000000000" charset="-122"/>
              </a:rPr>
              <a:t>手写排列和组合代码</a:t>
            </a:r>
          </a:p>
        </p:txBody>
      </p:sp>
    </p:spTree>
    <p:custDataLst>
      <p:tags r:id="rId1"/>
    </p:custDataLst>
    <p:extLst>
      <p:ext uri="{BB962C8B-B14F-4D97-AF65-F5344CB8AC3E}">
        <p14:creationId xmlns:p14="http://schemas.microsoft.com/office/powerpoint/2010/main" val="2838873250"/>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像" descr="图像"/>
          <p:cNvPicPr>
            <a:picLocks noChangeAspect="1"/>
          </p:cNvPicPr>
          <p:nvPr/>
        </p:nvPicPr>
        <p:blipFill>
          <a:blip r:embed="rId4">
            <a:alphaModFix amt="20000"/>
            <a:duotone>
              <a:prstClr val="black"/>
              <a:schemeClr val="accent1">
                <a:tint val="45000"/>
                <a:satMod val="400000"/>
              </a:schemeClr>
            </a:duotone>
          </a:blip>
          <a:srcRect/>
          <a:stretch>
            <a:fillRect/>
          </a:stretch>
        </p:blipFill>
        <p:spPr>
          <a:xfrm>
            <a:off x="12590596" y="7326645"/>
            <a:ext cx="11791817" cy="7102013"/>
          </a:xfrm>
          <a:prstGeom prst="rect">
            <a:avLst/>
          </a:prstGeom>
          <a:ln w="12700" cap="flat">
            <a:noFill/>
            <a:miter lim="400000"/>
            <a:headEnd/>
            <a:tailEnd/>
          </a:ln>
          <a:effectLst/>
        </p:spPr>
      </p:pic>
      <p:pic>
        <p:nvPicPr>
          <p:cNvPr id="8" name="图像" descr="图像"/>
          <p:cNvPicPr>
            <a:picLocks noChangeAspect="1"/>
          </p:cNvPicPr>
          <p:nvPr/>
        </p:nvPicPr>
        <p:blipFill>
          <a:blip r:embed="rId5"/>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grpSp>
      <p:sp>
        <p:nvSpPr>
          <p:cNvPr id="2" name="文本框 1" descr="7b0a202020202262756c6c6574223a20227b5c2263617465676f727949645c223a31303030352c5c2274656d706c61746549645c223a32303233313332387d220a7d0a"/>
          <p:cNvSpPr txBox="1"/>
          <p:nvPr/>
        </p:nvSpPr>
        <p:spPr>
          <a:xfrm>
            <a:off x="652103" y="3546736"/>
            <a:ext cx="21065580" cy="2185072"/>
          </a:xfrm>
          <a:prstGeom prst="rect">
            <a:avLst/>
          </a:prstGeom>
          <a:noFill/>
        </p:spPr>
        <p:txBody>
          <a:bodyPr wrap="square" rtlCol="0">
            <a:spAutoFit/>
          </a:bodyPr>
          <a:lstStyle/>
          <a:p>
            <a:pPr algn="l">
              <a:lnSpc>
                <a:spcPct val="170000"/>
              </a:lnSpc>
              <a:buBlip>
                <a:blip r:embed="rId6"/>
              </a:buBlip>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从{1, 2, 3, 4}中选3个的排列，有24种。</a:t>
            </a:r>
          </a:p>
          <a:p>
            <a:pPr algn="l">
              <a:lnSpc>
                <a:spcPct val="17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最简单直接无技巧的手写排列</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p:txBody>
      </p:sp>
      <p:pic>
        <p:nvPicPr>
          <p:cNvPr id="4" name="图片 3"/>
          <p:cNvPicPr/>
          <p:nvPr/>
        </p:nvPicPr>
        <p:blipFill>
          <a:blip r:embed="rId7">
            <a:lum bright="34000" contrast="-8000"/>
          </a:blip>
          <a:srcRect l="20046" t="6270" r="19548" b="5808"/>
          <a:stretch>
            <a:fillRect/>
          </a:stretch>
        </p:blipFill>
        <p:spPr>
          <a:xfrm rot="5400000">
            <a:off x="8451300" y="-2717766"/>
            <a:ext cx="6652462" cy="23551887"/>
          </a:xfrm>
          <a:prstGeom prst="rect">
            <a:avLst/>
          </a:prstGeom>
          <a:noFill/>
          <a:ln w="9525">
            <a:noFill/>
          </a:ln>
        </p:spPr>
      </p:pic>
      <p:sp>
        <p:nvSpPr>
          <p:cNvPr id="13" name="文本框 12" descr="7b0a202020202262756c6c6574223a20227b5c2263617465676f727949645c223a31303030352c5c2274656d706c61746549645c223a32303233313332387d220a7d0a"/>
          <p:cNvSpPr txBox="1"/>
          <p:nvPr/>
        </p:nvSpPr>
        <p:spPr>
          <a:xfrm>
            <a:off x="1112449" y="5904973"/>
            <a:ext cx="23269964" cy="6124355"/>
          </a:xfrm>
          <a:prstGeom prst="rect">
            <a:avLst/>
          </a:prstGeom>
          <a:noFill/>
          <a:ln>
            <a:noFill/>
          </a:ln>
        </p:spPr>
        <p:txBody>
          <a:bodyPr wrap="square" rtlCol="0">
            <a:spAutoFit/>
          </a:bodyPr>
          <a:lstStyle/>
          <a:p>
            <a:pPr algn="l">
              <a:lnSpc>
                <a:spcPct val="14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 = [1,2,3,4]     </a:t>
            </a:r>
          </a:p>
          <a:p>
            <a:pPr algn="l">
              <a:lnSpc>
                <a:spcPct val="14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for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range(4):      #循环3次，选3个数</a:t>
            </a:r>
          </a:p>
          <a:p>
            <a:pPr algn="l">
              <a:lnSpc>
                <a:spcPct val="14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 j in range(4):</a:t>
            </a:r>
          </a:p>
          <a:p>
            <a:pPr algn="l">
              <a:lnSpc>
                <a:spcPct val="14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 j!=</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每个循环的数不同</a:t>
            </a:r>
            <a:endPar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lnSpc>
                <a:spcPct val="14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 k in range(4):</a:t>
            </a:r>
          </a:p>
          <a:p>
            <a:pPr algn="l">
              <a:lnSpc>
                <a:spcPct val="14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 k!=j and k!=</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每个循环的数不同</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p>
          <a:p>
            <a:pPr algn="l">
              <a:lnSpc>
                <a:spcPct val="14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print("%</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d%d%d</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],s[j],s[k]),end=", ") </a:t>
            </a:r>
          </a:p>
        </p:txBody>
      </p:sp>
      <p:sp>
        <p:nvSpPr>
          <p:cNvPr id="11" name="文本框 10"/>
          <p:cNvSpPr txBox="1"/>
          <p:nvPr/>
        </p:nvSpPr>
        <p:spPr>
          <a:xfrm>
            <a:off x="652103" y="1473597"/>
            <a:ext cx="15319648" cy="953073"/>
          </a:xfrm>
          <a:prstGeom prst="rect">
            <a:avLst/>
          </a:prstGeom>
          <a:noFill/>
        </p:spPr>
        <p:txBody>
          <a:bodyPr wrap="square">
            <a:spAutoFit/>
          </a:bodyPr>
          <a:lstStyle/>
          <a:p>
            <a:pPr algn="l"/>
            <a:r>
              <a:rPr sz="5599" b="1" spc="600" dirty="0">
                <a:solidFill>
                  <a:schemeClr val="bg1"/>
                </a:solidFill>
                <a:latin typeface="思源宋体 CN Heavy" panose="02020900000000000000" charset="-122"/>
                <a:ea typeface="思源宋体 CN Heavy" panose="02020900000000000000" charset="-122"/>
              </a:rPr>
              <a:t>手写</a:t>
            </a:r>
            <a:r>
              <a:rPr sz="5599" b="1" spc="600" dirty="0">
                <a:solidFill>
                  <a:srgbClr val="FF0000"/>
                </a:solidFill>
                <a:latin typeface="思源宋体 CN Heavy" panose="02020900000000000000" charset="-122"/>
                <a:ea typeface="思源宋体 CN Heavy" panose="02020900000000000000" charset="-122"/>
              </a:rPr>
              <a:t>排列</a:t>
            </a:r>
            <a:r>
              <a:rPr sz="5599" b="1" spc="600" dirty="0">
                <a:solidFill>
                  <a:schemeClr val="bg1"/>
                </a:solidFill>
                <a:latin typeface="思源宋体 CN Heavy" panose="02020900000000000000" charset="-122"/>
                <a:ea typeface="思源宋体 CN Heavy" panose="02020900000000000000" charset="-122"/>
              </a:rPr>
              <a:t>代码：暴力法</a:t>
            </a:r>
          </a:p>
        </p:txBody>
      </p:sp>
      <p:sp>
        <p:nvSpPr>
          <p:cNvPr id="9" name="文本框 8" descr="7b0a202020202262756c6c6574223a20227b5c2263617465676f727949645c223a31303030352c5c2274656d706c61746549645c223a32303233313332387d220a7d0a"/>
          <p:cNvSpPr txBox="1"/>
          <p:nvPr/>
        </p:nvSpPr>
        <p:spPr>
          <a:xfrm>
            <a:off x="17045737" y="6911710"/>
            <a:ext cx="5780178" cy="4093162"/>
          </a:xfrm>
          <a:prstGeom prst="rect">
            <a:avLst/>
          </a:prstGeom>
          <a:noFill/>
          <a:ln>
            <a:noFill/>
          </a:ln>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4000">
                <a:solidFill>
                  <a:srgbClr val="0070C0"/>
                </a:solidFill>
                <a:latin typeface="宋体" panose="02010600030101010101" pitchFamily="2" charset="-122"/>
                <a:ea typeface="宋体" panose="02010600030101010101" pitchFamily="2" charset="-122"/>
                <a:cs typeface="思源宋体 CN" panose="02020400000000000000" charset="-122"/>
              </a:defRPr>
            </a:lvl1pPr>
          </a:lstStyle>
          <a:p>
            <a:pPr>
              <a:lnSpc>
                <a:spcPct val="130000"/>
              </a:lnSpc>
            </a:pPr>
            <a:r>
              <a:rPr lang="en-US" altLang="zh-CN" dirty="0">
                <a:latin typeface="Times New Roman" panose="02020603050405020304" pitchFamily="18" charset="0"/>
                <a:cs typeface="Times New Roman" panose="02020603050405020304" pitchFamily="18" charset="0"/>
              </a:rPr>
              <a:t>123, 124, 132, 134, 142, 143, 213, 214, 231, 234, 241, 243, 312, 314, 321, 324, 341, 342, 412, 413, 421, 423, 431, 432, </a:t>
            </a:r>
          </a:p>
        </p:txBody>
      </p:sp>
      <p:sp>
        <p:nvSpPr>
          <p:cNvPr id="10" name="文本框 9" descr="7b0a202020202262756c6c6574223a20227b5c2263617465676f727949645c223a31303030352c5c2274656d706c61746549645c223a32303233313332387d220a7d0a"/>
          <p:cNvSpPr txBox="1"/>
          <p:nvPr/>
        </p:nvSpPr>
        <p:spPr>
          <a:xfrm>
            <a:off x="448281" y="12441238"/>
            <a:ext cx="22493410" cy="1137211"/>
          </a:xfrm>
          <a:prstGeom prst="rect">
            <a:avLst/>
          </a:prstGeom>
          <a:noFill/>
        </p:spPr>
        <p:txBody>
          <a:bodyPr wrap="square" rtlCol="0">
            <a:spAutoFit/>
          </a:bodyPr>
          <a:lstStyle/>
          <a:p>
            <a:pPr algn="l">
              <a:lnSpc>
                <a:spcPct val="170000"/>
              </a:lnSpc>
            </a:pPr>
            <a:r>
              <a:rPr lang="zh-CN" altLang="en-US" sz="4000">
                <a:solidFill>
                  <a:srgbClr val="2E7EEF"/>
                </a:solidFill>
                <a:latin typeface="Times New Roman" panose="02020603050405020304" pitchFamily="18" charset="0"/>
                <a:ea typeface="思源宋体 CN" panose="02020400000000000000" charset="-122"/>
                <a:cs typeface="Times New Roman" panose="02020603050405020304" pitchFamily="18" charset="0"/>
              </a:rPr>
              <a:t>【优缺点】</a:t>
            </a:r>
            <a:r>
              <a:rPr lang="zh-CN" altLang="en-US" sz="4000">
                <a:solidFill>
                  <a:schemeClr val="tx1"/>
                </a:solidFill>
                <a:latin typeface="Times New Roman" panose="02020603050405020304" pitchFamily="18" charset="0"/>
                <a:ea typeface="思源宋体 CN" panose="02020400000000000000" charset="-122"/>
                <a:cs typeface="Times New Roman" panose="02020603050405020304" pitchFamily="18" charset="0"/>
              </a:rPr>
              <a:t>简单且效果很好，但是非常笨拙。如果写5个以上的数的排列组合，代码冗长无趣。</a:t>
            </a:r>
          </a:p>
        </p:txBody>
      </p:sp>
    </p:spTree>
    <p:custDataLst>
      <p:tags r:id="rId1"/>
    </p:custDataLst>
    <p:extLst>
      <p:ext uri="{BB962C8B-B14F-4D97-AF65-F5344CB8AC3E}">
        <p14:creationId xmlns:p14="http://schemas.microsoft.com/office/powerpoint/2010/main" val="3828842515"/>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up)">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3" grpId="0" bldLvl="0" animBg="1"/>
      <p:bldP spid="13" grpId="1" animBg="1"/>
      <p:bldP spid="9" grpId="0" animBg="1"/>
      <p:bldP spid="9" grpId="1" animBg="1"/>
      <p:bldP spid="10" grpId="0"/>
      <p:bldP spid="10"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a:blip r:embed="rId4">
            <a:lum bright="34000" contrast="-8000"/>
          </a:blip>
          <a:srcRect l="20046" t="6270" r="19548" b="5808"/>
          <a:stretch>
            <a:fillRect/>
          </a:stretch>
        </p:blipFill>
        <p:spPr>
          <a:xfrm rot="5400000">
            <a:off x="8847173" y="-1869118"/>
            <a:ext cx="5856907" cy="23551887"/>
          </a:xfrm>
          <a:prstGeom prst="rect">
            <a:avLst/>
          </a:prstGeom>
          <a:noFill/>
          <a:ln w="9525">
            <a:noFill/>
          </a:ln>
        </p:spPr>
      </p:pic>
      <p:pic>
        <p:nvPicPr>
          <p:cNvPr id="8" name="图像" descr="图像"/>
          <p:cNvPicPr>
            <a:picLocks noChangeAspect="1"/>
          </p:cNvPicPr>
          <p:nvPr/>
        </p:nvPicPr>
        <p:blipFill>
          <a:blip r:embed="rId5"/>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grpSp>
      <p:sp>
        <p:nvSpPr>
          <p:cNvPr id="2" name="文本框 1" descr="7b0a202020202262756c6c6574223a20227b5c2263617465676f727949645c223a31303030352c5c2274656d706c61746549645c223a32303233313332387d220a7d0a"/>
          <p:cNvSpPr txBox="1"/>
          <p:nvPr/>
        </p:nvSpPr>
        <p:spPr>
          <a:xfrm>
            <a:off x="652103" y="3546736"/>
            <a:ext cx="21065580" cy="2862136"/>
          </a:xfrm>
          <a:prstGeom prst="rect">
            <a:avLst/>
          </a:prstGeom>
          <a:noFill/>
        </p:spPr>
        <p:txBody>
          <a:bodyPr wrap="square" rtlCol="0">
            <a:spAutoFit/>
          </a:bodyPr>
          <a:lstStyle/>
          <a:p>
            <a:pPr algn="l">
              <a:lnSpc>
                <a:spcPct val="150000"/>
              </a:lnSpc>
              <a:buBlip>
                <a:blip r:embed="rId6"/>
              </a:buBlip>
            </a:pP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排列数需要分先后，组合数不分先后</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50000"/>
              </a:lnSpc>
              <a:buBlip>
                <a:blip r:embed="rId6"/>
              </a:buBlip>
            </a:pP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把求组合的代码，去掉if，然后从小到大打印即可</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50000"/>
              </a:lnSpc>
              <a:buBlip>
                <a:blip r:embed="rId6"/>
              </a:buBlip>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从{1, 2, 3, 4}中选3个的组合</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有4种。</a:t>
            </a:r>
          </a:p>
        </p:txBody>
      </p:sp>
      <p:sp>
        <p:nvSpPr>
          <p:cNvPr id="13" name="文本框 12" descr="7b0a202020202262756c6c6574223a20227b5c2263617465676f727949645c223a31303030352c5c2274656d706c61746549645c223a32303233313332387d220a7d0a"/>
          <p:cNvSpPr txBox="1"/>
          <p:nvPr/>
        </p:nvSpPr>
        <p:spPr>
          <a:xfrm>
            <a:off x="1436912" y="7656824"/>
            <a:ext cx="17357864" cy="4708674"/>
          </a:xfrm>
          <a:prstGeom prst="rect">
            <a:avLst/>
          </a:prstGeom>
          <a:noFill/>
          <a:ln>
            <a:noFill/>
          </a:ln>
        </p:spPr>
        <p:txBody>
          <a:bodyPr wrap="square" rtlCol="0">
            <a:spAutoFit/>
          </a:bodyPr>
          <a:lstStyle/>
          <a:p>
            <a:pPr algn="l">
              <a:lnSpc>
                <a:spcPct val="15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 = [1,2,3,4]     </a:t>
            </a:r>
          </a:p>
          <a:p>
            <a:pPr algn="l">
              <a:lnSpc>
                <a:spcPct val="15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for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range(4):                #循环3次，选3个数</a:t>
            </a:r>
          </a:p>
          <a:p>
            <a:pPr algn="l">
              <a:lnSpc>
                <a:spcPct val="15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 j in range(i+1,4):        #让第2个数比第1个大</a:t>
            </a:r>
          </a:p>
          <a:p>
            <a:pPr algn="l">
              <a:lnSpc>
                <a:spcPct val="15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 k in range(j+1,4):    #让第3个数比第2个大</a:t>
            </a:r>
          </a:p>
          <a:p>
            <a:pPr algn="l">
              <a:lnSpc>
                <a:spcPct val="15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print("%</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d%d%d</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],s[j],s[k]),end=", ")</a:t>
            </a:r>
          </a:p>
        </p:txBody>
      </p:sp>
      <p:sp>
        <p:nvSpPr>
          <p:cNvPr id="14" name="文本框 13" descr="7b0a202020202262756c6c6574223a20227b5c2263617465676f727949645c223a31303030352c5c2274656d706c61746549645c223a32303233313332387d220a7d0a"/>
          <p:cNvSpPr txBox="1"/>
          <p:nvPr/>
        </p:nvSpPr>
        <p:spPr>
          <a:xfrm>
            <a:off x="16546566" y="11540326"/>
            <a:ext cx="7162334" cy="706709"/>
          </a:xfrm>
          <a:prstGeom prst="rect">
            <a:avLst/>
          </a:prstGeom>
          <a:noFill/>
          <a:ln>
            <a:noFill/>
          </a:ln>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4000">
                <a:solidFill>
                  <a:srgbClr val="0070C0"/>
                </a:solidFill>
                <a:latin typeface="宋体" panose="02010600030101010101" pitchFamily="2" charset="-122"/>
                <a:ea typeface="宋体" panose="02010600030101010101" pitchFamily="2" charset="-122"/>
                <a:cs typeface="思源宋体 CN" panose="02020400000000000000" charset="-122"/>
              </a:defRPr>
            </a:lvl1pPr>
          </a:lstStyle>
          <a:p>
            <a:r>
              <a:rPr lang="en-US" altLang="zh-CN" dirty="0">
                <a:latin typeface="Times New Roman" panose="02020603050405020304" pitchFamily="18" charset="0"/>
                <a:cs typeface="Times New Roman" panose="02020603050405020304" pitchFamily="18" charset="0"/>
              </a:rPr>
              <a:t>123, 124, 134, 234,</a:t>
            </a:r>
          </a:p>
        </p:txBody>
      </p:sp>
      <p:sp>
        <p:nvSpPr>
          <p:cNvPr id="11" name="文本框 10"/>
          <p:cNvSpPr txBox="1"/>
          <p:nvPr/>
        </p:nvSpPr>
        <p:spPr>
          <a:xfrm>
            <a:off x="652103" y="1473597"/>
            <a:ext cx="15319648" cy="953073"/>
          </a:xfrm>
          <a:prstGeom prst="rect">
            <a:avLst/>
          </a:prstGeom>
          <a:noFill/>
        </p:spPr>
        <p:txBody>
          <a:bodyPr wrap="square">
            <a:spAutoFit/>
          </a:bodyPr>
          <a:lstStyle/>
          <a:p>
            <a:pPr algn="l"/>
            <a:r>
              <a:rPr sz="5599" b="1" spc="600" dirty="0">
                <a:solidFill>
                  <a:schemeClr val="bg1"/>
                </a:solidFill>
                <a:latin typeface="思源宋体 CN Heavy" panose="02020900000000000000" charset="-122"/>
                <a:ea typeface="思源宋体 CN Heavy" panose="02020900000000000000" charset="-122"/>
              </a:rPr>
              <a:t>手写</a:t>
            </a:r>
            <a:r>
              <a:rPr sz="5599" b="1" spc="600" dirty="0">
                <a:solidFill>
                  <a:srgbClr val="FF0000"/>
                </a:solidFill>
                <a:latin typeface="思源宋体 CN Heavy" panose="02020900000000000000" charset="-122"/>
                <a:ea typeface="思源宋体 CN Heavy" panose="02020900000000000000" charset="-122"/>
              </a:rPr>
              <a:t>组合</a:t>
            </a:r>
            <a:r>
              <a:rPr sz="5599" b="1" spc="600" dirty="0">
                <a:solidFill>
                  <a:schemeClr val="bg1"/>
                </a:solidFill>
                <a:latin typeface="思源宋体 CN Heavy" panose="02020900000000000000" charset="-122"/>
                <a:ea typeface="思源宋体 CN Heavy" panose="02020900000000000000" charset="-122"/>
              </a:rPr>
              <a:t>代码：暴力法</a:t>
            </a:r>
          </a:p>
        </p:txBody>
      </p:sp>
    </p:spTree>
    <p:custDataLst>
      <p:tags r:id="rId1"/>
    </p:custDataLst>
    <p:extLst>
      <p:ext uri="{BB962C8B-B14F-4D97-AF65-F5344CB8AC3E}">
        <p14:creationId xmlns:p14="http://schemas.microsoft.com/office/powerpoint/2010/main" val="481234480"/>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bldLvl="0" animBg="1"/>
      <p:bldP spid="13" grpId="1" animBg="1"/>
      <p:bldP spid="14" grpId="0" animBg="1"/>
      <p:bldP spid="14"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python</a:t>
            </a:r>
            <a:r>
              <a:rPr lang="zh-CN" altLang="en-US"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grpSp>
      <p:sp>
        <p:nvSpPr>
          <p:cNvPr id="2" name="文本框 1" descr="7b0a202020202262756c6c6574223a20227b5c2263617465676f727949645c223a31303030352c5c2274656d706c61746549645c223a32303233313332387d220a7d0a"/>
          <p:cNvSpPr txBox="1"/>
          <p:nvPr/>
        </p:nvSpPr>
        <p:spPr>
          <a:xfrm>
            <a:off x="652103" y="3546737"/>
            <a:ext cx="22844997" cy="4277815"/>
          </a:xfrm>
          <a:prstGeom prst="rect">
            <a:avLst/>
          </a:prstGeom>
          <a:noFill/>
        </p:spPr>
        <p:txBody>
          <a:bodyPr wrap="square" rtlCol="0">
            <a:spAutoFit/>
          </a:bodyPr>
          <a:lstStyle/>
          <a:p>
            <a:pPr algn="l">
              <a:lnSpc>
                <a:spcPct val="170000"/>
              </a:lnSpc>
              <a:buBlip>
                <a:blip r:embed="rId5"/>
              </a:buBlip>
            </a:pP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一个包含n个元素的集合</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n-1</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它的子集有</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{φ}，{a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n-1</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}，共2</a:t>
            </a:r>
            <a:r>
              <a:rPr lang="en-US" altLang="zh-CN" sz="4000" baseline="30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a:t>
            </a:r>
          </a:p>
          <a:p>
            <a:pPr algn="l">
              <a:lnSpc>
                <a:spcPct val="170000"/>
              </a:lnSpc>
              <a:buBlip>
                <a:blip r:embed="rId5"/>
              </a:buBlip>
            </a:pP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70000"/>
              </a:lnSpc>
            </a:pP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
        <p:nvSpPr>
          <p:cNvPr id="11" name="文本框 10"/>
          <p:cNvSpPr txBox="1"/>
          <p:nvPr/>
        </p:nvSpPr>
        <p:spPr>
          <a:xfrm>
            <a:off x="652103" y="1473597"/>
            <a:ext cx="15319648" cy="953073"/>
          </a:xfrm>
          <a:prstGeom prst="rect">
            <a:avLst/>
          </a:prstGeom>
          <a:noFill/>
        </p:spPr>
        <p:txBody>
          <a:bodyPr wrap="square">
            <a:spAutoFit/>
          </a:bodyPr>
          <a:lstStyle/>
          <a:p>
            <a:pPr algn="l"/>
            <a:r>
              <a:rPr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手写</a:t>
            </a:r>
            <a:r>
              <a:rPr sz="5599" b="1" spc="600" dirty="0">
                <a:solidFill>
                  <a:srgbClr val="FF0000"/>
                </a:solidFill>
                <a:latin typeface="Times New Roman" panose="02020603050405020304" pitchFamily="18" charset="0"/>
                <a:ea typeface="思源宋体 CN Heavy" panose="02020900000000000000" charset="-122"/>
                <a:cs typeface="Times New Roman" panose="02020603050405020304" pitchFamily="18" charset="0"/>
              </a:rPr>
              <a:t>组合</a:t>
            </a:r>
            <a:r>
              <a:rPr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代码：二进制法</a:t>
            </a:r>
          </a:p>
        </p:txBody>
      </p:sp>
    </p:spTree>
    <p:custDataLst>
      <p:tags r:id="rId1"/>
    </p:custDataLst>
    <p:extLst>
      <p:ext uri="{BB962C8B-B14F-4D97-AF65-F5344CB8AC3E}">
        <p14:creationId xmlns:p14="http://schemas.microsoft.com/office/powerpoint/2010/main" val="235435268"/>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5"/>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python</a:t>
            </a:r>
            <a:r>
              <a:rPr lang="zh-CN" altLang="en-US"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grpSp>
      <p:sp>
        <p:nvSpPr>
          <p:cNvPr id="2" name="文本框 1" descr="7b0a202020202262756c6c6574223a20227b5c2263617465676f727949645c223a31303030352c5c2274656d706c61746549645c223a32303233313332387d220a7d0a"/>
          <p:cNvSpPr txBox="1"/>
          <p:nvPr/>
        </p:nvSpPr>
        <p:spPr>
          <a:xfrm>
            <a:off x="652103" y="3546737"/>
            <a:ext cx="22844997" cy="7416932"/>
          </a:xfrm>
          <a:prstGeom prst="rect">
            <a:avLst/>
          </a:prstGeom>
          <a:noFill/>
        </p:spPr>
        <p:txBody>
          <a:bodyPr wrap="square" rtlCol="0">
            <a:spAutoFit/>
          </a:bodyPr>
          <a:lstStyle/>
          <a:p>
            <a:pPr algn="l">
              <a:lnSpc>
                <a:spcPct val="170000"/>
              </a:lnSpc>
              <a:buBlip>
                <a:blip r:embed="rId6"/>
              </a:buBlip>
            </a:pP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一个包含n个元素的集合</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n-1</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它的子集有</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{φ}，{a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n-1</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}，共2</a:t>
            </a:r>
            <a:r>
              <a:rPr lang="en-US" altLang="zh-CN" sz="4000" baseline="30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a:t>
            </a:r>
          </a:p>
          <a:p>
            <a:pPr algn="l">
              <a:lnSpc>
                <a:spcPct val="170000"/>
              </a:lnSpc>
              <a:buBlip>
                <a:blip r:embed="rId6"/>
              </a:buBlip>
            </a:pP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用二进制的概念进行对照，子集正好对应了二进制</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例如n</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3的集合{a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它的子集和二进制数的对应关系是</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70000"/>
              </a:lnSpc>
              <a:buBlip>
                <a:blip r:embed="rId6"/>
              </a:buBlip>
            </a:pP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70000"/>
              </a:lnSpc>
              <a:buBlip>
                <a:blip r:embed="rId6"/>
              </a:buBlip>
            </a:pP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70000"/>
              </a:lnSpc>
            </a:pP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
        <p:nvSpPr>
          <p:cNvPr id="11" name="文本框 10"/>
          <p:cNvSpPr txBox="1"/>
          <p:nvPr/>
        </p:nvSpPr>
        <p:spPr>
          <a:xfrm>
            <a:off x="652103" y="1473597"/>
            <a:ext cx="15319648" cy="953073"/>
          </a:xfrm>
          <a:prstGeom prst="rect">
            <a:avLst/>
          </a:prstGeom>
          <a:noFill/>
        </p:spPr>
        <p:txBody>
          <a:bodyPr wrap="square">
            <a:spAutoFit/>
          </a:bodyPr>
          <a:lstStyle/>
          <a:p>
            <a:pPr algn="l"/>
            <a:r>
              <a:rPr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手写</a:t>
            </a:r>
            <a:r>
              <a:rPr sz="5599" b="1" spc="600" dirty="0">
                <a:solidFill>
                  <a:srgbClr val="FF0000"/>
                </a:solidFill>
                <a:latin typeface="Times New Roman" panose="02020603050405020304" pitchFamily="18" charset="0"/>
                <a:ea typeface="思源宋体 CN Heavy" panose="02020900000000000000" charset="-122"/>
                <a:cs typeface="Times New Roman" panose="02020603050405020304" pitchFamily="18" charset="0"/>
              </a:rPr>
              <a:t>组合</a:t>
            </a:r>
            <a:r>
              <a:rPr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代码：二进制法</a:t>
            </a:r>
          </a:p>
        </p:txBody>
      </p:sp>
      <p:graphicFrame>
        <p:nvGraphicFramePr>
          <p:cNvPr id="10" name="表格 9"/>
          <p:cNvGraphicFramePr>
            <a:graphicFrameLocks noGrp="1"/>
          </p:cNvGraphicFramePr>
          <p:nvPr>
            <p:custDataLst>
              <p:tags r:id="rId2"/>
            </p:custDataLst>
            <p:extLst/>
          </p:nvPr>
        </p:nvGraphicFramePr>
        <p:xfrm>
          <a:off x="2073775" y="8409250"/>
          <a:ext cx="20421904" cy="1741057"/>
        </p:xfrm>
        <a:graphic>
          <a:graphicData uri="http://schemas.openxmlformats.org/drawingml/2006/table">
            <a:tbl>
              <a:tblPr/>
              <a:tblGrid>
                <a:gridCol w="2850176">
                  <a:extLst>
                    <a:ext uri="{9D8B030D-6E8A-4147-A177-3AD203B41FA5}">
                      <a16:colId xmlns:a16="http://schemas.microsoft.com/office/drawing/2014/main" val="20000"/>
                    </a:ext>
                  </a:extLst>
                </a:gridCol>
                <a:gridCol w="2145160">
                  <a:extLst>
                    <a:ext uri="{9D8B030D-6E8A-4147-A177-3AD203B41FA5}">
                      <a16:colId xmlns:a16="http://schemas.microsoft.com/office/drawing/2014/main" val="20001"/>
                    </a:ext>
                  </a:extLst>
                </a:gridCol>
                <a:gridCol w="2148434">
                  <a:extLst>
                    <a:ext uri="{9D8B030D-6E8A-4147-A177-3AD203B41FA5}">
                      <a16:colId xmlns:a16="http://schemas.microsoft.com/office/drawing/2014/main" val="20002"/>
                    </a:ext>
                  </a:extLst>
                </a:gridCol>
                <a:gridCol w="2148434">
                  <a:extLst>
                    <a:ext uri="{9D8B030D-6E8A-4147-A177-3AD203B41FA5}">
                      <a16:colId xmlns:a16="http://schemas.microsoft.com/office/drawing/2014/main" val="20003"/>
                    </a:ext>
                  </a:extLst>
                </a:gridCol>
                <a:gridCol w="2260372">
                  <a:extLst>
                    <a:ext uri="{9D8B030D-6E8A-4147-A177-3AD203B41FA5}">
                      <a16:colId xmlns:a16="http://schemas.microsoft.com/office/drawing/2014/main" val="20004"/>
                    </a:ext>
                  </a:extLst>
                </a:gridCol>
                <a:gridCol w="2033223">
                  <a:extLst>
                    <a:ext uri="{9D8B030D-6E8A-4147-A177-3AD203B41FA5}">
                      <a16:colId xmlns:a16="http://schemas.microsoft.com/office/drawing/2014/main" val="20005"/>
                    </a:ext>
                  </a:extLst>
                </a:gridCol>
                <a:gridCol w="2148434">
                  <a:extLst>
                    <a:ext uri="{9D8B030D-6E8A-4147-A177-3AD203B41FA5}">
                      <a16:colId xmlns:a16="http://schemas.microsoft.com/office/drawing/2014/main" val="20006"/>
                    </a:ext>
                  </a:extLst>
                </a:gridCol>
                <a:gridCol w="2147779">
                  <a:extLst>
                    <a:ext uri="{9D8B030D-6E8A-4147-A177-3AD203B41FA5}">
                      <a16:colId xmlns:a16="http://schemas.microsoft.com/office/drawing/2014/main" val="20007"/>
                    </a:ext>
                  </a:extLst>
                </a:gridCol>
                <a:gridCol w="2539892">
                  <a:extLst>
                    <a:ext uri="{9D8B030D-6E8A-4147-A177-3AD203B41FA5}">
                      <a16:colId xmlns:a16="http://schemas.microsoft.com/office/drawing/2014/main" val="20008"/>
                    </a:ext>
                  </a:extLst>
                </a:gridCol>
              </a:tblGrid>
              <a:tr h="904529">
                <a:tc>
                  <a:txBody>
                    <a:bodyPr/>
                    <a:lstStyle/>
                    <a:p>
                      <a:pPr algn="ctr">
                        <a:lnSpc>
                          <a:spcPct val="107000"/>
                        </a:lnSpc>
                        <a:spcAft>
                          <a:spcPts val="0"/>
                        </a:spcAft>
                      </a:pPr>
                      <a:r>
                        <a:rPr lang="zh-CN" altLang="en-US" sz="4000" dirty="0">
                          <a:effectLst/>
                          <a:latin typeface="Times New Roman" panose="02020603050405020304" pitchFamily="18" charset="0"/>
                          <a:cs typeface="Times New Roman" panose="02020603050405020304" pitchFamily="18" charset="0"/>
                        </a:rPr>
                        <a:t>子集</a:t>
                      </a:r>
                    </a:p>
                  </a:txBody>
                  <a:tcPr marL="68576" marR="68576" marT="45717" marB="45717">
                    <a:solidFill>
                      <a:srgbClr val="84B8F9"/>
                    </a:solidFill>
                  </a:tcPr>
                </a:tc>
                <a:tc>
                  <a:txBody>
                    <a:bodyPr/>
                    <a:lstStyle/>
                    <a:p>
                      <a:pPr algn="ctr">
                        <a:lnSpc>
                          <a:spcPct val="107000"/>
                        </a:lnSpc>
                        <a:spcAft>
                          <a:spcPts val="0"/>
                        </a:spcAft>
                      </a:pPr>
                      <a:r>
                        <a:rPr lang="el-GR" sz="4000" dirty="0">
                          <a:effectLst/>
                          <a:latin typeface="Times New Roman" panose="02020603050405020304" pitchFamily="18" charset="0"/>
                          <a:cs typeface="Times New Roman" panose="02020603050405020304" pitchFamily="18" charset="0"/>
                        </a:rPr>
                        <a:t>φ</a:t>
                      </a:r>
                    </a:p>
                  </a:txBody>
                  <a:tcPr marL="68576" marR="68576" marT="45717" marB="45717"/>
                </a:tc>
                <a:tc>
                  <a:txBody>
                    <a:bodyPr/>
                    <a:lstStyle/>
                    <a:p>
                      <a:pPr algn="ctr">
                        <a:lnSpc>
                          <a:spcPct val="107000"/>
                        </a:lnSpc>
                        <a:spcAft>
                          <a:spcPts val="0"/>
                        </a:spcAft>
                      </a:pPr>
                      <a:r>
                        <a:rPr lang="en-US" sz="4000" dirty="0">
                          <a:effectLst/>
                          <a:latin typeface="Times New Roman" panose="02020603050405020304" pitchFamily="18" charset="0"/>
                          <a:cs typeface="Times New Roman" panose="02020603050405020304" pitchFamily="18" charset="0"/>
                        </a:rPr>
                        <a:t>a</a:t>
                      </a:r>
                      <a:r>
                        <a:rPr lang="en-US" sz="4000" baseline="-25000" dirty="0">
                          <a:effectLst/>
                          <a:latin typeface="Times New Roman" panose="02020603050405020304" pitchFamily="18" charset="0"/>
                          <a:cs typeface="Times New Roman" panose="02020603050405020304" pitchFamily="18" charset="0"/>
                        </a:rPr>
                        <a:t>0</a:t>
                      </a:r>
                    </a:p>
                  </a:txBody>
                  <a:tcPr marL="68576" marR="68576" marT="45717" marB="45717"/>
                </a:tc>
                <a:tc>
                  <a:txBody>
                    <a:bodyPr/>
                    <a:lstStyle/>
                    <a:p>
                      <a:pPr algn="ctr">
                        <a:lnSpc>
                          <a:spcPct val="107000"/>
                        </a:lnSpc>
                        <a:spcAft>
                          <a:spcPts val="0"/>
                        </a:spcAft>
                      </a:pPr>
                      <a:r>
                        <a:rPr lang="en-US" sz="4000">
                          <a:effectLst/>
                          <a:latin typeface="Times New Roman" panose="02020603050405020304" pitchFamily="18" charset="0"/>
                          <a:cs typeface="Times New Roman" panose="02020603050405020304" pitchFamily="18" charset="0"/>
                        </a:rPr>
                        <a:t>a</a:t>
                      </a:r>
                      <a:r>
                        <a:rPr lang="en-US" sz="4000" baseline="-25000">
                          <a:effectLst/>
                          <a:latin typeface="Times New Roman" panose="02020603050405020304" pitchFamily="18" charset="0"/>
                          <a:cs typeface="Times New Roman" panose="02020603050405020304" pitchFamily="18" charset="0"/>
                        </a:rPr>
                        <a:t>1</a:t>
                      </a:r>
                    </a:p>
                  </a:txBody>
                  <a:tcPr marL="68576" marR="68576" marT="45717" marB="45717"/>
                </a:tc>
                <a:tc>
                  <a:txBody>
                    <a:bodyPr/>
                    <a:lstStyle/>
                    <a:p>
                      <a:pPr algn="ctr">
                        <a:lnSpc>
                          <a:spcPct val="107000"/>
                        </a:lnSpc>
                        <a:spcAft>
                          <a:spcPts val="0"/>
                        </a:spcAft>
                      </a:pPr>
                      <a:r>
                        <a:rPr lang="en-US" sz="4000">
                          <a:effectLst/>
                          <a:latin typeface="Times New Roman" panose="02020603050405020304" pitchFamily="18" charset="0"/>
                          <a:cs typeface="Times New Roman" panose="02020603050405020304" pitchFamily="18" charset="0"/>
                        </a:rPr>
                        <a:t>a</a:t>
                      </a:r>
                      <a:r>
                        <a:rPr lang="en-US" sz="4000" baseline="-25000">
                          <a:effectLst/>
                          <a:latin typeface="Times New Roman" panose="02020603050405020304" pitchFamily="18" charset="0"/>
                          <a:cs typeface="Times New Roman" panose="02020603050405020304" pitchFamily="18" charset="0"/>
                        </a:rPr>
                        <a:t>1</a:t>
                      </a:r>
                      <a:r>
                        <a:rPr lang="en-US" sz="4000">
                          <a:effectLst/>
                          <a:latin typeface="Times New Roman" panose="02020603050405020304" pitchFamily="18" charset="0"/>
                          <a:cs typeface="Times New Roman" panose="02020603050405020304" pitchFamily="18" charset="0"/>
                        </a:rPr>
                        <a:t>, a</a:t>
                      </a:r>
                      <a:r>
                        <a:rPr lang="en-US" sz="4000" baseline="-25000">
                          <a:effectLst/>
                          <a:latin typeface="Times New Roman" panose="02020603050405020304" pitchFamily="18" charset="0"/>
                          <a:cs typeface="Times New Roman" panose="02020603050405020304" pitchFamily="18" charset="0"/>
                        </a:rPr>
                        <a:t>0</a:t>
                      </a:r>
                    </a:p>
                  </a:txBody>
                  <a:tcPr marL="68576" marR="68576" marT="45717" marB="45717"/>
                </a:tc>
                <a:tc>
                  <a:txBody>
                    <a:bodyPr/>
                    <a:lstStyle/>
                    <a:p>
                      <a:pPr algn="ctr">
                        <a:lnSpc>
                          <a:spcPct val="107000"/>
                        </a:lnSpc>
                        <a:spcAft>
                          <a:spcPts val="0"/>
                        </a:spcAft>
                      </a:pPr>
                      <a:r>
                        <a:rPr lang="en-US" sz="4000">
                          <a:effectLst/>
                          <a:latin typeface="Times New Roman" panose="02020603050405020304" pitchFamily="18" charset="0"/>
                          <a:cs typeface="Times New Roman" panose="02020603050405020304" pitchFamily="18" charset="0"/>
                        </a:rPr>
                        <a:t>a</a:t>
                      </a:r>
                      <a:r>
                        <a:rPr lang="en-US" sz="4000" baseline="-25000">
                          <a:effectLst/>
                          <a:latin typeface="Times New Roman" panose="02020603050405020304" pitchFamily="18" charset="0"/>
                          <a:cs typeface="Times New Roman" panose="02020603050405020304" pitchFamily="18" charset="0"/>
                        </a:rPr>
                        <a:t>2</a:t>
                      </a:r>
                    </a:p>
                  </a:txBody>
                  <a:tcPr marL="68576" marR="68576" marT="45717" marB="45717"/>
                </a:tc>
                <a:tc>
                  <a:txBody>
                    <a:bodyPr/>
                    <a:lstStyle/>
                    <a:p>
                      <a:pPr algn="ctr">
                        <a:lnSpc>
                          <a:spcPct val="107000"/>
                        </a:lnSpc>
                        <a:spcAft>
                          <a:spcPts val="0"/>
                        </a:spcAft>
                      </a:pPr>
                      <a:r>
                        <a:rPr lang="en-US" sz="4000">
                          <a:effectLst/>
                          <a:latin typeface="Times New Roman" panose="02020603050405020304" pitchFamily="18" charset="0"/>
                          <a:cs typeface="Times New Roman" panose="02020603050405020304" pitchFamily="18" charset="0"/>
                        </a:rPr>
                        <a:t>a</a:t>
                      </a:r>
                      <a:r>
                        <a:rPr lang="en-US" sz="4000" baseline="-25000">
                          <a:effectLst/>
                          <a:latin typeface="Times New Roman" panose="02020603050405020304" pitchFamily="18" charset="0"/>
                          <a:cs typeface="Times New Roman" panose="02020603050405020304" pitchFamily="18" charset="0"/>
                        </a:rPr>
                        <a:t>2</a:t>
                      </a:r>
                      <a:r>
                        <a:rPr lang="en-US" sz="4000">
                          <a:effectLst/>
                          <a:latin typeface="Times New Roman" panose="02020603050405020304" pitchFamily="18" charset="0"/>
                          <a:cs typeface="Times New Roman" panose="02020603050405020304" pitchFamily="18" charset="0"/>
                        </a:rPr>
                        <a:t>, a</a:t>
                      </a:r>
                      <a:r>
                        <a:rPr lang="en-US" sz="4000" baseline="-25000">
                          <a:effectLst/>
                          <a:latin typeface="Times New Roman" panose="02020603050405020304" pitchFamily="18" charset="0"/>
                          <a:cs typeface="Times New Roman" panose="02020603050405020304" pitchFamily="18" charset="0"/>
                        </a:rPr>
                        <a:t>0</a:t>
                      </a:r>
                    </a:p>
                  </a:txBody>
                  <a:tcPr marL="68576" marR="68576" marT="45717" marB="45717"/>
                </a:tc>
                <a:tc>
                  <a:txBody>
                    <a:bodyPr/>
                    <a:lstStyle/>
                    <a:p>
                      <a:pPr algn="ctr">
                        <a:lnSpc>
                          <a:spcPct val="107000"/>
                        </a:lnSpc>
                        <a:spcAft>
                          <a:spcPts val="0"/>
                        </a:spcAft>
                      </a:pPr>
                      <a:r>
                        <a:rPr lang="en-US" sz="4000">
                          <a:effectLst/>
                          <a:latin typeface="Times New Roman" panose="02020603050405020304" pitchFamily="18" charset="0"/>
                          <a:cs typeface="Times New Roman" panose="02020603050405020304" pitchFamily="18" charset="0"/>
                        </a:rPr>
                        <a:t>a</a:t>
                      </a:r>
                      <a:r>
                        <a:rPr lang="en-US" sz="4000" baseline="-25000">
                          <a:effectLst/>
                          <a:latin typeface="Times New Roman" panose="02020603050405020304" pitchFamily="18" charset="0"/>
                          <a:cs typeface="Times New Roman" panose="02020603050405020304" pitchFamily="18" charset="0"/>
                        </a:rPr>
                        <a:t>2</a:t>
                      </a:r>
                      <a:r>
                        <a:rPr lang="en-US" sz="4000">
                          <a:effectLst/>
                          <a:latin typeface="Times New Roman" panose="02020603050405020304" pitchFamily="18" charset="0"/>
                          <a:cs typeface="Times New Roman" panose="02020603050405020304" pitchFamily="18" charset="0"/>
                        </a:rPr>
                        <a:t>, a</a:t>
                      </a:r>
                      <a:r>
                        <a:rPr lang="en-US" sz="4000" baseline="-25000">
                          <a:effectLst/>
                          <a:latin typeface="Times New Roman" panose="02020603050405020304" pitchFamily="18" charset="0"/>
                          <a:cs typeface="Times New Roman" panose="02020603050405020304" pitchFamily="18" charset="0"/>
                        </a:rPr>
                        <a:t>1</a:t>
                      </a:r>
                    </a:p>
                  </a:txBody>
                  <a:tcPr marL="68576" marR="68576" marT="45717" marB="45717"/>
                </a:tc>
                <a:tc>
                  <a:txBody>
                    <a:bodyPr/>
                    <a:lstStyle/>
                    <a:p>
                      <a:pPr algn="ctr">
                        <a:lnSpc>
                          <a:spcPct val="107000"/>
                        </a:lnSpc>
                        <a:spcAft>
                          <a:spcPts val="0"/>
                        </a:spcAft>
                      </a:pPr>
                      <a:r>
                        <a:rPr lang="en-US" sz="4000">
                          <a:effectLst/>
                          <a:latin typeface="Times New Roman" panose="02020603050405020304" pitchFamily="18" charset="0"/>
                          <a:cs typeface="Times New Roman" panose="02020603050405020304" pitchFamily="18" charset="0"/>
                        </a:rPr>
                        <a:t>a</a:t>
                      </a:r>
                      <a:r>
                        <a:rPr lang="en-US" sz="4000" baseline="-25000">
                          <a:effectLst/>
                          <a:latin typeface="Times New Roman" panose="02020603050405020304" pitchFamily="18" charset="0"/>
                          <a:cs typeface="Times New Roman" panose="02020603050405020304" pitchFamily="18" charset="0"/>
                        </a:rPr>
                        <a:t>2</a:t>
                      </a:r>
                      <a:r>
                        <a:rPr lang="en-US" sz="4000">
                          <a:effectLst/>
                          <a:latin typeface="Times New Roman" panose="02020603050405020304" pitchFamily="18" charset="0"/>
                          <a:cs typeface="Times New Roman" panose="02020603050405020304" pitchFamily="18" charset="0"/>
                        </a:rPr>
                        <a:t>, a</a:t>
                      </a:r>
                      <a:r>
                        <a:rPr lang="en-US" sz="4000" baseline="-25000">
                          <a:effectLst/>
                          <a:latin typeface="Times New Roman" panose="02020603050405020304" pitchFamily="18" charset="0"/>
                          <a:cs typeface="Times New Roman" panose="02020603050405020304" pitchFamily="18" charset="0"/>
                        </a:rPr>
                        <a:t>1</a:t>
                      </a:r>
                      <a:r>
                        <a:rPr lang="en-US" sz="4000">
                          <a:effectLst/>
                          <a:latin typeface="Times New Roman" panose="02020603050405020304" pitchFamily="18" charset="0"/>
                          <a:cs typeface="Times New Roman" panose="02020603050405020304" pitchFamily="18" charset="0"/>
                        </a:rPr>
                        <a:t>, a</a:t>
                      </a:r>
                      <a:r>
                        <a:rPr lang="en-US" sz="4000" baseline="-25000">
                          <a:effectLst/>
                          <a:latin typeface="Times New Roman" panose="02020603050405020304" pitchFamily="18" charset="0"/>
                          <a:cs typeface="Times New Roman" panose="02020603050405020304" pitchFamily="18" charset="0"/>
                        </a:rPr>
                        <a:t>0</a:t>
                      </a:r>
                    </a:p>
                  </a:txBody>
                  <a:tcPr marL="68576" marR="68576" marT="45717" marB="45717"/>
                </a:tc>
                <a:extLst>
                  <a:ext uri="{0D108BD9-81ED-4DB2-BD59-A6C34878D82A}">
                    <a16:rowId xmlns:a16="http://schemas.microsoft.com/office/drawing/2014/main" val="10000"/>
                  </a:ext>
                </a:extLst>
              </a:tr>
              <a:tr h="836528">
                <a:tc>
                  <a:txBody>
                    <a:bodyPr/>
                    <a:lstStyle/>
                    <a:p>
                      <a:pPr algn="ctr">
                        <a:lnSpc>
                          <a:spcPct val="107000"/>
                        </a:lnSpc>
                        <a:spcAft>
                          <a:spcPts val="0"/>
                        </a:spcAft>
                      </a:pPr>
                      <a:r>
                        <a:rPr lang="zh-CN" altLang="en-US" sz="4000" dirty="0">
                          <a:effectLst/>
                          <a:latin typeface="Times New Roman" panose="02020603050405020304" pitchFamily="18" charset="0"/>
                          <a:cs typeface="Times New Roman" panose="02020603050405020304" pitchFamily="18" charset="0"/>
                        </a:rPr>
                        <a:t>二进制数</a:t>
                      </a:r>
                    </a:p>
                  </a:txBody>
                  <a:tcPr marL="68576" marR="68576" marT="45717" marB="45717">
                    <a:solidFill>
                      <a:srgbClr val="84B8F9"/>
                    </a:solidFill>
                  </a:tcPr>
                </a:tc>
                <a:tc>
                  <a:txBody>
                    <a:bodyPr/>
                    <a:lstStyle/>
                    <a:p>
                      <a:pPr algn="ctr">
                        <a:lnSpc>
                          <a:spcPct val="107000"/>
                        </a:lnSpc>
                        <a:spcAft>
                          <a:spcPts val="0"/>
                        </a:spcAft>
                      </a:pPr>
                      <a:r>
                        <a:rPr lang="en-US" altLang="zh-CN" sz="4000" dirty="0">
                          <a:effectLst/>
                          <a:latin typeface="Times New Roman" panose="02020603050405020304" pitchFamily="18" charset="0"/>
                          <a:cs typeface="Times New Roman" panose="02020603050405020304" pitchFamily="18" charset="0"/>
                        </a:rPr>
                        <a:t>000</a:t>
                      </a:r>
                    </a:p>
                  </a:txBody>
                  <a:tcPr marL="68576" marR="68576" marT="45717" marB="45717"/>
                </a:tc>
                <a:tc>
                  <a:txBody>
                    <a:bodyPr/>
                    <a:lstStyle/>
                    <a:p>
                      <a:pPr algn="ctr">
                        <a:lnSpc>
                          <a:spcPct val="107000"/>
                        </a:lnSpc>
                        <a:spcAft>
                          <a:spcPts val="0"/>
                        </a:spcAft>
                      </a:pPr>
                      <a:r>
                        <a:rPr lang="en-US" altLang="zh-CN" sz="4000">
                          <a:effectLst/>
                          <a:latin typeface="Times New Roman" panose="02020603050405020304" pitchFamily="18" charset="0"/>
                          <a:cs typeface="Times New Roman" panose="02020603050405020304" pitchFamily="18" charset="0"/>
                        </a:rPr>
                        <a:t>001</a:t>
                      </a:r>
                    </a:p>
                  </a:txBody>
                  <a:tcPr marL="68576" marR="68576" marT="45717" marB="45717"/>
                </a:tc>
                <a:tc>
                  <a:txBody>
                    <a:bodyPr/>
                    <a:lstStyle/>
                    <a:p>
                      <a:pPr algn="ctr">
                        <a:lnSpc>
                          <a:spcPct val="107000"/>
                        </a:lnSpc>
                        <a:spcAft>
                          <a:spcPts val="0"/>
                        </a:spcAft>
                      </a:pPr>
                      <a:r>
                        <a:rPr lang="en-US" altLang="zh-CN" sz="4000">
                          <a:effectLst/>
                          <a:latin typeface="Times New Roman" panose="02020603050405020304" pitchFamily="18" charset="0"/>
                          <a:cs typeface="Times New Roman" panose="02020603050405020304" pitchFamily="18" charset="0"/>
                        </a:rPr>
                        <a:t>010</a:t>
                      </a:r>
                    </a:p>
                  </a:txBody>
                  <a:tcPr marL="68576" marR="68576" marT="45717" marB="45717"/>
                </a:tc>
                <a:tc>
                  <a:txBody>
                    <a:bodyPr/>
                    <a:lstStyle/>
                    <a:p>
                      <a:pPr algn="ctr">
                        <a:lnSpc>
                          <a:spcPct val="107000"/>
                        </a:lnSpc>
                        <a:spcAft>
                          <a:spcPts val="0"/>
                        </a:spcAft>
                      </a:pPr>
                      <a:r>
                        <a:rPr lang="en-US" altLang="zh-CN" sz="4000">
                          <a:effectLst/>
                          <a:latin typeface="Times New Roman" panose="02020603050405020304" pitchFamily="18" charset="0"/>
                          <a:cs typeface="Times New Roman" panose="02020603050405020304" pitchFamily="18" charset="0"/>
                        </a:rPr>
                        <a:t>011</a:t>
                      </a:r>
                    </a:p>
                  </a:txBody>
                  <a:tcPr marL="68576" marR="68576" marT="45717" marB="45717"/>
                </a:tc>
                <a:tc>
                  <a:txBody>
                    <a:bodyPr/>
                    <a:lstStyle/>
                    <a:p>
                      <a:pPr algn="ctr">
                        <a:lnSpc>
                          <a:spcPct val="107000"/>
                        </a:lnSpc>
                        <a:spcAft>
                          <a:spcPts val="0"/>
                        </a:spcAft>
                      </a:pPr>
                      <a:r>
                        <a:rPr lang="en-US" altLang="zh-CN" sz="4000">
                          <a:effectLst/>
                          <a:latin typeface="Times New Roman" panose="02020603050405020304" pitchFamily="18" charset="0"/>
                          <a:cs typeface="Times New Roman" panose="02020603050405020304" pitchFamily="18" charset="0"/>
                        </a:rPr>
                        <a:t>100</a:t>
                      </a:r>
                    </a:p>
                  </a:txBody>
                  <a:tcPr marL="68576" marR="68576" marT="45717" marB="45717"/>
                </a:tc>
                <a:tc>
                  <a:txBody>
                    <a:bodyPr/>
                    <a:lstStyle/>
                    <a:p>
                      <a:pPr algn="ctr">
                        <a:lnSpc>
                          <a:spcPct val="107000"/>
                        </a:lnSpc>
                        <a:spcAft>
                          <a:spcPts val="0"/>
                        </a:spcAft>
                      </a:pPr>
                      <a:r>
                        <a:rPr lang="en-US" altLang="zh-CN" sz="4000">
                          <a:effectLst/>
                          <a:latin typeface="Times New Roman" panose="02020603050405020304" pitchFamily="18" charset="0"/>
                          <a:cs typeface="Times New Roman" panose="02020603050405020304" pitchFamily="18" charset="0"/>
                        </a:rPr>
                        <a:t>101</a:t>
                      </a:r>
                    </a:p>
                  </a:txBody>
                  <a:tcPr marL="68576" marR="68576" marT="45717" marB="45717"/>
                </a:tc>
                <a:tc>
                  <a:txBody>
                    <a:bodyPr/>
                    <a:lstStyle/>
                    <a:p>
                      <a:pPr algn="ctr">
                        <a:lnSpc>
                          <a:spcPct val="107000"/>
                        </a:lnSpc>
                        <a:spcAft>
                          <a:spcPts val="0"/>
                        </a:spcAft>
                      </a:pPr>
                      <a:r>
                        <a:rPr lang="en-US" altLang="zh-CN" sz="4000">
                          <a:effectLst/>
                          <a:latin typeface="Times New Roman" panose="02020603050405020304" pitchFamily="18" charset="0"/>
                          <a:cs typeface="Times New Roman" panose="02020603050405020304" pitchFamily="18" charset="0"/>
                        </a:rPr>
                        <a:t>110</a:t>
                      </a:r>
                    </a:p>
                  </a:txBody>
                  <a:tcPr marL="68576" marR="68576" marT="45717" marB="45717"/>
                </a:tc>
                <a:tc>
                  <a:txBody>
                    <a:bodyPr/>
                    <a:lstStyle/>
                    <a:p>
                      <a:pPr algn="ctr">
                        <a:lnSpc>
                          <a:spcPct val="107000"/>
                        </a:lnSpc>
                        <a:spcAft>
                          <a:spcPts val="0"/>
                        </a:spcAft>
                      </a:pPr>
                      <a:r>
                        <a:rPr lang="en-US" altLang="zh-CN" sz="4000" dirty="0">
                          <a:effectLst/>
                          <a:latin typeface="Times New Roman" panose="02020603050405020304" pitchFamily="18" charset="0"/>
                          <a:cs typeface="Times New Roman" panose="02020603050405020304" pitchFamily="18" charset="0"/>
                        </a:rPr>
                        <a:t>111</a:t>
                      </a:r>
                    </a:p>
                  </a:txBody>
                  <a:tcPr marL="68576" marR="68576" marT="45717" marB="45717"/>
                </a:tc>
                <a:extLst>
                  <a:ext uri="{0D108BD9-81ED-4DB2-BD59-A6C34878D82A}">
                    <a16:rowId xmlns:a16="http://schemas.microsoft.com/office/drawing/2014/main" val="10001"/>
                  </a:ext>
                </a:extLst>
              </a:tr>
            </a:tbl>
          </a:graphicData>
        </a:graphic>
      </p:graphicFrame>
    </p:spTree>
    <p:custDataLst>
      <p:tags r:id="rId1"/>
    </p:custDataLst>
    <p:extLst>
      <p:ext uri="{BB962C8B-B14F-4D97-AF65-F5344CB8AC3E}">
        <p14:creationId xmlns:p14="http://schemas.microsoft.com/office/powerpoint/2010/main" val="1692974642"/>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5"/>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python</a:t>
            </a:r>
            <a:r>
              <a:rPr lang="zh-CN" altLang="en-US"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grpSp>
      <p:sp>
        <p:nvSpPr>
          <p:cNvPr id="2" name="文本框 1" descr="7b0a202020202262756c6c6574223a20227b5c2263617465676f727949645c223a31303030352c5c2274656d706c61746549645c223a32303233313332387d220a7d0a"/>
          <p:cNvSpPr txBox="1"/>
          <p:nvPr/>
        </p:nvSpPr>
        <p:spPr>
          <a:xfrm>
            <a:off x="652103" y="3546737"/>
            <a:ext cx="22844997" cy="9508506"/>
          </a:xfrm>
          <a:prstGeom prst="rect">
            <a:avLst/>
          </a:prstGeom>
          <a:noFill/>
        </p:spPr>
        <p:txBody>
          <a:bodyPr wrap="square" rtlCol="0">
            <a:spAutoFit/>
          </a:bodyPr>
          <a:lstStyle/>
          <a:p>
            <a:pPr algn="l">
              <a:lnSpc>
                <a:spcPct val="170000"/>
              </a:lnSpc>
              <a:buBlip>
                <a:blip r:embed="rId6"/>
              </a:buBlip>
            </a:pP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一个包含n个元素的集合</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n-1</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它的子集有</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{φ}，{a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n-1</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}，共2</a:t>
            </a:r>
            <a:r>
              <a:rPr lang="en-US" altLang="zh-CN" sz="4000" baseline="30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a:t>
            </a:r>
          </a:p>
          <a:p>
            <a:pPr algn="l">
              <a:lnSpc>
                <a:spcPct val="170000"/>
              </a:lnSpc>
              <a:buBlip>
                <a:blip r:embed="rId6"/>
              </a:buBlip>
            </a:pP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用二进制的概念进行对照，子集正好对应了二进制</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例如n</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3的集合{a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它的子集和二进制数的对应关系是</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70000"/>
              </a:lnSpc>
              <a:buBlip>
                <a:blip r:embed="rId6"/>
              </a:buBlip>
            </a:pP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70000"/>
              </a:lnSpc>
              <a:buBlip>
                <a:blip r:embed="rId6"/>
              </a:buBlip>
            </a:pP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70000"/>
              </a:lnSpc>
            </a:pP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70000"/>
              </a:lnSpc>
              <a:buBlip>
                <a:blip r:embed="rId6"/>
              </a:buBlip>
            </a:pPr>
            <a:r>
              <a:rPr lang="en-US" altLang="zh-CN" sz="40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每个子集对应了一个二进制数</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。二进制数中的每个1，对应了子集中的某个元素。</a:t>
            </a:r>
          </a:p>
          <a:p>
            <a:pPr algn="l">
              <a:lnSpc>
                <a:spcPct val="170000"/>
              </a:lnSpc>
              <a:buBlip>
                <a:blip r:embed="rId6"/>
              </a:buBlip>
            </a:pP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子集中的元素，是不分先后的，这正符合组合的要求</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p:txBody>
      </p:sp>
      <p:sp>
        <p:nvSpPr>
          <p:cNvPr id="11" name="文本框 10"/>
          <p:cNvSpPr txBox="1"/>
          <p:nvPr/>
        </p:nvSpPr>
        <p:spPr>
          <a:xfrm>
            <a:off x="652103" y="1473597"/>
            <a:ext cx="15319648" cy="953073"/>
          </a:xfrm>
          <a:prstGeom prst="rect">
            <a:avLst/>
          </a:prstGeom>
          <a:noFill/>
        </p:spPr>
        <p:txBody>
          <a:bodyPr wrap="square">
            <a:spAutoFit/>
          </a:bodyPr>
          <a:lstStyle/>
          <a:p>
            <a:pPr algn="l"/>
            <a:r>
              <a:rPr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手写</a:t>
            </a:r>
            <a:r>
              <a:rPr sz="5599" b="1" spc="600" dirty="0">
                <a:solidFill>
                  <a:srgbClr val="FF0000"/>
                </a:solidFill>
                <a:latin typeface="Times New Roman" panose="02020603050405020304" pitchFamily="18" charset="0"/>
                <a:ea typeface="思源宋体 CN Heavy" panose="02020900000000000000" charset="-122"/>
                <a:cs typeface="Times New Roman" panose="02020603050405020304" pitchFamily="18" charset="0"/>
              </a:rPr>
              <a:t>组合</a:t>
            </a:r>
            <a:r>
              <a:rPr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代码：二进制法</a:t>
            </a:r>
          </a:p>
        </p:txBody>
      </p:sp>
      <p:graphicFrame>
        <p:nvGraphicFramePr>
          <p:cNvPr id="4" name="表格 3"/>
          <p:cNvGraphicFramePr>
            <a:graphicFrameLocks noGrp="1"/>
          </p:cNvGraphicFramePr>
          <p:nvPr>
            <p:custDataLst>
              <p:tags r:id="rId2"/>
            </p:custDataLst>
            <p:extLst/>
          </p:nvPr>
        </p:nvGraphicFramePr>
        <p:xfrm>
          <a:off x="2073775" y="8409250"/>
          <a:ext cx="20421904" cy="1741057"/>
        </p:xfrm>
        <a:graphic>
          <a:graphicData uri="http://schemas.openxmlformats.org/drawingml/2006/table">
            <a:tbl>
              <a:tblPr/>
              <a:tblGrid>
                <a:gridCol w="2850176">
                  <a:extLst>
                    <a:ext uri="{9D8B030D-6E8A-4147-A177-3AD203B41FA5}">
                      <a16:colId xmlns:a16="http://schemas.microsoft.com/office/drawing/2014/main" val="20000"/>
                    </a:ext>
                  </a:extLst>
                </a:gridCol>
                <a:gridCol w="2145160">
                  <a:extLst>
                    <a:ext uri="{9D8B030D-6E8A-4147-A177-3AD203B41FA5}">
                      <a16:colId xmlns:a16="http://schemas.microsoft.com/office/drawing/2014/main" val="20001"/>
                    </a:ext>
                  </a:extLst>
                </a:gridCol>
                <a:gridCol w="2148434">
                  <a:extLst>
                    <a:ext uri="{9D8B030D-6E8A-4147-A177-3AD203B41FA5}">
                      <a16:colId xmlns:a16="http://schemas.microsoft.com/office/drawing/2014/main" val="20002"/>
                    </a:ext>
                  </a:extLst>
                </a:gridCol>
                <a:gridCol w="2148434">
                  <a:extLst>
                    <a:ext uri="{9D8B030D-6E8A-4147-A177-3AD203B41FA5}">
                      <a16:colId xmlns:a16="http://schemas.microsoft.com/office/drawing/2014/main" val="20003"/>
                    </a:ext>
                  </a:extLst>
                </a:gridCol>
                <a:gridCol w="2260372">
                  <a:extLst>
                    <a:ext uri="{9D8B030D-6E8A-4147-A177-3AD203B41FA5}">
                      <a16:colId xmlns:a16="http://schemas.microsoft.com/office/drawing/2014/main" val="20004"/>
                    </a:ext>
                  </a:extLst>
                </a:gridCol>
                <a:gridCol w="2033223">
                  <a:extLst>
                    <a:ext uri="{9D8B030D-6E8A-4147-A177-3AD203B41FA5}">
                      <a16:colId xmlns:a16="http://schemas.microsoft.com/office/drawing/2014/main" val="20005"/>
                    </a:ext>
                  </a:extLst>
                </a:gridCol>
                <a:gridCol w="2148434">
                  <a:extLst>
                    <a:ext uri="{9D8B030D-6E8A-4147-A177-3AD203B41FA5}">
                      <a16:colId xmlns:a16="http://schemas.microsoft.com/office/drawing/2014/main" val="20006"/>
                    </a:ext>
                  </a:extLst>
                </a:gridCol>
                <a:gridCol w="2147779">
                  <a:extLst>
                    <a:ext uri="{9D8B030D-6E8A-4147-A177-3AD203B41FA5}">
                      <a16:colId xmlns:a16="http://schemas.microsoft.com/office/drawing/2014/main" val="20007"/>
                    </a:ext>
                  </a:extLst>
                </a:gridCol>
                <a:gridCol w="2539892">
                  <a:extLst>
                    <a:ext uri="{9D8B030D-6E8A-4147-A177-3AD203B41FA5}">
                      <a16:colId xmlns:a16="http://schemas.microsoft.com/office/drawing/2014/main" val="20008"/>
                    </a:ext>
                  </a:extLst>
                </a:gridCol>
              </a:tblGrid>
              <a:tr h="904529">
                <a:tc>
                  <a:txBody>
                    <a:bodyPr/>
                    <a:lstStyle/>
                    <a:p>
                      <a:pPr algn="ctr">
                        <a:lnSpc>
                          <a:spcPct val="107000"/>
                        </a:lnSpc>
                        <a:spcAft>
                          <a:spcPts val="0"/>
                        </a:spcAft>
                      </a:pPr>
                      <a:r>
                        <a:rPr lang="zh-CN" altLang="en-US" sz="4000" dirty="0">
                          <a:effectLst/>
                          <a:latin typeface="Times New Roman" panose="02020603050405020304" pitchFamily="18" charset="0"/>
                          <a:cs typeface="Times New Roman" panose="02020603050405020304" pitchFamily="18" charset="0"/>
                        </a:rPr>
                        <a:t>子集</a:t>
                      </a:r>
                    </a:p>
                  </a:txBody>
                  <a:tcPr marL="68576" marR="68576" marT="45717" marB="45717">
                    <a:solidFill>
                      <a:srgbClr val="84B8F9"/>
                    </a:solidFill>
                  </a:tcPr>
                </a:tc>
                <a:tc>
                  <a:txBody>
                    <a:bodyPr/>
                    <a:lstStyle/>
                    <a:p>
                      <a:pPr algn="ctr">
                        <a:lnSpc>
                          <a:spcPct val="107000"/>
                        </a:lnSpc>
                        <a:spcAft>
                          <a:spcPts val="0"/>
                        </a:spcAft>
                      </a:pPr>
                      <a:r>
                        <a:rPr lang="el-GR" sz="4000" dirty="0">
                          <a:effectLst/>
                          <a:latin typeface="Times New Roman" panose="02020603050405020304" pitchFamily="18" charset="0"/>
                          <a:cs typeface="Times New Roman" panose="02020603050405020304" pitchFamily="18" charset="0"/>
                        </a:rPr>
                        <a:t>φ</a:t>
                      </a:r>
                    </a:p>
                  </a:txBody>
                  <a:tcPr marL="68576" marR="68576" marT="45717" marB="45717"/>
                </a:tc>
                <a:tc>
                  <a:txBody>
                    <a:bodyPr/>
                    <a:lstStyle/>
                    <a:p>
                      <a:pPr algn="ctr">
                        <a:lnSpc>
                          <a:spcPct val="107000"/>
                        </a:lnSpc>
                        <a:spcAft>
                          <a:spcPts val="0"/>
                        </a:spcAft>
                      </a:pPr>
                      <a:r>
                        <a:rPr lang="en-US" sz="4000" dirty="0">
                          <a:effectLst/>
                          <a:latin typeface="Times New Roman" panose="02020603050405020304" pitchFamily="18" charset="0"/>
                          <a:cs typeface="Times New Roman" panose="02020603050405020304" pitchFamily="18" charset="0"/>
                        </a:rPr>
                        <a:t>a</a:t>
                      </a:r>
                      <a:r>
                        <a:rPr lang="en-US" sz="4000" baseline="-25000" dirty="0">
                          <a:effectLst/>
                          <a:latin typeface="Times New Roman" panose="02020603050405020304" pitchFamily="18" charset="0"/>
                          <a:cs typeface="Times New Roman" panose="02020603050405020304" pitchFamily="18" charset="0"/>
                        </a:rPr>
                        <a:t>0</a:t>
                      </a:r>
                    </a:p>
                  </a:txBody>
                  <a:tcPr marL="68576" marR="68576" marT="45717" marB="45717"/>
                </a:tc>
                <a:tc>
                  <a:txBody>
                    <a:bodyPr/>
                    <a:lstStyle/>
                    <a:p>
                      <a:pPr algn="ctr">
                        <a:lnSpc>
                          <a:spcPct val="107000"/>
                        </a:lnSpc>
                        <a:spcAft>
                          <a:spcPts val="0"/>
                        </a:spcAft>
                      </a:pPr>
                      <a:r>
                        <a:rPr lang="en-US" sz="4000">
                          <a:effectLst/>
                          <a:latin typeface="Times New Roman" panose="02020603050405020304" pitchFamily="18" charset="0"/>
                          <a:cs typeface="Times New Roman" panose="02020603050405020304" pitchFamily="18" charset="0"/>
                        </a:rPr>
                        <a:t>a</a:t>
                      </a:r>
                      <a:r>
                        <a:rPr lang="en-US" sz="4000" baseline="-25000">
                          <a:effectLst/>
                          <a:latin typeface="Times New Roman" panose="02020603050405020304" pitchFamily="18" charset="0"/>
                          <a:cs typeface="Times New Roman" panose="02020603050405020304" pitchFamily="18" charset="0"/>
                        </a:rPr>
                        <a:t>1</a:t>
                      </a:r>
                    </a:p>
                  </a:txBody>
                  <a:tcPr marL="68576" marR="68576" marT="45717" marB="45717"/>
                </a:tc>
                <a:tc>
                  <a:txBody>
                    <a:bodyPr/>
                    <a:lstStyle/>
                    <a:p>
                      <a:pPr algn="ctr">
                        <a:lnSpc>
                          <a:spcPct val="107000"/>
                        </a:lnSpc>
                        <a:spcAft>
                          <a:spcPts val="0"/>
                        </a:spcAft>
                      </a:pPr>
                      <a:r>
                        <a:rPr lang="en-US" sz="4000">
                          <a:effectLst/>
                          <a:latin typeface="Times New Roman" panose="02020603050405020304" pitchFamily="18" charset="0"/>
                          <a:cs typeface="Times New Roman" panose="02020603050405020304" pitchFamily="18" charset="0"/>
                        </a:rPr>
                        <a:t>a</a:t>
                      </a:r>
                      <a:r>
                        <a:rPr lang="en-US" sz="4000" baseline="-25000">
                          <a:effectLst/>
                          <a:latin typeface="Times New Roman" panose="02020603050405020304" pitchFamily="18" charset="0"/>
                          <a:cs typeface="Times New Roman" panose="02020603050405020304" pitchFamily="18" charset="0"/>
                        </a:rPr>
                        <a:t>1</a:t>
                      </a:r>
                      <a:r>
                        <a:rPr lang="en-US" sz="4000">
                          <a:effectLst/>
                          <a:latin typeface="Times New Roman" panose="02020603050405020304" pitchFamily="18" charset="0"/>
                          <a:cs typeface="Times New Roman" panose="02020603050405020304" pitchFamily="18" charset="0"/>
                        </a:rPr>
                        <a:t>, a</a:t>
                      </a:r>
                      <a:r>
                        <a:rPr lang="en-US" sz="4000" baseline="-25000">
                          <a:effectLst/>
                          <a:latin typeface="Times New Roman" panose="02020603050405020304" pitchFamily="18" charset="0"/>
                          <a:cs typeface="Times New Roman" panose="02020603050405020304" pitchFamily="18" charset="0"/>
                        </a:rPr>
                        <a:t>0</a:t>
                      </a:r>
                    </a:p>
                  </a:txBody>
                  <a:tcPr marL="68576" marR="68576" marT="45717" marB="45717"/>
                </a:tc>
                <a:tc>
                  <a:txBody>
                    <a:bodyPr/>
                    <a:lstStyle/>
                    <a:p>
                      <a:pPr algn="ctr">
                        <a:lnSpc>
                          <a:spcPct val="107000"/>
                        </a:lnSpc>
                        <a:spcAft>
                          <a:spcPts val="0"/>
                        </a:spcAft>
                      </a:pPr>
                      <a:r>
                        <a:rPr lang="en-US" sz="4000">
                          <a:effectLst/>
                          <a:latin typeface="Times New Roman" panose="02020603050405020304" pitchFamily="18" charset="0"/>
                          <a:cs typeface="Times New Roman" panose="02020603050405020304" pitchFamily="18" charset="0"/>
                        </a:rPr>
                        <a:t>a</a:t>
                      </a:r>
                      <a:r>
                        <a:rPr lang="en-US" sz="4000" baseline="-25000">
                          <a:effectLst/>
                          <a:latin typeface="Times New Roman" panose="02020603050405020304" pitchFamily="18" charset="0"/>
                          <a:cs typeface="Times New Roman" panose="02020603050405020304" pitchFamily="18" charset="0"/>
                        </a:rPr>
                        <a:t>2</a:t>
                      </a:r>
                    </a:p>
                  </a:txBody>
                  <a:tcPr marL="68576" marR="68576" marT="45717" marB="45717"/>
                </a:tc>
                <a:tc>
                  <a:txBody>
                    <a:bodyPr/>
                    <a:lstStyle/>
                    <a:p>
                      <a:pPr algn="ctr">
                        <a:lnSpc>
                          <a:spcPct val="107000"/>
                        </a:lnSpc>
                        <a:spcAft>
                          <a:spcPts val="0"/>
                        </a:spcAft>
                      </a:pPr>
                      <a:r>
                        <a:rPr lang="en-US" sz="4000">
                          <a:effectLst/>
                          <a:latin typeface="Times New Roman" panose="02020603050405020304" pitchFamily="18" charset="0"/>
                          <a:cs typeface="Times New Roman" panose="02020603050405020304" pitchFamily="18" charset="0"/>
                        </a:rPr>
                        <a:t>a</a:t>
                      </a:r>
                      <a:r>
                        <a:rPr lang="en-US" sz="4000" baseline="-25000">
                          <a:effectLst/>
                          <a:latin typeface="Times New Roman" panose="02020603050405020304" pitchFamily="18" charset="0"/>
                          <a:cs typeface="Times New Roman" panose="02020603050405020304" pitchFamily="18" charset="0"/>
                        </a:rPr>
                        <a:t>2</a:t>
                      </a:r>
                      <a:r>
                        <a:rPr lang="en-US" sz="4000">
                          <a:effectLst/>
                          <a:latin typeface="Times New Roman" panose="02020603050405020304" pitchFamily="18" charset="0"/>
                          <a:cs typeface="Times New Roman" panose="02020603050405020304" pitchFamily="18" charset="0"/>
                        </a:rPr>
                        <a:t>, a</a:t>
                      </a:r>
                      <a:r>
                        <a:rPr lang="en-US" sz="4000" baseline="-25000">
                          <a:effectLst/>
                          <a:latin typeface="Times New Roman" panose="02020603050405020304" pitchFamily="18" charset="0"/>
                          <a:cs typeface="Times New Roman" panose="02020603050405020304" pitchFamily="18" charset="0"/>
                        </a:rPr>
                        <a:t>0</a:t>
                      </a:r>
                    </a:p>
                  </a:txBody>
                  <a:tcPr marL="68576" marR="68576" marT="45717" marB="45717"/>
                </a:tc>
                <a:tc>
                  <a:txBody>
                    <a:bodyPr/>
                    <a:lstStyle/>
                    <a:p>
                      <a:pPr algn="ctr">
                        <a:lnSpc>
                          <a:spcPct val="107000"/>
                        </a:lnSpc>
                        <a:spcAft>
                          <a:spcPts val="0"/>
                        </a:spcAft>
                      </a:pPr>
                      <a:r>
                        <a:rPr lang="en-US" sz="4000">
                          <a:effectLst/>
                          <a:latin typeface="Times New Roman" panose="02020603050405020304" pitchFamily="18" charset="0"/>
                          <a:cs typeface="Times New Roman" panose="02020603050405020304" pitchFamily="18" charset="0"/>
                        </a:rPr>
                        <a:t>a</a:t>
                      </a:r>
                      <a:r>
                        <a:rPr lang="en-US" sz="4000" baseline="-25000">
                          <a:effectLst/>
                          <a:latin typeface="Times New Roman" panose="02020603050405020304" pitchFamily="18" charset="0"/>
                          <a:cs typeface="Times New Roman" panose="02020603050405020304" pitchFamily="18" charset="0"/>
                        </a:rPr>
                        <a:t>2</a:t>
                      </a:r>
                      <a:r>
                        <a:rPr lang="en-US" sz="4000">
                          <a:effectLst/>
                          <a:latin typeface="Times New Roman" panose="02020603050405020304" pitchFamily="18" charset="0"/>
                          <a:cs typeface="Times New Roman" panose="02020603050405020304" pitchFamily="18" charset="0"/>
                        </a:rPr>
                        <a:t>, a</a:t>
                      </a:r>
                      <a:r>
                        <a:rPr lang="en-US" sz="4000" baseline="-25000">
                          <a:effectLst/>
                          <a:latin typeface="Times New Roman" panose="02020603050405020304" pitchFamily="18" charset="0"/>
                          <a:cs typeface="Times New Roman" panose="02020603050405020304" pitchFamily="18" charset="0"/>
                        </a:rPr>
                        <a:t>1</a:t>
                      </a:r>
                    </a:p>
                  </a:txBody>
                  <a:tcPr marL="68576" marR="68576" marT="45717" marB="45717"/>
                </a:tc>
                <a:tc>
                  <a:txBody>
                    <a:bodyPr/>
                    <a:lstStyle/>
                    <a:p>
                      <a:pPr algn="ctr">
                        <a:lnSpc>
                          <a:spcPct val="107000"/>
                        </a:lnSpc>
                        <a:spcAft>
                          <a:spcPts val="0"/>
                        </a:spcAft>
                      </a:pPr>
                      <a:r>
                        <a:rPr lang="en-US" sz="4000">
                          <a:effectLst/>
                          <a:latin typeface="Times New Roman" panose="02020603050405020304" pitchFamily="18" charset="0"/>
                          <a:cs typeface="Times New Roman" panose="02020603050405020304" pitchFamily="18" charset="0"/>
                        </a:rPr>
                        <a:t>a</a:t>
                      </a:r>
                      <a:r>
                        <a:rPr lang="en-US" sz="4000" baseline="-25000">
                          <a:effectLst/>
                          <a:latin typeface="Times New Roman" panose="02020603050405020304" pitchFamily="18" charset="0"/>
                          <a:cs typeface="Times New Roman" panose="02020603050405020304" pitchFamily="18" charset="0"/>
                        </a:rPr>
                        <a:t>2</a:t>
                      </a:r>
                      <a:r>
                        <a:rPr lang="en-US" sz="4000">
                          <a:effectLst/>
                          <a:latin typeface="Times New Roman" panose="02020603050405020304" pitchFamily="18" charset="0"/>
                          <a:cs typeface="Times New Roman" panose="02020603050405020304" pitchFamily="18" charset="0"/>
                        </a:rPr>
                        <a:t>, a</a:t>
                      </a:r>
                      <a:r>
                        <a:rPr lang="en-US" sz="4000" baseline="-25000">
                          <a:effectLst/>
                          <a:latin typeface="Times New Roman" panose="02020603050405020304" pitchFamily="18" charset="0"/>
                          <a:cs typeface="Times New Roman" panose="02020603050405020304" pitchFamily="18" charset="0"/>
                        </a:rPr>
                        <a:t>1</a:t>
                      </a:r>
                      <a:r>
                        <a:rPr lang="en-US" sz="4000">
                          <a:effectLst/>
                          <a:latin typeface="Times New Roman" panose="02020603050405020304" pitchFamily="18" charset="0"/>
                          <a:cs typeface="Times New Roman" panose="02020603050405020304" pitchFamily="18" charset="0"/>
                        </a:rPr>
                        <a:t>, a</a:t>
                      </a:r>
                      <a:r>
                        <a:rPr lang="en-US" sz="4000" baseline="-25000">
                          <a:effectLst/>
                          <a:latin typeface="Times New Roman" panose="02020603050405020304" pitchFamily="18" charset="0"/>
                          <a:cs typeface="Times New Roman" panose="02020603050405020304" pitchFamily="18" charset="0"/>
                        </a:rPr>
                        <a:t>0</a:t>
                      </a:r>
                    </a:p>
                  </a:txBody>
                  <a:tcPr marL="68576" marR="68576" marT="45717" marB="45717"/>
                </a:tc>
                <a:extLst>
                  <a:ext uri="{0D108BD9-81ED-4DB2-BD59-A6C34878D82A}">
                    <a16:rowId xmlns:a16="http://schemas.microsoft.com/office/drawing/2014/main" val="10000"/>
                  </a:ext>
                </a:extLst>
              </a:tr>
              <a:tr h="836528">
                <a:tc>
                  <a:txBody>
                    <a:bodyPr/>
                    <a:lstStyle/>
                    <a:p>
                      <a:pPr algn="ctr">
                        <a:lnSpc>
                          <a:spcPct val="107000"/>
                        </a:lnSpc>
                        <a:spcAft>
                          <a:spcPts val="0"/>
                        </a:spcAft>
                      </a:pPr>
                      <a:r>
                        <a:rPr lang="zh-CN" altLang="en-US" sz="4000" dirty="0">
                          <a:effectLst/>
                          <a:latin typeface="Times New Roman" panose="02020603050405020304" pitchFamily="18" charset="0"/>
                          <a:cs typeface="Times New Roman" panose="02020603050405020304" pitchFamily="18" charset="0"/>
                        </a:rPr>
                        <a:t>二进制数</a:t>
                      </a:r>
                    </a:p>
                  </a:txBody>
                  <a:tcPr marL="68576" marR="68576" marT="45717" marB="45717">
                    <a:solidFill>
                      <a:srgbClr val="84B8F9"/>
                    </a:solidFill>
                  </a:tcPr>
                </a:tc>
                <a:tc>
                  <a:txBody>
                    <a:bodyPr/>
                    <a:lstStyle/>
                    <a:p>
                      <a:pPr algn="ctr">
                        <a:lnSpc>
                          <a:spcPct val="107000"/>
                        </a:lnSpc>
                        <a:spcAft>
                          <a:spcPts val="0"/>
                        </a:spcAft>
                      </a:pPr>
                      <a:r>
                        <a:rPr lang="en-US" altLang="zh-CN" sz="4000" dirty="0">
                          <a:effectLst/>
                          <a:latin typeface="Times New Roman" panose="02020603050405020304" pitchFamily="18" charset="0"/>
                          <a:cs typeface="Times New Roman" panose="02020603050405020304" pitchFamily="18" charset="0"/>
                        </a:rPr>
                        <a:t>000</a:t>
                      </a:r>
                    </a:p>
                  </a:txBody>
                  <a:tcPr marL="68576" marR="68576" marT="45717" marB="45717"/>
                </a:tc>
                <a:tc>
                  <a:txBody>
                    <a:bodyPr/>
                    <a:lstStyle/>
                    <a:p>
                      <a:pPr algn="ctr">
                        <a:lnSpc>
                          <a:spcPct val="107000"/>
                        </a:lnSpc>
                        <a:spcAft>
                          <a:spcPts val="0"/>
                        </a:spcAft>
                      </a:pPr>
                      <a:r>
                        <a:rPr lang="en-US" altLang="zh-CN" sz="4000">
                          <a:effectLst/>
                          <a:latin typeface="Times New Roman" panose="02020603050405020304" pitchFamily="18" charset="0"/>
                          <a:cs typeface="Times New Roman" panose="02020603050405020304" pitchFamily="18" charset="0"/>
                        </a:rPr>
                        <a:t>001</a:t>
                      </a:r>
                    </a:p>
                  </a:txBody>
                  <a:tcPr marL="68576" marR="68576" marT="45717" marB="45717"/>
                </a:tc>
                <a:tc>
                  <a:txBody>
                    <a:bodyPr/>
                    <a:lstStyle/>
                    <a:p>
                      <a:pPr algn="ctr">
                        <a:lnSpc>
                          <a:spcPct val="107000"/>
                        </a:lnSpc>
                        <a:spcAft>
                          <a:spcPts val="0"/>
                        </a:spcAft>
                      </a:pPr>
                      <a:r>
                        <a:rPr lang="en-US" altLang="zh-CN" sz="4000">
                          <a:effectLst/>
                          <a:latin typeface="Times New Roman" panose="02020603050405020304" pitchFamily="18" charset="0"/>
                          <a:cs typeface="Times New Roman" panose="02020603050405020304" pitchFamily="18" charset="0"/>
                        </a:rPr>
                        <a:t>010</a:t>
                      </a:r>
                    </a:p>
                  </a:txBody>
                  <a:tcPr marL="68576" marR="68576" marT="45717" marB="45717"/>
                </a:tc>
                <a:tc>
                  <a:txBody>
                    <a:bodyPr/>
                    <a:lstStyle/>
                    <a:p>
                      <a:pPr algn="ctr">
                        <a:lnSpc>
                          <a:spcPct val="107000"/>
                        </a:lnSpc>
                        <a:spcAft>
                          <a:spcPts val="0"/>
                        </a:spcAft>
                      </a:pPr>
                      <a:r>
                        <a:rPr lang="en-US" altLang="zh-CN" sz="4000">
                          <a:effectLst/>
                          <a:latin typeface="Times New Roman" panose="02020603050405020304" pitchFamily="18" charset="0"/>
                          <a:cs typeface="Times New Roman" panose="02020603050405020304" pitchFamily="18" charset="0"/>
                        </a:rPr>
                        <a:t>011</a:t>
                      </a:r>
                    </a:p>
                  </a:txBody>
                  <a:tcPr marL="68576" marR="68576" marT="45717" marB="45717"/>
                </a:tc>
                <a:tc>
                  <a:txBody>
                    <a:bodyPr/>
                    <a:lstStyle/>
                    <a:p>
                      <a:pPr algn="ctr">
                        <a:lnSpc>
                          <a:spcPct val="107000"/>
                        </a:lnSpc>
                        <a:spcAft>
                          <a:spcPts val="0"/>
                        </a:spcAft>
                      </a:pPr>
                      <a:r>
                        <a:rPr lang="en-US" altLang="zh-CN" sz="4000">
                          <a:effectLst/>
                          <a:latin typeface="Times New Roman" panose="02020603050405020304" pitchFamily="18" charset="0"/>
                          <a:cs typeface="Times New Roman" panose="02020603050405020304" pitchFamily="18" charset="0"/>
                        </a:rPr>
                        <a:t>100</a:t>
                      </a:r>
                    </a:p>
                  </a:txBody>
                  <a:tcPr marL="68576" marR="68576" marT="45717" marB="45717"/>
                </a:tc>
                <a:tc>
                  <a:txBody>
                    <a:bodyPr/>
                    <a:lstStyle/>
                    <a:p>
                      <a:pPr algn="ctr">
                        <a:lnSpc>
                          <a:spcPct val="107000"/>
                        </a:lnSpc>
                        <a:spcAft>
                          <a:spcPts val="0"/>
                        </a:spcAft>
                      </a:pPr>
                      <a:r>
                        <a:rPr lang="en-US" altLang="zh-CN" sz="4000">
                          <a:effectLst/>
                          <a:latin typeface="Times New Roman" panose="02020603050405020304" pitchFamily="18" charset="0"/>
                          <a:cs typeface="Times New Roman" panose="02020603050405020304" pitchFamily="18" charset="0"/>
                        </a:rPr>
                        <a:t>101</a:t>
                      </a:r>
                    </a:p>
                  </a:txBody>
                  <a:tcPr marL="68576" marR="68576" marT="45717" marB="45717"/>
                </a:tc>
                <a:tc>
                  <a:txBody>
                    <a:bodyPr/>
                    <a:lstStyle/>
                    <a:p>
                      <a:pPr algn="ctr">
                        <a:lnSpc>
                          <a:spcPct val="107000"/>
                        </a:lnSpc>
                        <a:spcAft>
                          <a:spcPts val="0"/>
                        </a:spcAft>
                      </a:pPr>
                      <a:r>
                        <a:rPr lang="en-US" altLang="zh-CN" sz="4000">
                          <a:effectLst/>
                          <a:latin typeface="Times New Roman" panose="02020603050405020304" pitchFamily="18" charset="0"/>
                          <a:cs typeface="Times New Roman" panose="02020603050405020304" pitchFamily="18" charset="0"/>
                        </a:rPr>
                        <a:t>110</a:t>
                      </a:r>
                    </a:p>
                  </a:txBody>
                  <a:tcPr marL="68576" marR="68576" marT="45717" marB="45717"/>
                </a:tc>
                <a:tc>
                  <a:txBody>
                    <a:bodyPr/>
                    <a:lstStyle/>
                    <a:p>
                      <a:pPr algn="ctr">
                        <a:lnSpc>
                          <a:spcPct val="107000"/>
                        </a:lnSpc>
                        <a:spcAft>
                          <a:spcPts val="0"/>
                        </a:spcAft>
                      </a:pPr>
                      <a:r>
                        <a:rPr lang="en-US" altLang="zh-CN" sz="4000" dirty="0">
                          <a:effectLst/>
                          <a:latin typeface="Times New Roman" panose="02020603050405020304" pitchFamily="18" charset="0"/>
                          <a:cs typeface="Times New Roman" panose="02020603050405020304" pitchFamily="18" charset="0"/>
                        </a:rPr>
                        <a:t>111</a:t>
                      </a:r>
                    </a:p>
                  </a:txBody>
                  <a:tcPr marL="68576" marR="68576" marT="45717" marB="45717"/>
                </a:tc>
                <a:extLst>
                  <a:ext uri="{0D108BD9-81ED-4DB2-BD59-A6C34878D82A}">
                    <a16:rowId xmlns:a16="http://schemas.microsoft.com/office/drawing/2014/main" val="10001"/>
                  </a:ext>
                </a:extLst>
              </a:tr>
            </a:tbl>
          </a:graphicData>
        </a:graphic>
      </p:graphicFrame>
    </p:spTree>
    <p:custDataLst>
      <p:tags r:id="rId1"/>
    </p:custDataLst>
    <p:extLst>
      <p:ext uri="{BB962C8B-B14F-4D97-AF65-F5344CB8AC3E}">
        <p14:creationId xmlns:p14="http://schemas.microsoft.com/office/powerpoint/2010/main" val="2643891938"/>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par>
    </p:tnLst>
    <p:bldLst>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a:blip r:embed="rId4">
            <a:lum bright="34000" contrast="-8000"/>
          </a:blip>
          <a:srcRect l="20046" t="6270" r="19548" b="5808"/>
          <a:stretch>
            <a:fillRect/>
          </a:stretch>
        </p:blipFill>
        <p:spPr>
          <a:xfrm rot="5400000">
            <a:off x="8972440" y="-4118324"/>
            <a:ext cx="6069255" cy="24010962"/>
          </a:xfrm>
          <a:prstGeom prst="rect">
            <a:avLst/>
          </a:prstGeom>
          <a:noFill/>
          <a:ln w="9525">
            <a:noFill/>
          </a:ln>
        </p:spPr>
      </p:pic>
      <p:pic>
        <p:nvPicPr>
          <p:cNvPr id="8" name="图像" descr="图像"/>
          <p:cNvPicPr>
            <a:picLocks noChangeAspect="1"/>
          </p:cNvPicPr>
          <p:nvPr/>
        </p:nvPicPr>
        <p:blipFill>
          <a:blip r:embed="rId5"/>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grpSp>
      <p:sp>
        <p:nvSpPr>
          <p:cNvPr id="2" name="文本框 1" descr="7b0a202020202262756c6c6574223a20227b5c2263617465676f727949645c223a31303030352c5c2274656d706c61746549645c223a32303233313332387d220a7d0a"/>
          <p:cNvSpPr txBox="1"/>
          <p:nvPr/>
        </p:nvSpPr>
        <p:spPr>
          <a:xfrm>
            <a:off x="652103" y="3546737"/>
            <a:ext cx="21065580" cy="1137211"/>
          </a:xfrm>
          <a:prstGeom prst="rect">
            <a:avLst/>
          </a:prstGeom>
          <a:noFill/>
        </p:spPr>
        <p:txBody>
          <a:bodyPr wrap="square" rtlCol="0">
            <a:spAutoFit/>
          </a:bodyPr>
          <a:lstStyle/>
          <a:p>
            <a:pPr algn="l">
              <a:lnSpc>
                <a:spcPct val="170000"/>
              </a:lnSpc>
              <a:buBlip>
                <a:blip r:embed="rId6"/>
              </a:buBlip>
            </a:pPr>
            <a:r>
              <a:rPr lang="en-US" altLang="zh-CN" sz="4000">
                <a:solidFill>
                  <a:schemeClr val="tx1"/>
                </a:solidFill>
                <a:latin typeface="Times New Roman" panose="02020603050405020304" pitchFamily="18" charset="0"/>
                <a:ea typeface="思源宋体 CN" panose="02020400000000000000" charset="-122"/>
                <a:cs typeface="Times New Roman" panose="02020603050405020304" pitchFamily="18" charset="0"/>
              </a:rPr>
              <a:t>下面的代码通过处理每个二进制数中的1，打印出了所有的子集。</a:t>
            </a:r>
          </a:p>
        </p:txBody>
      </p:sp>
      <p:sp>
        <p:nvSpPr>
          <p:cNvPr id="13" name="文本框 12" descr="7b0a202020202262756c6c6574223a20227b5c2263617465676f727949645c223a31303030352c5c2274656d706c61746549645c223a32303233313332387d220a7d0a"/>
          <p:cNvSpPr txBox="1"/>
          <p:nvPr/>
        </p:nvSpPr>
        <p:spPr>
          <a:xfrm>
            <a:off x="1272457" y="5525268"/>
            <a:ext cx="22597544" cy="4524020"/>
          </a:xfrm>
          <a:prstGeom prst="rect">
            <a:avLst/>
          </a:prstGeom>
          <a:noFill/>
          <a:ln>
            <a:noFill/>
          </a:ln>
        </p:spPr>
        <p:txBody>
          <a:bodyPr wrap="square" rtlCol="0">
            <a:spAutoFit/>
          </a:bodyPr>
          <a:lstStyle/>
          <a:p>
            <a:pPr algn="l">
              <a:lnSpc>
                <a:spcPct val="9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 = [1,2,3,4,5,6]</a:t>
            </a:r>
          </a:p>
          <a:p>
            <a:pPr algn="l">
              <a:lnSpc>
                <a:spcPct val="9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n = 3                     #</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打印前</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n</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个元素</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a[0]~a[n-1]</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的所有子集</a:t>
            </a:r>
          </a:p>
          <a:p>
            <a:pPr algn="l">
              <a:lnSpc>
                <a:spcPct val="9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for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range(1&lt;&lt;n):</a:t>
            </a:r>
          </a:p>
          <a:p>
            <a:pPr algn="l">
              <a:lnSpc>
                <a:spcPct val="9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print('{',end='')</a:t>
            </a:r>
          </a:p>
          <a:p>
            <a:pPr algn="l">
              <a:lnSpc>
                <a:spcPct val="9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 j in range(n):    #</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打印一个子集，即打印</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的二进制数中所有的</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1</a:t>
            </a:r>
          </a:p>
          <a:p>
            <a:pPr algn="l">
              <a:lnSpc>
                <a:spcPct val="9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&amp; (1&lt;&lt;j):    #</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从</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的最低位开始，逐个检查每一位，如果是</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1</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，打印</a:t>
            </a:r>
          </a:p>
          <a:p>
            <a:pPr algn="l">
              <a:lnSpc>
                <a:spcPct val="90000"/>
              </a:lnSpc>
            </a:pP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print(a[j],end=',')</a:t>
            </a:r>
          </a:p>
          <a:p>
            <a:pPr algn="l">
              <a:lnSpc>
                <a:spcPct val="9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print('}',end=';')</a:t>
            </a:r>
          </a:p>
        </p:txBody>
      </p:sp>
      <p:sp>
        <p:nvSpPr>
          <p:cNvPr id="11" name="文本框 10"/>
          <p:cNvSpPr txBox="1"/>
          <p:nvPr/>
        </p:nvSpPr>
        <p:spPr>
          <a:xfrm>
            <a:off x="652103" y="1473597"/>
            <a:ext cx="15319648" cy="953073"/>
          </a:xfrm>
          <a:prstGeom prst="rect">
            <a:avLst/>
          </a:prstGeom>
          <a:noFill/>
        </p:spPr>
        <p:txBody>
          <a:bodyPr wrap="square">
            <a:spAutoFit/>
          </a:bodyPr>
          <a:lstStyle/>
          <a:p>
            <a:pPr algn="l"/>
            <a:r>
              <a:rPr sz="5599" b="1" spc="600" dirty="0">
                <a:solidFill>
                  <a:schemeClr val="bg1"/>
                </a:solidFill>
                <a:latin typeface="思源宋体 CN Heavy" panose="02020900000000000000" charset="-122"/>
                <a:ea typeface="思源宋体 CN Heavy" panose="02020900000000000000" charset="-122"/>
              </a:rPr>
              <a:t>输出n个数的任意组合（</a:t>
            </a:r>
            <a:r>
              <a:rPr sz="5599" b="1" spc="600" dirty="0">
                <a:solidFill>
                  <a:srgbClr val="FF0000"/>
                </a:solidFill>
                <a:latin typeface="思源宋体 CN Heavy" panose="02020900000000000000" charset="-122"/>
                <a:ea typeface="思源宋体 CN Heavy" panose="02020900000000000000" charset="-122"/>
              </a:rPr>
              <a:t>所有子集</a:t>
            </a:r>
            <a:r>
              <a:rPr sz="5599" b="1" spc="600" dirty="0">
                <a:solidFill>
                  <a:schemeClr val="bg1"/>
                </a:solidFill>
                <a:latin typeface="思源宋体 CN Heavy" panose="02020900000000000000" charset="-122"/>
                <a:ea typeface="思源宋体 CN Heavy" panose="02020900000000000000" charset="-122"/>
              </a:rPr>
              <a:t>）</a:t>
            </a:r>
          </a:p>
        </p:txBody>
      </p:sp>
    </p:spTree>
    <p:custDataLst>
      <p:tags r:id="rId1"/>
    </p:custDataLst>
    <p:extLst>
      <p:ext uri="{BB962C8B-B14F-4D97-AF65-F5344CB8AC3E}">
        <p14:creationId xmlns:p14="http://schemas.microsoft.com/office/powerpoint/2010/main" val="241955271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3" grpId="0" bldLvl="0" animBg="1"/>
      <p:bldP spid="13" grpId="1"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6258117" y="616403"/>
            <a:ext cx="8100168" cy="13865592"/>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像" descr="图像"/>
          <p:cNvPicPr>
            <a:picLocks noChangeAspect="1"/>
          </p:cNvPicPr>
          <p:nvPr/>
        </p:nvPicPr>
        <p:blipFill>
          <a:blip r:embed="rId4"/>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grpSp>
      <p:sp>
        <p:nvSpPr>
          <p:cNvPr id="2" name="文本框 1" descr="7b0a202020202262756c6c6574223a20227b5c2263617465676f727949645c223a31303030352c5c2274656d706c61746549645c223a32303233313332387d220a7d0a"/>
          <p:cNvSpPr txBox="1"/>
          <p:nvPr/>
        </p:nvSpPr>
        <p:spPr>
          <a:xfrm>
            <a:off x="652102" y="3546737"/>
            <a:ext cx="14024967" cy="7416932"/>
          </a:xfrm>
          <a:prstGeom prst="rect">
            <a:avLst/>
          </a:prstGeom>
          <a:noFill/>
        </p:spPr>
        <p:txBody>
          <a:bodyPr wrap="square" rtlCol="0">
            <a:spAutoFit/>
          </a:bodyPr>
          <a:lstStyle/>
          <a:p>
            <a:pPr algn="l">
              <a:lnSpc>
                <a:spcPct val="170000"/>
              </a:lnSpc>
              <a:buBlip>
                <a:blip r:embed="rId5"/>
              </a:buBlip>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根据上面子集生成的二进制方法，一个子集对应一个二进制数；一个有m个元素的子集，它对应的二进制数中有m个1。</a:t>
            </a:r>
          </a:p>
          <a:p>
            <a:pPr algn="l">
              <a:lnSpc>
                <a:spcPct val="170000"/>
              </a:lnSpc>
              <a:buBlip>
                <a:blip r:embed="rId5"/>
              </a:buBlip>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问题转化为：</a:t>
            </a:r>
            <a:r>
              <a:rPr lang="en-US" altLang="zh-CN" sz="40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查找1的个数为m个的二进制数</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，这些二进制数对应了需要打印的子集。</a:t>
            </a:r>
          </a:p>
          <a:p>
            <a:pPr algn="l">
              <a:lnSpc>
                <a:spcPct val="170000"/>
              </a:lnSpc>
              <a:buBlip>
                <a:blip r:embed="rId5"/>
              </a:buBlip>
            </a:pP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70000"/>
              </a:lnSpc>
              <a:buBlip>
                <a:blip r:embed="rId5"/>
              </a:buBlip>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如何判断二进制数中1的个数为m个？简单的方法是对这个n位的二进制数逐位检查，共需要检查n次。</a:t>
            </a:r>
          </a:p>
        </p:txBody>
      </p:sp>
      <p:sp>
        <p:nvSpPr>
          <p:cNvPr id="11" name="文本框 10"/>
          <p:cNvSpPr txBox="1"/>
          <p:nvPr/>
        </p:nvSpPr>
        <p:spPr>
          <a:xfrm>
            <a:off x="652103" y="1473597"/>
            <a:ext cx="15319648" cy="953073"/>
          </a:xfrm>
          <a:prstGeom prst="rect">
            <a:avLst/>
          </a:prstGeom>
          <a:noFill/>
        </p:spPr>
        <p:txBody>
          <a:bodyPr wrap="square">
            <a:spAutoFit/>
          </a:bodyPr>
          <a:lstStyle/>
          <a:p>
            <a:pPr algn="l"/>
            <a:r>
              <a:rPr sz="5599" b="1" spc="600" dirty="0">
                <a:solidFill>
                  <a:schemeClr val="bg1"/>
                </a:solidFill>
                <a:latin typeface="思源宋体 CN Heavy" panose="02020900000000000000" charset="-122"/>
                <a:ea typeface="思源宋体 CN Heavy" panose="02020900000000000000" charset="-122"/>
              </a:rPr>
              <a:t>输出n个数中任意</a:t>
            </a:r>
            <a:r>
              <a:rPr sz="5599" b="1" spc="600" dirty="0">
                <a:solidFill>
                  <a:srgbClr val="FF0000"/>
                </a:solidFill>
                <a:latin typeface="思源宋体 CN Heavy" panose="02020900000000000000" charset="-122"/>
                <a:ea typeface="思源宋体 CN Heavy" panose="02020900000000000000" charset="-122"/>
              </a:rPr>
              <a:t>m个数的组合</a:t>
            </a:r>
          </a:p>
        </p:txBody>
      </p:sp>
      <p:pic>
        <p:nvPicPr>
          <p:cNvPr id="3" name="http://photo-static-api.fotomore.com/creative/vcg/400/new/VCG41N869086114.jpg" descr="&amp;pky260_sjzg_VCG41N869086114&amp;2&amp;src_toppic_inpsrchzd1&amp;"/>
          <p:cNvPicPr>
            <a:picLocks noChangeAspect="1"/>
          </p:cNvPicPr>
          <p:nvPr/>
        </p:nvPicPr>
        <p:blipFill>
          <a:blip r:embed="rId6"/>
          <a:stretch>
            <a:fillRect/>
          </a:stretch>
        </p:blipFill>
        <p:spPr>
          <a:xfrm>
            <a:off x="15081034" y="4813842"/>
            <a:ext cx="10443669" cy="7833122"/>
          </a:xfrm>
          <a:prstGeom prst="rect">
            <a:avLst/>
          </a:prstGeom>
        </p:spPr>
      </p:pic>
    </p:spTree>
    <p:custDataLst>
      <p:tags r:id="rId1"/>
    </p:custDataLst>
    <p:extLst>
      <p:ext uri="{BB962C8B-B14F-4D97-AF65-F5344CB8AC3E}">
        <p14:creationId xmlns:p14="http://schemas.microsoft.com/office/powerpoint/2010/main" val="2339464028"/>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grpSp>
      <p:sp>
        <p:nvSpPr>
          <p:cNvPr id="2" name="文本框 1" descr="7b0a202020202262756c6c6574223a20227b5c2263617465676f727949645c223a31303030352c5c2274656d706c61746549645c223a32303233313332387d220a7d0a"/>
          <p:cNvSpPr txBox="1"/>
          <p:nvPr/>
        </p:nvSpPr>
        <p:spPr>
          <a:xfrm>
            <a:off x="652102" y="3315612"/>
            <a:ext cx="24329076" cy="6555214"/>
          </a:xfrm>
          <a:prstGeom prst="rect">
            <a:avLst/>
          </a:prstGeom>
          <a:noFill/>
        </p:spPr>
        <p:txBody>
          <a:bodyPr wrap="square" rtlCol="0">
            <a:spAutoFit/>
          </a:bodyPr>
          <a:lstStyle/>
          <a:p>
            <a:pPr algn="l">
              <a:lnSpc>
                <a:spcPct val="150000"/>
              </a:lnSpc>
              <a:buBlip>
                <a:blip r:embed="rId5"/>
              </a:buBlip>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有一个更快的方法，可以直接定位二进制数中1的位置，跳过中间的0。</a:t>
            </a:r>
          </a:p>
          <a:p>
            <a:pPr algn="l">
              <a:lnSpc>
                <a:spcPct val="15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用到一个神奇操作：k</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k &amp; (k - 1)，功能是消除k的二进制数的最后一个1。连续进行这个操作，每次消 </a:t>
            </a:r>
          </a:p>
          <a:p>
            <a:pPr algn="l">
              <a:lnSpc>
                <a:spcPct val="15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除一个1，直到全部消除，操作次数就是1的个数。例如二进制数1011，经过连续3次操作后，所有1都消</a:t>
            </a:r>
          </a:p>
          <a:p>
            <a:pPr algn="l">
              <a:lnSpc>
                <a:spcPct val="15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除了</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5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1011 &amp; (1011 - 1) = 1011 &amp; 1010 = 1010</a:t>
            </a:r>
          </a:p>
          <a:p>
            <a:pPr algn="l">
              <a:lnSpc>
                <a:spcPct val="15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1010 &amp; (1010 - 1) = 1010 &amp; 1001 = 1000</a:t>
            </a:r>
          </a:p>
          <a:p>
            <a:pPr algn="l">
              <a:lnSpc>
                <a:spcPct val="15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1000 &amp; (1000 - 1) = 1000 &amp; 0111 = 0000</a:t>
            </a:r>
          </a:p>
        </p:txBody>
      </p:sp>
      <p:sp>
        <p:nvSpPr>
          <p:cNvPr id="11" name="文本框 10"/>
          <p:cNvSpPr txBox="1"/>
          <p:nvPr/>
        </p:nvSpPr>
        <p:spPr>
          <a:xfrm>
            <a:off x="652103" y="1473597"/>
            <a:ext cx="15319648" cy="953073"/>
          </a:xfrm>
          <a:prstGeom prst="rect">
            <a:avLst/>
          </a:prstGeom>
          <a:noFill/>
        </p:spPr>
        <p:txBody>
          <a:bodyPr wrap="square">
            <a:spAutoFit/>
          </a:bodyPr>
          <a:lstStyle/>
          <a:p>
            <a:pPr algn="l"/>
            <a:r>
              <a:rPr sz="5599" b="1" spc="600" dirty="0">
                <a:solidFill>
                  <a:schemeClr val="bg1"/>
                </a:solidFill>
                <a:latin typeface="思源宋体 CN Heavy" panose="02020900000000000000" charset="-122"/>
                <a:ea typeface="思源宋体 CN Heavy" panose="02020900000000000000" charset="-122"/>
              </a:rPr>
              <a:t>输出n个数中任意</a:t>
            </a:r>
            <a:r>
              <a:rPr sz="5599" b="1" spc="600" dirty="0">
                <a:solidFill>
                  <a:srgbClr val="FF0000"/>
                </a:solidFill>
                <a:latin typeface="思源宋体 CN Heavy" panose="02020900000000000000" charset="-122"/>
                <a:ea typeface="思源宋体 CN Heavy" panose="02020900000000000000" charset="-122"/>
              </a:rPr>
              <a:t>m个数的组合</a:t>
            </a:r>
          </a:p>
        </p:txBody>
      </p:sp>
    </p:spTree>
    <p:custDataLst>
      <p:tags r:id="rId1"/>
    </p:custDataLst>
    <p:extLst>
      <p:ext uri="{BB962C8B-B14F-4D97-AF65-F5344CB8AC3E}">
        <p14:creationId xmlns:p14="http://schemas.microsoft.com/office/powerpoint/2010/main" val="687733933"/>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820650" y="635"/>
            <a:ext cx="11562080" cy="15285720"/>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45"/>
          </a:p>
        </p:txBody>
      </p:sp>
      <p:grpSp>
        <p:nvGrpSpPr>
          <p:cNvPr id="7" name="组合 6"/>
          <p:cNvGrpSpPr/>
          <p:nvPr/>
        </p:nvGrpSpPr>
        <p:grpSpPr>
          <a:xfrm>
            <a:off x="201" y="700"/>
            <a:ext cx="24382400" cy="2748900"/>
            <a:chOff x="1784" y="1"/>
            <a:chExt cx="34832" cy="3927"/>
          </a:xfrm>
        </p:grpSpPr>
        <p:sp>
          <p:nvSpPr>
            <p:cNvPr id="69" name="矩形: 圆角 2"/>
            <p:cNvSpPr/>
            <p:nvPr userDrawn="1"/>
          </p:nvSpPr>
          <p:spPr>
            <a:xfrm>
              <a:off x="1784" y="1"/>
              <a:ext cx="34832" cy="3927"/>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5290" dirty="0"/>
            </a:p>
          </p:txBody>
        </p:sp>
        <p:pic>
          <p:nvPicPr>
            <p:cNvPr id="5" name="图像" descr="图像"/>
            <p:cNvPicPr>
              <a:picLocks noChangeAspect="1"/>
            </p:cNvPicPr>
            <p:nvPr/>
          </p:nvPicPr>
          <p:blipFill>
            <a:blip r:embed="rId4"/>
            <a:stretch>
              <a:fillRect/>
            </a:stretch>
          </p:blipFill>
          <p:spPr>
            <a:xfrm>
              <a:off x="30280" y="907"/>
              <a:ext cx="5577" cy="907"/>
            </a:xfrm>
            <a:prstGeom prst="rect">
              <a:avLst/>
            </a:prstGeom>
          </p:spPr>
        </p:pic>
        <p:sp>
          <p:nvSpPr>
            <p:cNvPr id="11" name="文本框 10"/>
            <p:cNvSpPr txBox="1"/>
            <p:nvPr/>
          </p:nvSpPr>
          <p:spPr>
            <a:xfrm>
              <a:off x="2827" y="1215"/>
              <a:ext cx="13506" cy="1489"/>
            </a:xfrm>
            <a:prstGeom prst="rect">
              <a:avLst/>
            </a:prstGeom>
            <a:noFill/>
          </p:spPr>
          <p:txBody>
            <a:bodyPr wrap="square">
              <a:spAutoFit/>
            </a:bodyPr>
            <a:lstStyle/>
            <a:p>
              <a:pPr algn="l"/>
              <a:r>
                <a:rPr lang="zh-CN" altLang="en-US" sz="6175" b="1" spc="600" dirty="0" smtClean="0">
                  <a:solidFill>
                    <a:schemeClr val="bg1"/>
                  </a:solidFill>
                  <a:latin typeface="思源宋体 CN Heavy" panose="02020900000000000000" charset="-122"/>
                  <a:ea typeface="思源宋体 CN Heavy" panose="02020900000000000000" charset="-122"/>
                  <a:sym typeface="+mn-ea"/>
                </a:rPr>
                <a:t>时间和空间限制</a:t>
              </a:r>
              <a:endParaRPr lang="zh-CN" altLang="en-US" sz="6175"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730301" y="4776114"/>
            <a:ext cx="12677000" cy="9322039"/>
          </a:xfrm>
          <a:prstGeom prst="rect">
            <a:avLst/>
          </a:prstGeom>
          <a:noFill/>
        </p:spPr>
        <p:txBody>
          <a:bodyPr wrap="square" rtlCol="0">
            <a:spAutoFit/>
          </a:bodyPr>
          <a:lstStyle/>
          <a:p>
            <a:pPr algn="l">
              <a:lnSpc>
                <a:spcPct val="170000"/>
              </a:lnSpc>
              <a:buBlip>
                <a:blip r:embed="rId5"/>
              </a:buBlip>
            </a:pPr>
            <a:r>
              <a:rPr lang="zh-CN" altLang="en-US" sz="4410" b="1" dirty="0">
                <a:solidFill>
                  <a:srgbClr val="000000"/>
                </a:solidFill>
                <a:latin typeface="思源宋体 CN" panose="02020400000000000000" charset="-122"/>
                <a:ea typeface="思源宋体 CN" panose="02020400000000000000" charset="-122"/>
                <a:cs typeface="思源宋体 CN" panose="02020400000000000000" charset="-122"/>
                <a:sym typeface="+mn-ea"/>
              </a:rPr>
              <a:t>程序必须在限定的时间和空间内运行结束</a:t>
            </a:r>
            <a:r>
              <a:rPr lang="zh-CN" altLang="en-US" sz="4410" b="1" dirty="0" smtClean="0">
                <a:solidFill>
                  <a:srgbClr val="000000"/>
                </a:solidFill>
                <a:latin typeface="思源宋体 CN" panose="02020400000000000000" charset="-122"/>
                <a:ea typeface="思源宋体 CN" panose="02020400000000000000" charset="-122"/>
                <a:cs typeface="思源宋体 CN" panose="02020400000000000000" charset="-122"/>
                <a:sym typeface="+mn-ea"/>
              </a:rPr>
              <a:t>。</a:t>
            </a:r>
            <a:endParaRPr lang="en-US" altLang="zh-CN" sz="4410" b="1" dirty="0" smtClean="0">
              <a:solidFill>
                <a:srgbClr val="000000"/>
              </a:solidFill>
              <a:latin typeface="思源宋体 CN" panose="02020400000000000000" charset="-122"/>
              <a:ea typeface="思源宋体 CN" panose="02020400000000000000" charset="-122"/>
              <a:cs typeface="思源宋体 CN" panose="02020400000000000000" charset="-122"/>
              <a:sym typeface="+mn-ea"/>
            </a:endParaRPr>
          </a:p>
          <a:p>
            <a:pPr algn="l">
              <a:lnSpc>
                <a:spcPct val="170000"/>
              </a:lnSpc>
              <a:buBlip>
                <a:blip r:embed="rId5"/>
              </a:buBlip>
            </a:pPr>
            <a:endParaRPr lang="zh-CN" altLang="en-US" sz="4410" b="1" dirty="0">
              <a:solidFill>
                <a:srgbClr val="000000"/>
              </a:solidFill>
              <a:latin typeface="思源宋体 CN" panose="02020400000000000000" charset="-122"/>
              <a:ea typeface="思源宋体 CN" panose="02020400000000000000" charset="-122"/>
              <a:cs typeface="思源宋体 CN" panose="02020400000000000000" charset="-122"/>
            </a:endParaRPr>
          </a:p>
          <a:p>
            <a:pPr algn="l">
              <a:lnSpc>
                <a:spcPct val="170000"/>
              </a:lnSpc>
              <a:buBlip>
                <a:blip r:embed="rId5"/>
              </a:buBlip>
            </a:pPr>
            <a:r>
              <a:rPr lang="zh-CN" altLang="en-US" sz="4410" b="1" dirty="0">
                <a:solidFill>
                  <a:srgbClr val="000000"/>
                </a:solidFill>
                <a:latin typeface="思源宋体 CN" panose="02020400000000000000" charset="-122"/>
                <a:ea typeface="思源宋体 CN" panose="02020400000000000000" charset="-122"/>
                <a:cs typeface="思源宋体 CN" panose="02020400000000000000" charset="-122"/>
                <a:sym typeface="+mn-ea"/>
              </a:rPr>
              <a:t>问题的“有效”解决，不仅在于能否得到正确</a:t>
            </a:r>
          </a:p>
          <a:p>
            <a:pPr algn="l">
              <a:lnSpc>
                <a:spcPct val="170000"/>
              </a:lnSpc>
            </a:pPr>
            <a:r>
              <a:rPr lang="en-US" altLang="zh-CN" sz="4410" b="1" dirty="0">
                <a:solidFill>
                  <a:srgbClr val="000000"/>
                </a:solidFill>
                <a:latin typeface="思源宋体 CN" panose="02020400000000000000" charset="-122"/>
                <a:ea typeface="思源宋体 CN" panose="02020400000000000000" charset="-122"/>
                <a:cs typeface="思源宋体 CN" panose="02020400000000000000" charset="-122"/>
                <a:sym typeface="+mn-ea"/>
              </a:rPr>
              <a:t>  </a:t>
            </a:r>
            <a:r>
              <a:rPr lang="zh-CN" altLang="en-US" sz="4410" b="1" dirty="0">
                <a:solidFill>
                  <a:srgbClr val="000000"/>
                </a:solidFill>
                <a:latin typeface="思源宋体 CN" panose="02020400000000000000" charset="-122"/>
                <a:ea typeface="思源宋体 CN" panose="02020400000000000000" charset="-122"/>
                <a:cs typeface="思源宋体 CN" panose="02020400000000000000" charset="-122"/>
                <a:sym typeface="+mn-ea"/>
              </a:rPr>
              <a:t>答案，更重要的是能在合理的时间和空间内给</a:t>
            </a:r>
          </a:p>
          <a:p>
            <a:pPr algn="l">
              <a:lnSpc>
                <a:spcPct val="170000"/>
              </a:lnSpc>
            </a:pPr>
            <a:r>
              <a:rPr lang="zh-CN" altLang="en-US" sz="4410" b="1" dirty="0">
                <a:solidFill>
                  <a:srgbClr val="000000"/>
                </a:solidFill>
                <a:latin typeface="思源宋体 CN" panose="02020400000000000000" charset="-122"/>
                <a:ea typeface="思源宋体 CN" panose="02020400000000000000" charset="-122"/>
                <a:cs typeface="思源宋体 CN" panose="02020400000000000000" charset="-122"/>
                <a:sym typeface="+mn-ea"/>
              </a:rPr>
              <a:t> </a:t>
            </a:r>
            <a:r>
              <a:rPr lang="en-US" altLang="zh-CN" sz="4410" b="1" dirty="0">
                <a:solidFill>
                  <a:srgbClr val="000000"/>
                </a:solidFill>
                <a:latin typeface="思源宋体 CN" panose="02020400000000000000" charset="-122"/>
                <a:ea typeface="思源宋体 CN" panose="02020400000000000000" charset="-122"/>
                <a:cs typeface="思源宋体 CN" panose="02020400000000000000" charset="-122"/>
                <a:sym typeface="+mn-ea"/>
              </a:rPr>
              <a:t> </a:t>
            </a:r>
            <a:r>
              <a:rPr lang="zh-CN" altLang="en-US" sz="4410" b="1" dirty="0">
                <a:solidFill>
                  <a:srgbClr val="000000"/>
                </a:solidFill>
                <a:latin typeface="思源宋体 CN" panose="02020400000000000000" charset="-122"/>
                <a:ea typeface="思源宋体 CN" panose="02020400000000000000" charset="-122"/>
                <a:cs typeface="思源宋体 CN" panose="02020400000000000000" charset="-122"/>
                <a:sym typeface="+mn-ea"/>
              </a:rPr>
              <a:t>出答案</a:t>
            </a:r>
            <a:r>
              <a:rPr lang="zh-CN" altLang="en-US" sz="4410" b="1" dirty="0" smtClean="0">
                <a:solidFill>
                  <a:srgbClr val="000000"/>
                </a:solidFill>
                <a:latin typeface="思源宋体 CN" panose="02020400000000000000" charset="-122"/>
                <a:ea typeface="思源宋体 CN" panose="02020400000000000000" charset="-122"/>
                <a:cs typeface="思源宋体 CN" panose="02020400000000000000" charset="-122"/>
                <a:sym typeface="+mn-ea"/>
              </a:rPr>
              <a:t>。</a:t>
            </a:r>
            <a:endParaRPr lang="en-US" altLang="zh-CN" sz="4410" b="1" dirty="0" smtClean="0">
              <a:solidFill>
                <a:srgbClr val="000000"/>
              </a:solidFill>
              <a:latin typeface="思源宋体 CN" panose="02020400000000000000" charset="-122"/>
              <a:ea typeface="思源宋体 CN" panose="02020400000000000000" charset="-122"/>
              <a:cs typeface="思源宋体 CN" panose="02020400000000000000" charset="-122"/>
              <a:sym typeface="+mn-ea"/>
            </a:endParaRPr>
          </a:p>
          <a:p>
            <a:pPr algn="l">
              <a:lnSpc>
                <a:spcPct val="170000"/>
              </a:lnSpc>
            </a:pPr>
            <a:endParaRPr lang="en-US" altLang="zh-CN" sz="4410" b="1" dirty="0">
              <a:solidFill>
                <a:srgbClr val="000000"/>
              </a:solidFill>
              <a:latin typeface="思源宋体 CN" panose="02020400000000000000" charset="-122"/>
              <a:ea typeface="思源宋体 CN" panose="02020400000000000000" charset="-122"/>
              <a:cs typeface="思源宋体 CN" panose="02020400000000000000" charset="-122"/>
              <a:sym typeface="+mn-ea"/>
            </a:endParaRPr>
          </a:p>
          <a:p>
            <a:pPr algn="l">
              <a:lnSpc>
                <a:spcPct val="170000"/>
              </a:lnSpc>
            </a:pPr>
            <a:r>
              <a:rPr lang="zh-CN" altLang="en-US" sz="4410" b="1" dirty="0" smtClean="0">
                <a:solidFill>
                  <a:srgbClr val="000000"/>
                </a:solidFill>
                <a:latin typeface="思源宋体 CN" panose="02020400000000000000" charset="-122"/>
                <a:ea typeface="思源宋体 CN" panose="02020400000000000000" charset="-122"/>
                <a:cs typeface="思源宋体 CN" panose="02020400000000000000" charset="-122"/>
                <a:sym typeface="+mn-ea"/>
              </a:rPr>
              <a:t>“好”算法：效率高； 思路复杂，编码长</a:t>
            </a:r>
            <a:endParaRPr lang="en-US" altLang="zh-CN" sz="4410" b="1" dirty="0" smtClean="0">
              <a:solidFill>
                <a:srgbClr val="000000"/>
              </a:solidFill>
              <a:latin typeface="思源宋体 CN" panose="02020400000000000000" charset="-122"/>
              <a:ea typeface="思源宋体 CN" panose="02020400000000000000" charset="-122"/>
              <a:cs typeface="思源宋体 CN" panose="02020400000000000000" charset="-122"/>
              <a:sym typeface="+mn-ea"/>
            </a:endParaRPr>
          </a:p>
          <a:p>
            <a:pPr algn="l">
              <a:lnSpc>
                <a:spcPct val="170000"/>
              </a:lnSpc>
            </a:pPr>
            <a:r>
              <a:rPr lang="zh-CN" altLang="en-US" sz="4410" b="1" dirty="0" smtClean="0">
                <a:solidFill>
                  <a:schemeClr val="tx1"/>
                </a:solidFill>
                <a:latin typeface="思源宋体 CN" panose="02020400000000000000" charset="-122"/>
                <a:ea typeface="思源宋体 CN" panose="02020400000000000000" charset="-122"/>
                <a:cs typeface="思源宋体 CN" panose="02020400000000000000" charset="-122"/>
              </a:rPr>
              <a:t>“坏”算法：慢；  思路简单，编码短</a:t>
            </a:r>
            <a:endParaRPr lang="zh-CN" altLang="en-US" sz="4410" b="1" dirty="0">
              <a:solidFill>
                <a:schemeClr val="tx1"/>
              </a:solidFill>
              <a:latin typeface="思源宋体 CN" panose="02020400000000000000" charset="-122"/>
              <a:ea typeface="思源宋体 CN" panose="02020400000000000000" charset="-122"/>
              <a:cs typeface="思源宋体 CN" panose="02020400000000000000" charset="-122"/>
            </a:endParaRPr>
          </a:p>
        </p:txBody>
      </p:sp>
      <p:pic>
        <p:nvPicPr>
          <p:cNvPr id="4" name="http://photo-static-api.fotomore.com/creative/vcg/400/new/VCG41N844170636.jpg" descr="&amp;pky220_sjzg_VCG41N844170636&amp;2&amp;src_toppic_inpsrchzd1&amp;"/>
          <p:cNvPicPr>
            <a:picLocks noChangeAspect="1"/>
          </p:cNvPicPr>
          <p:nvPr/>
        </p:nvPicPr>
        <p:blipFill>
          <a:blip r:embed="rId6"/>
          <a:stretch>
            <a:fillRect/>
          </a:stretch>
        </p:blipFill>
        <p:spPr>
          <a:xfrm>
            <a:off x="16348528" y="5500914"/>
            <a:ext cx="6507265" cy="6534171"/>
          </a:xfrm>
          <a:prstGeom prst="rect">
            <a:avLst/>
          </a:prstGeom>
        </p:spPr>
      </p:pic>
    </p:spTree>
    <p:custDataLst>
      <p:tags r:id="rId1"/>
    </p:custData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grpSp>
      <p:sp>
        <p:nvSpPr>
          <p:cNvPr id="2" name="文本框 1" descr="7b0a202020202262756c6c6574223a20227b5c2263617465676f727949645c223a31303030352c5c2274656d706c61746549645c223a32303233313332387d220a7d0a"/>
          <p:cNvSpPr txBox="1"/>
          <p:nvPr/>
        </p:nvSpPr>
        <p:spPr>
          <a:xfrm>
            <a:off x="652102" y="3315611"/>
            <a:ext cx="24329076" cy="10248293"/>
          </a:xfrm>
          <a:prstGeom prst="rect">
            <a:avLst/>
          </a:prstGeom>
          <a:noFill/>
        </p:spPr>
        <p:txBody>
          <a:bodyPr wrap="square" rtlCol="0">
            <a:spAutoFit/>
          </a:bodyPr>
          <a:lstStyle/>
          <a:p>
            <a:pPr algn="l">
              <a:lnSpc>
                <a:spcPct val="150000"/>
              </a:lnSpc>
              <a:buBlip>
                <a:blip r:embed="rId5"/>
              </a:buBlip>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有一个更快的方法，可以直接定位二进制数中1的位置，跳过中间的0。</a:t>
            </a:r>
          </a:p>
          <a:p>
            <a:pPr algn="l">
              <a:lnSpc>
                <a:spcPct val="15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用到一个神奇操作：k</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k &amp; (k - 1)，功能是消除k的二进制数的最后一个1。连续进行这个操作，每次消 </a:t>
            </a:r>
          </a:p>
          <a:p>
            <a:pPr algn="l">
              <a:lnSpc>
                <a:spcPct val="15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除一个1，直到全部消除，操作次数就是1的个数。例如二进制数1011，经过连续3次操作后，所有1都消</a:t>
            </a:r>
          </a:p>
          <a:p>
            <a:pPr algn="l">
              <a:lnSpc>
                <a:spcPct val="15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除了</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5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1011 &amp; (1011 - 1) = 1011 &amp; 1010 = 1010</a:t>
            </a:r>
          </a:p>
          <a:p>
            <a:pPr algn="l">
              <a:lnSpc>
                <a:spcPct val="15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1010 &amp; (1010 - 1) = 1010 &amp; 1001 = 1000</a:t>
            </a:r>
          </a:p>
          <a:p>
            <a:pPr algn="l">
              <a:lnSpc>
                <a:spcPct val="15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1000 &amp; (1000 - 1) = 1000 &amp; 0111 = 0000</a:t>
            </a:r>
          </a:p>
          <a:p>
            <a:pPr algn="l">
              <a:lnSpc>
                <a:spcPct val="15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利用这个操作，可以计算出二进制数中1的个数。步骤：</a:t>
            </a:r>
          </a:p>
          <a:p>
            <a:pPr algn="l">
              <a:lnSpc>
                <a:spcPct val="150000"/>
              </a:lnSpc>
              <a:buBlip>
                <a:blip r:embed="rId5"/>
              </a:buBlip>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1）用k = k &amp; (k - 1)清除k的最后一个1；</a:t>
            </a:r>
          </a:p>
          <a:p>
            <a:pPr algn="l">
              <a:lnSpc>
                <a:spcPct val="150000"/>
              </a:lnSpc>
              <a:buBlip>
                <a:blip r:embed="rId5"/>
              </a:buBlip>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2）num++      用num统计1的个数</a:t>
            </a:r>
          </a:p>
          <a:p>
            <a:pPr algn="l">
              <a:lnSpc>
                <a:spcPct val="150000"/>
              </a:lnSpc>
              <a:buBlip>
                <a:blip r:embed="rId5"/>
              </a:buBlip>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3）继续上述操作，直到k = 0。</a:t>
            </a:r>
          </a:p>
        </p:txBody>
      </p:sp>
      <p:sp>
        <p:nvSpPr>
          <p:cNvPr id="11" name="文本框 10"/>
          <p:cNvSpPr txBox="1"/>
          <p:nvPr/>
        </p:nvSpPr>
        <p:spPr>
          <a:xfrm>
            <a:off x="652103" y="1473597"/>
            <a:ext cx="15319648" cy="953073"/>
          </a:xfrm>
          <a:prstGeom prst="rect">
            <a:avLst/>
          </a:prstGeom>
          <a:noFill/>
        </p:spPr>
        <p:txBody>
          <a:bodyPr wrap="square">
            <a:spAutoFit/>
          </a:bodyPr>
          <a:lstStyle/>
          <a:p>
            <a:pPr algn="l"/>
            <a:r>
              <a:rPr sz="5599" b="1" spc="600" dirty="0">
                <a:solidFill>
                  <a:schemeClr val="bg1"/>
                </a:solidFill>
                <a:latin typeface="思源宋体 CN Heavy" panose="02020900000000000000" charset="-122"/>
                <a:ea typeface="思源宋体 CN Heavy" panose="02020900000000000000" charset="-122"/>
              </a:rPr>
              <a:t>输出n个数中任意</a:t>
            </a:r>
            <a:r>
              <a:rPr sz="5599" b="1" spc="600" dirty="0">
                <a:solidFill>
                  <a:srgbClr val="FF0000"/>
                </a:solidFill>
                <a:latin typeface="思源宋体 CN Heavy" panose="02020900000000000000" charset="-122"/>
                <a:ea typeface="思源宋体 CN Heavy" panose="02020900000000000000" charset="-122"/>
              </a:rPr>
              <a:t>m个数的组合</a:t>
            </a:r>
          </a:p>
        </p:txBody>
      </p:sp>
    </p:spTree>
    <p:custDataLst>
      <p:tags r:id="rId1"/>
    </p:custDataLst>
    <p:extLst>
      <p:ext uri="{BB962C8B-B14F-4D97-AF65-F5344CB8AC3E}">
        <p14:creationId xmlns:p14="http://schemas.microsoft.com/office/powerpoint/2010/main" val="2217025253"/>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par>
    </p:tnLst>
    <p:bldLst>
      <p:bldP spid="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a:blip r:embed="rId4">
            <a:lum bright="34000" contrast="-8000"/>
          </a:blip>
          <a:srcRect l="20046" t="6270" r="19548" b="5808"/>
          <a:stretch>
            <a:fillRect/>
          </a:stretch>
        </p:blipFill>
        <p:spPr>
          <a:xfrm rot="5400000">
            <a:off x="7599820" y="-2745704"/>
            <a:ext cx="8814496" cy="24010962"/>
          </a:xfrm>
          <a:prstGeom prst="rect">
            <a:avLst/>
          </a:prstGeom>
          <a:noFill/>
          <a:ln w="9525">
            <a:noFill/>
          </a:ln>
        </p:spPr>
      </p:pic>
      <p:pic>
        <p:nvPicPr>
          <p:cNvPr id="8" name="图像" descr="图像"/>
          <p:cNvPicPr>
            <a:picLocks noChangeAspect="1"/>
          </p:cNvPicPr>
          <p:nvPr/>
        </p:nvPicPr>
        <p:blipFill>
          <a:blip r:embed="rId5"/>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grpSp>
      <p:sp>
        <p:nvSpPr>
          <p:cNvPr id="2" name="文本框 1" descr="7b0a202020202262756c6c6574223a20227b5c2263617465676f727949645c223a31303030352c5c2274656d706c61746549645c223a32303233313332387d220a7d0a"/>
          <p:cNvSpPr txBox="1"/>
          <p:nvPr/>
        </p:nvSpPr>
        <p:spPr>
          <a:xfrm>
            <a:off x="652103" y="3546737"/>
            <a:ext cx="21065580" cy="1137211"/>
          </a:xfrm>
          <a:prstGeom prst="rect">
            <a:avLst/>
          </a:prstGeom>
          <a:noFill/>
        </p:spPr>
        <p:txBody>
          <a:bodyPr wrap="square" rtlCol="0">
            <a:spAutoFit/>
          </a:bodyPr>
          <a:lstStyle/>
          <a:p>
            <a:pPr algn="l">
              <a:lnSpc>
                <a:spcPct val="170000"/>
              </a:lnSpc>
              <a:buBlip>
                <a:blip r:embed="rId6"/>
              </a:buBlip>
            </a:pPr>
            <a:r>
              <a:rPr lang="en-US" altLang="zh-CN" sz="4000">
                <a:solidFill>
                  <a:schemeClr val="tx1"/>
                </a:solidFill>
                <a:latin typeface="Times New Roman" panose="02020603050405020304" pitchFamily="18" charset="0"/>
                <a:ea typeface="思源宋体 CN" panose="02020400000000000000" charset="-122"/>
                <a:cs typeface="Times New Roman" panose="02020603050405020304" pitchFamily="18" charset="0"/>
              </a:rPr>
              <a:t>输出按字典序输出，从小到大。</a:t>
            </a:r>
          </a:p>
        </p:txBody>
      </p:sp>
      <p:sp>
        <p:nvSpPr>
          <p:cNvPr id="13" name="文本框 12" descr="7b0a202020202262756c6c6574223a20227b5c2263617465676f727949645c223a31303030352c5c2274656d706c61746549645c223a32303233313332387d220a7d0a"/>
          <p:cNvSpPr txBox="1"/>
          <p:nvPr/>
        </p:nvSpPr>
        <p:spPr>
          <a:xfrm>
            <a:off x="1272457" y="5294143"/>
            <a:ext cx="22597544" cy="8093183"/>
          </a:xfrm>
          <a:prstGeom prst="rect">
            <a:avLst/>
          </a:prstGeom>
          <a:noFill/>
          <a:ln>
            <a:noFill/>
          </a:ln>
        </p:spPr>
        <p:txBody>
          <a:bodyPr wrap="square" rtlCol="0">
            <a:spAutoFit/>
          </a:bodyPr>
          <a:lstStyle/>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 = [1,2,3,4,5,6,7]</a:t>
            </a:r>
          </a:p>
          <a:p>
            <a:pPr algn="l"/>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def</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print_set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(n, m):</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range(2**n):           #2**n</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可以写成</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1&lt;&lt;n</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num,k</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0,i;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num</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统计</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中</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1</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的个数；</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k</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用来处理</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endPar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while(k&gt;0):</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k = k &amp; (k-1)           #</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清除</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k</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中最后一个</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1</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num</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+=1                 #</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统计</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1</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的个数</a:t>
            </a:r>
          </a:p>
          <a:p>
            <a:pPr algn="l"/>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if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num</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m:                #</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二进制数中的</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1</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有</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m</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个，符合条件</a:t>
            </a:r>
          </a:p>
          <a:p>
            <a:pPr algn="l"/>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for j in range(n):</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&amp; (2**j)): print(a[j], end=' ')</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print(";  ",end='')</a:t>
            </a:r>
          </a:p>
          <a:p>
            <a:pPr algn="l"/>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n,m</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4,3</a:t>
            </a:r>
          </a:p>
          <a:p>
            <a:pPr algn="l"/>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print_set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n,m</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p:txBody>
      </p:sp>
      <p:sp>
        <p:nvSpPr>
          <p:cNvPr id="11" name="文本框 10"/>
          <p:cNvSpPr txBox="1"/>
          <p:nvPr/>
        </p:nvSpPr>
        <p:spPr>
          <a:xfrm>
            <a:off x="652103" y="1473597"/>
            <a:ext cx="15319648" cy="953073"/>
          </a:xfrm>
          <a:prstGeom prst="rect">
            <a:avLst/>
          </a:prstGeom>
          <a:noFill/>
        </p:spPr>
        <p:txBody>
          <a:bodyPr wrap="square">
            <a:spAutoFit/>
          </a:bodyPr>
          <a:lstStyle/>
          <a:p>
            <a:pPr algn="l"/>
            <a:r>
              <a:rPr lang="zh-CN" altLang="en-US" sz="5599" b="1" spc="600" dirty="0">
                <a:solidFill>
                  <a:schemeClr val="bg1"/>
                </a:solidFill>
                <a:latin typeface="思源宋体 CN Heavy" panose="02020900000000000000" charset="-122"/>
                <a:ea typeface="思源宋体 CN Heavy" panose="02020900000000000000" charset="-122"/>
              </a:rPr>
              <a:t>输出</a:t>
            </a:r>
            <a:r>
              <a:rPr lang="en-US" altLang="zh-CN" sz="5599" b="1" spc="600" dirty="0">
                <a:solidFill>
                  <a:schemeClr val="bg1"/>
                </a:solidFill>
                <a:latin typeface="思源宋体 CN Heavy" panose="02020900000000000000" charset="-122"/>
                <a:ea typeface="思源宋体 CN Heavy" panose="02020900000000000000" charset="-122"/>
              </a:rPr>
              <a:t>n</a:t>
            </a:r>
            <a:r>
              <a:rPr lang="zh-CN" altLang="en-US" sz="5599" b="1" spc="600" dirty="0">
                <a:solidFill>
                  <a:schemeClr val="bg1"/>
                </a:solidFill>
                <a:latin typeface="思源宋体 CN Heavy" panose="02020900000000000000" charset="-122"/>
                <a:ea typeface="思源宋体 CN Heavy" panose="02020900000000000000" charset="-122"/>
              </a:rPr>
              <a:t>个数中任意</a:t>
            </a:r>
            <a:r>
              <a:rPr lang="en-US" altLang="zh-CN" sz="5599" b="1" spc="600" dirty="0">
                <a:solidFill>
                  <a:srgbClr val="FF0000"/>
                </a:solidFill>
                <a:latin typeface="思源宋体 CN Heavy" panose="02020900000000000000" charset="-122"/>
                <a:ea typeface="思源宋体 CN Heavy" panose="02020900000000000000" charset="-122"/>
              </a:rPr>
              <a:t>m</a:t>
            </a:r>
            <a:r>
              <a:rPr lang="zh-CN" altLang="en-US" sz="5599" b="1" spc="600" dirty="0">
                <a:solidFill>
                  <a:srgbClr val="FF0000"/>
                </a:solidFill>
                <a:latin typeface="思源宋体 CN Heavy" panose="02020900000000000000" charset="-122"/>
                <a:ea typeface="思源宋体 CN Heavy" panose="02020900000000000000" charset="-122"/>
              </a:rPr>
              <a:t>个数的组合</a:t>
            </a:r>
          </a:p>
        </p:txBody>
      </p:sp>
      <p:sp>
        <p:nvSpPr>
          <p:cNvPr id="10" name="文本框 9" descr="7b0a202020202262756c6c6574223a20227b5c2263617465676f727949645c223a31303030352c5c2274656d706c61746549645c223a32303233313332387d220a7d0a"/>
          <p:cNvSpPr txBox="1"/>
          <p:nvPr/>
        </p:nvSpPr>
        <p:spPr>
          <a:xfrm>
            <a:off x="8481143" y="12634282"/>
            <a:ext cx="10467293" cy="706709"/>
          </a:xfrm>
          <a:prstGeom prst="rect">
            <a:avLst/>
          </a:prstGeom>
          <a:noFill/>
          <a:ln>
            <a:noFill/>
          </a:ln>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4000">
                <a:solidFill>
                  <a:srgbClr val="0070C0"/>
                </a:solidFill>
                <a:latin typeface="宋体" panose="02010600030101010101" pitchFamily="2" charset="-122"/>
                <a:ea typeface="宋体" panose="02010600030101010101" pitchFamily="2" charset="-122"/>
                <a:cs typeface="思源宋体 CN" panose="02020400000000000000" charset="-122"/>
              </a:defRPr>
            </a:lvl1pPr>
          </a:lstStyle>
          <a:p>
            <a:r>
              <a:rPr lang="en-US" altLang="zh-CN" dirty="0">
                <a:latin typeface="Times New Roman" panose="02020603050405020304" pitchFamily="18" charset="0"/>
                <a:cs typeface="Times New Roman" panose="02020603050405020304" pitchFamily="18" charset="0"/>
              </a:rPr>
              <a:t>1 2 3 ;  1 2 4 ;  1 3 4 ;  2 3 4 ; </a:t>
            </a:r>
          </a:p>
        </p:txBody>
      </p:sp>
    </p:spTree>
    <p:custDataLst>
      <p:tags r:id="rId1"/>
    </p:custDataLst>
    <p:extLst>
      <p:ext uri="{BB962C8B-B14F-4D97-AF65-F5344CB8AC3E}">
        <p14:creationId xmlns:p14="http://schemas.microsoft.com/office/powerpoint/2010/main" val="1660011078"/>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3" grpId="0" bldLvl="0" animBg="1"/>
      <p:bldP spid="13" grpId="1" animBg="1"/>
      <p:bldP spid="10" grpId="0" animBg="1"/>
      <p:bldP spid="10" grpId="1"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7191506" y="616403"/>
            <a:ext cx="7166777" cy="13865592"/>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像" descr="图像"/>
          <p:cNvPicPr>
            <a:picLocks noChangeAspect="1"/>
          </p:cNvPicPr>
          <p:nvPr/>
        </p:nvPicPr>
        <p:blipFill>
          <a:blip r:embed="rId4"/>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grpSp>
      <p:sp>
        <p:nvSpPr>
          <p:cNvPr id="2" name="文本框 1" descr="7b0a202020202262756c6c6574223a20227b5c2263617465676f727949645c223a31303030352c5c2274656d706c61746549645c223a32303233313332387d220a7d0a"/>
          <p:cNvSpPr txBox="1"/>
          <p:nvPr/>
        </p:nvSpPr>
        <p:spPr>
          <a:xfrm>
            <a:off x="349861" y="3546737"/>
            <a:ext cx="16114617" cy="8463304"/>
          </a:xfrm>
          <a:prstGeom prst="rect">
            <a:avLst/>
          </a:prstGeom>
          <a:noFill/>
        </p:spPr>
        <p:txBody>
          <a:bodyPr wrap="square" rtlCol="0">
            <a:spAutoFit/>
          </a:bodyPr>
          <a:lstStyle/>
          <a:p>
            <a:pPr algn="l">
              <a:lnSpc>
                <a:spcPct val="170000"/>
              </a:lnSpc>
            </a:pP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err="1">
                <a:solidFill>
                  <a:srgbClr val="2E7EEF"/>
                </a:solidFill>
                <a:latin typeface="Times New Roman" panose="02020603050405020304" pitchFamily="18" charset="0"/>
                <a:ea typeface="思源宋体 CN" panose="02020400000000000000" charset="-122"/>
                <a:cs typeface="Times New Roman" panose="02020603050405020304" pitchFamily="18" charset="0"/>
              </a:rPr>
              <a:t>题目描述】</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如果用a</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b c d这4个字母组成一个串，有4!=24种。现在有不多于10个两两不同的小写字母，给出它们组成的串，你能求出该串在所有排列中的序号吗？</a:t>
            </a:r>
          </a:p>
          <a:p>
            <a:pPr algn="l">
              <a:lnSpc>
                <a:spcPct val="170000"/>
              </a:lnSpc>
            </a:pP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err="1">
                <a:solidFill>
                  <a:srgbClr val="2E7EEF"/>
                </a:solidFill>
                <a:latin typeface="Times New Roman" panose="02020603050405020304" pitchFamily="18" charset="0"/>
                <a:ea typeface="思源宋体 CN" panose="02020400000000000000" charset="-122"/>
                <a:cs typeface="Times New Roman" panose="02020603050405020304" pitchFamily="18" charset="0"/>
              </a:rPr>
              <a:t>输入描述】</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输入一行，一个串</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70000"/>
              </a:lnSpc>
            </a:pP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【输出描述】</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输出一行，一个整数，表示该串在其字母所有排列生成的串中的序号。注意：最小的序号是0。</a:t>
            </a:r>
          </a:p>
          <a:p>
            <a:pPr algn="l">
              <a:lnSpc>
                <a:spcPct val="170000"/>
              </a:lnSpc>
            </a:pP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70000"/>
              </a:lnSpc>
            </a:pP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下面给出两种代码</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先</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排序，然后用permutions</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求排列</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p:txBody>
      </p:sp>
      <p:sp>
        <p:nvSpPr>
          <p:cNvPr id="11" name="文本框 10"/>
          <p:cNvSpPr txBox="1"/>
          <p:nvPr/>
        </p:nvSpPr>
        <p:spPr>
          <a:xfrm>
            <a:off x="652103" y="1473597"/>
            <a:ext cx="15319648" cy="953073"/>
          </a:xfrm>
          <a:prstGeom prst="rect">
            <a:avLst/>
          </a:prstGeom>
          <a:noFill/>
        </p:spPr>
        <p:txBody>
          <a:bodyPr wrap="square">
            <a:spAutoFit/>
          </a:bodyPr>
          <a:lstStyle/>
          <a:p>
            <a:pPr algn="l"/>
            <a:r>
              <a:rPr sz="5599" b="1" spc="600" dirty="0">
                <a:solidFill>
                  <a:schemeClr val="bg1"/>
                </a:solidFill>
                <a:latin typeface="思源宋体 CN Heavy" panose="02020900000000000000" charset="-122"/>
                <a:ea typeface="思源宋体 CN Heavy" panose="02020900000000000000" charset="-122"/>
              </a:rPr>
              <a:t>例题：排列序数  lanqiaoOJ题号269 </a:t>
            </a:r>
          </a:p>
        </p:txBody>
      </p:sp>
      <p:pic>
        <p:nvPicPr>
          <p:cNvPr id="9" name="https://img7.file.cache.docer.com/storage/1596792088528392000/d6e038d00c152399fa9bc165d6c2fa60.png" descr="&amp;pky4489322714_sjzg_&amp;39&amp;src_toppic_inpsrchzd1&amp;"/>
          <p:cNvPicPr>
            <a:picLocks noChangeAspect="1"/>
          </p:cNvPicPr>
          <p:nvPr/>
        </p:nvPicPr>
        <p:blipFill>
          <a:blip r:embed="rId5"/>
          <a:stretch>
            <a:fillRect/>
          </a:stretch>
        </p:blipFill>
        <p:spPr>
          <a:xfrm>
            <a:off x="17750345" y="5270967"/>
            <a:ext cx="6261887" cy="6257518"/>
          </a:xfrm>
          <a:prstGeom prst="rect">
            <a:avLst/>
          </a:prstGeom>
        </p:spPr>
      </p:pic>
    </p:spTree>
    <p:custDataLst>
      <p:tags r:id="rId1"/>
    </p:custDataLst>
    <p:extLst>
      <p:ext uri="{BB962C8B-B14F-4D97-AF65-F5344CB8AC3E}">
        <p14:creationId xmlns:p14="http://schemas.microsoft.com/office/powerpoint/2010/main" val="3698286606"/>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a:blip r:embed="rId4">
            <a:lum bright="34000" contrast="-8000"/>
          </a:blip>
          <a:srcRect l="20046" t="6270" r="19548" b="5808"/>
          <a:stretch>
            <a:fillRect/>
          </a:stretch>
        </p:blipFill>
        <p:spPr>
          <a:xfrm rot="5400000">
            <a:off x="8451935" y="-3199064"/>
            <a:ext cx="7112172" cy="24010962"/>
          </a:xfrm>
          <a:prstGeom prst="rect">
            <a:avLst/>
          </a:prstGeom>
          <a:noFill/>
          <a:ln w="9525">
            <a:noFill/>
          </a:ln>
        </p:spPr>
      </p:pic>
      <p:pic>
        <p:nvPicPr>
          <p:cNvPr id="8" name="图像" descr="图像"/>
          <p:cNvPicPr>
            <a:picLocks noChangeAspect="1"/>
          </p:cNvPicPr>
          <p:nvPr/>
        </p:nvPicPr>
        <p:blipFill>
          <a:blip r:embed="rId5"/>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grpSp>
      <p:sp>
        <p:nvSpPr>
          <p:cNvPr id="2" name="文本框 1" descr="7b0a202020202262756c6c6574223a20227b5c2263617465676f727949645c223a31303030352c5c2274656d706c61746549645c223a32303233313332387d220a7d0a"/>
          <p:cNvSpPr txBox="1"/>
          <p:nvPr/>
        </p:nvSpPr>
        <p:spPr>
          <a:xfrm>
            <a:off x="652103" y="3228622"/>
            <a:ext cx="22842638" cy="1938866"/>
          </a:xfrm>
          <a:prstGeom prst="rect">
            <a:avLst/>
          </a:prstGeom>
          <a:noFill/>
        </p:spPr>
        <p:txBody>
          <a:bodyPr wrap="square" rtlCol="0">
            <a:spAutoFit/>
          </a:bodyPr>
          <a:lstStyle/>
          <a:p>
            <a:pPr algn="l">
              <a:lnSpc>
                <a:spcPct val="15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1）用sorted()</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函数。sorted</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能直接</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对</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字符串排序</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50000"/>
              </a:lnSpc>
            </a:pPr>
            <a:r>
              <a:rPr lang="zh-CN" altLang="en-US" sz="40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注意第</a:t>
            </a:r>
            <a:r>
              <a:rPr lang="en-US" altLang="zh-CN" sz="40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6</a:t>
            </a:r>
            <a:r>
              <a:rPr lang="zh-CN" altLang="en-US" sz="40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行生成的</a:t>
            </a:r>
            <a:r>
              <a:rPr lang="en-US" altLang="zh-CN" sz="40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0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中包含</a:t>
            </a:r>
            <a:r>
              <a:rPr lang="en-US" altLang="zh-CN" sz="40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10!</a:t>
            </a:r>
            <a:r>
              <a:rPr lang="zh-CN" altLang="en-US" sz="40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个排列，可能导致超出题目的空间限制。</a:t>
            </a:r>
            <a:endParaRPr lang="en-US" altLang="zh-CN" sz="4000" dirty="0">
              <a:solidFill>
                <a:srgbClr val="FF0000"/>
              </a:solidFill>
              <a:latin typeface="Times New Roman" panose="02020603050405020304" pitchFamily="18" charset="0"/>
              <a:ea typeface="思源宋体 CN" panose="02020400000000000000" charset="-122"/>
              <a:cs typeface="Times New Roman" panose="02020603050405020304" pitchFamily="18" charset="0"/>
            </a:endParaRPr>
          </a:p>
        </p:txBody>
      </p:sp>
      <p:sp>
        <p:nvSpPr>
          <p:cNvPr id="13" name="文本框 12" descr="7b0a202020202262756c6c6574223a20227b5c2263617465676f727949645c223a31303030352c5c2274656d706c61746549645c223a32303233313332387d220a7d0a"/>
          <p:cNvSpPr txBox="1"/>
          <p:nvPr/>
        </p:nvSpPr>
        <p:spPr>
          <a:xfrm>
            <a:off x="1272457" y="5703057"/>
            <a:ext cx="22597544" cy="5692404"/>
          </a:xfrm>
          <a:prstGeom prst="rect">
            <a:avLst/>
          </a:prstGeom>
          <a:noFill/>
          <a:ln>
            <a:noFill/>
          </a:ln>
        </p:spPr>
        <p:txBody>
          <a:bodyPr wrap="square" rtlCol="0">
            <a:spAutoFit/>
          </a:bodyPr>
          <a:lstStyle/>
          <a:p>
            <a:pPr algn="l">
              <a:lnSpc>
                <a:spcPct val="13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from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itertools</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import *</a:t>
            </a:r>
          </a:p>
          <a:p>
            <a:pPr algn="l">
              <a:lnSpc>
                <a:spcPct val="13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olds = input()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例：olds</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bdca</a:t>
            </a:r>
            <a:endPar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lnSpc>
                <a:spcPct val="13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news = sorted(olds)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例：news</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['a', 'b', 'c', 'd']</a:t>
            </a:r>
          </a:p>
          <a:p>
            <a:pPr algn="l">
              <a:lnSpc>
                <a:spcPct val="13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#print(</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olds,news</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lnSpc>
                <a:spcPct val="13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 = []</a:t>
            </a:r>
          </a:p>
          <a:p>
            <a:pPr algn="l">
              <a:lnSpc>
                <a:spcPct val="13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for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permutations(news):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a.append</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lnSpc>
                <a:spcPct val="13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print(</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a.index</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(tuple(olds)))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注意这里是olds</a:t>
            </a:r>
            <a:endPar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11" name="文本框 10"/>
          <p:cNvSpPr txBox="1"/>
          <p:nvPr/>
        </p:nvSpPr>
        <p:spPr>
          <a:xfrm>
            <a:off x="652103" y="1473597"/>
            <a:ext cx="15319648" cy="953073"/>
          </a:xfrm>
          <a:prstGeom prst="rect">
            <a:avLst/>
          </a:prstGeom>
          <a:noFill/>
        </p:spPr>
        <p:txBody>
          <a:bodyPr wrap="square">
            <a:spAutoFit/>
          </a:bodyPr>
          <a:lstStyle/>
          <a:p>
            <a:pPr algn="l"/>
            <a:r>
              <a:rPr sz="5599" b="1" spc="600" dirty="0">
                <a:solidFill>
                  <a:schemeClr val="bg1"/>
                </a:solidFill>
                <a:latin typeface="思源宋体 CN Heavy" panose="02020900000000000000" charset="-122"/>
                <a:ea typeface="思源宋体 CN Heavy" panose="02020900000000000000" charset="-122"/>
              </a:rPr>
              <a:t>例题：排列序数</a:t>
            </a:r>
          </a:p>
        </p:txBody>
      </p:sp>
    </p:spTree>
    <p:custDataLst>
      <p:tags r:id="rId1"/>
    </p:custDataLst>
    <p:extLst>
      <p:ext uri="{BB962C8B-B14F-4D97-AF65-F5344CB8AC3E}">
        <p14:creationId xmlns:p14="http://schemas.microsoft.com/office/powerpoint/2010/main" val="1580168085"/>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3" grpId="0" bldLvl="0" animBg="1"/>
      <p:bldP spid="13" grpId="1"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a:blip r:embed="rId4">
            <a:lum bright="34000" contrast="-8000"/>
          </a:blip>
          <a:srcRect l="20046" t="6270" r="19548" b="5808"/>
          <a:stretch>
            <a:fillRect/>
          </a:stretch>
        </p:blipFill>
        <p:spPr>
          <a:xfrm rot="5400000">
            <a:off x="8076039" y="-2165986"/>
            <a:ext cx="7863328" cy="24010962"/>
          </a:xfrm>
          <a:prstGeom prst="rect">
            <a:avLst/>
          </a:prstGeom>
          <a:noFill/>
          <a:ln w="9525">
            <a:noFill/>
          </a:ln>
        </p:spPr>
      </p:pic>
      <p:pic>
        <p:nvPicPr>
          <p:cNvPr id="8" name="图像" descr="图像"/>
          <p:cNvPicPr>
            <a:picLocks noChangeAspect="1"/>
          </p:cNvPicPr>
          <p:nvPr/>
        </p:nvPicPr>
        <p:blipFill>
          <a:blip r:embed="rId5"/>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grpSp>
      <p:sp>
        <p:nvSpPr>
          <p:cNvPr id="2" name="文本框 1" descr="7b0a202020202262756c6c6574223a20227b5c2263617465676f727949645c223a31303030352c5c2274656d706c61746549645c223a32303233313332387d220a7d0a"/>
          <p:cNvSpPr txBox="1"/>
          <p:nvPr/>
        </p:nvSpPr>
        <p:spPr>
          <a:xfrm>
            <a:off x="652103" y="3546736"/>
            <a:ext cx="22842638" cy="2185072"/>
          </a:xfrm>
          <a:prstGeom prst="rect">
            <a:avLst/>
          </a:prstGeom>
          <a:noFill/>
        </p:spPr>
        <p:txBody>
          <a:bodyPr wrap="square" rtlCol="0">
            <a:spAutoFit/>
          </a:bodyPr>
          <a:lstStyle/>
          <a:p>
            <a:pPr algn="l">
              <a:lnSpc>
                <a:spcPct val="17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用sort</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函数。sort</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不能直接</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对</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字符串排序。把字符串转换成list，排序后，再转换回字符串，就得到了最小字符串</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p:txBody>
      </p:sp>
      <p:sp>
        <p:nvSpPr>
          <p:cNvPr id="13" name="文本框 12" descr="7b0a202020202262756c6c6574223a20227b5c2263617465676f727949645c223a31303030352c5c2274656d706c61746549645c223a32303233313332387d220a7d0a"/>
          <p:cNvSpPr txBox="1"/>
          <p:nvPr/>
        </p:nvSpPr>
        <p:spPr>
          <a:xfrm>
            <a:off x="1272457" y="6360874"/>
            <a:ext cx="22597544" cy="6861998"/>
          </a:xfrm>
          <a:prstGeom prst="rect">
            <a:avLst/>
          </a:prstGeom>
          <a:noFill/>
          <a:ln>
            <a:noFill/>
          </a:ln>
        </p:spPr>
        <p:txBody>
          <a:bodyPr wrap="square" rtlCol="0">
            <a:spAutoFit/>
          </a:bodyPr>
          <a:lstStyle/>
          <a:p>
            <a:pPr algn="l">
              <a:lnSpc>
                <a:spcPct val="10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from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itertools</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import *</a:t>
            </a:r>
          </a:p>
          <a:p>
            <a:pPr algn="l">
              <a:lnSpc>
                <a:spcPct val="10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olds = input()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例：olds</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bdca</a:t>
            </a:r>
            <a:endPar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lnSpc>
                <a:spcPct val="10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news = list(olds)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把字符串olds转换成数组news</a:t>
            </a:r>
            <a:endPar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lnSpc>
                <a:spcPct val="100000"/>
              </a:lnSpc>
            </a:pP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news.sort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对数组排序。例：news</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['a', 'b', 'c', 'd']</a:t>
            </a:r>
          </a:p>
          <a:p>
            <a:pPr algn="l">
              <a:lnSpc>
                <a:spcPct val="100000"/>
              </a:lnSpc>
            </a:pP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cnt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0</a:t>
            </a:r>
          </a:p>
          <a:p>
            <a:pPr algn="l">
              <a:lnSpc>
                <a:spcPct val="10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for element in permutations(news):</a:t>
            </a:r>
          </a:p>
          <a:p>
            <a:pPr algn="l">
              <a:lnSpc>
                <a:spcPct val="10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a=''.join(element)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把所有元素拼回成字符串</a:t>
            </a:r>
            <a:endPar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lnSpc>
                <a:spcPct val="10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 olds == a:</a:t>
            </a:r>
          </a:p>
          <a:p>
            <a:pPr algn="l">
              <a:lnSpc>
                <a:spcPct val="10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print(</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cnt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lnSpc>
                <a:spcPct val="10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break</a:t>
            </a:r>
          </a:p>
          <a:p>
            <a:pPr algn="l">
              <a:lnSpc>
                <a:spcPct val="10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cnt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1</a:t>
            </a:r>
          </a:p>
        </p:txBody>
      </p:sp>
      <p:sp>
        <p:nvSpPr>
          <p:cNvPr id="11" name="文本框 10"/>
          <p:cNvSpPr txBox="1"/>
          <p:nvPr/>
        </p:nvSpPr>
        <p:spPr>
          <a:xfrm>
            <a:off x="652103" y="1473597"/>
            <a:ext cx="15319648" cy="953073"/>
          </a:xfrm>
          <a:prstGeom prst="rect">
            <a:avLst/>
          </a:prstGeom>
          <a:noFill/>
        </p:spPr>
        <p:txBody>
          <a:bodyPr wrap="square">
            <a:spAutoFit/>
          </a:bodyPr>
          <a:lstStyle/>
          <a:p>
            <a:pPr algn="l"/>
            <a:r>
              <a:rPr sz="5599" b="1" spc="600" dirty="0">
                <a:solidFill>
                  <a:schemeClr val="bg1"/>
                </a:solidFill>
                <a:latin typeface="思源宋体 CN Heavy" panose="02020900000000000000" charset="-122"/>
                <a:ea typeface="思源宋体 CN Heavy" panose="02020900000000000000" charset="-122"/>
              </a:rPr>
              <a:t>例题：排列序数</a:t>
            </a:r>
          </a:p>
        </p:txBody>
      </p:sp>
    </p:spTree>
    <p:custDataLst>
      <p:tags r:id="rId1"/>
    </p:custDataLst>
    <p:extLst>
      <p:ext uri="{BB962C8B-B14F-4D97-AF65-F5344CB8AC3E}">
        <p14:creationId xmlns:p14="http://schemas.microsoft.com/office/powerpoint/2010/main" val="2039709144"/>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3" grpId="0" bldLvl="0" animBg="1"/>
      <p:bldP spid="13" grpId="1"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python</a:t>
            </a:r>
            <a:r>
              <a:rPr lang="zh-CN" altLang="en-US"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grpSp>
      <p:sp>
        <p:nvSpPr>
          <p:cNvPr id="2" name="文本框 1" descr="7b0a202020202262756c6c6574223a20227b5c2263617465676f727949645c223a31303030352c5c2274656d706c61746549645c223a32303233313332387d220a7d0a"/>
          <p:cNvSpPr txBox="1"/>
          <p:nvPr/>
        </p:nvSpPr>
        <p:spPr>
          <a:xfrm>
            <a:off x="652103" y="3546736"/>
            <a:ext cx="23360129" cy="10186741"/>
          </a:xfrm>
          <a:prstGeom prst="rect">
            <a:avLst/>
          </a:prstGeom>
          <a:noFill/>
        </p:spPr>
        <p:txBody>
          <a:bodyPr wrap="square" rtlCol="0">
            <a:spAutoFit/>
          </a:bodyPr>
          <a:lstStyle/>
          <a:p>
            <a:pPr algn="l">
              <a:lnSpc>
                <a:spcPct val="150000"/>
              </a:lnSpc>
            </a:pP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err="1">
                <a:solidFill>
                  <a:srgbClr val="2E7EEF"/>
                </a:solidFill>
                <a:latin typeface="Times New Roman" panose="02020603050405020304" pitchFamily="18" charset="0"/>
                <a:ea typeface="思源宋体 CN" panose="02020400000000000000" charset="-122"/>
                <a:cs typeface="Times New Roman" panose="02020603050405020304" pitchFamily="18" charset="0"/>
              </a:rPr>
              <a:t>题目描述】</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设有</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n个正整数</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000" baseline="-25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，将它们联接成一排，相邻数字首尾相接，组成一个最大的</a:t>
            </a: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整数。n</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20。</a:t>
            </a:r>
          </a:p>
          <a:p>
            <a:pPr algn="l">
              <a:lnSpc>
                <a:spcPct val="170000"/>
              </a:lnSpc>
            </a:pP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err="1">
                <a:solidFill>
                  <a:srgbClr val="2E7EEF"/>
                </a:solidFill>
                <a:latin typeface="Times New Roman" panose="02020603050405020304" pitchFamily="18" charset="0"/>
                <a:ea typeface="思源宋体 CN" panose="02020400000000000000" charset="-122"/>
                <a:cs typeface="Times New Roman" panose="02020603050405020304" pitchFamily="18" charset="0"/>
              </a:rPr>
              <a:t>输入描述</a:t>
            </a: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第一行有一个整数，表示数字个数</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。第二行有</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个整数，表示给出的</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个整数</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ai</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7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其中，</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1≤n≤20</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1≤ai≤10</a:t>
            </a:r>
            <a:r>
              <a:rPr lang="en-US" altLang="zh-CN" sz="4000" baseline="30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9</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70000"/>
              </a:lnSpc>
            </a:pP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err="1">
                <a:solidFill>
                  <a:srgbClr val="2E7EEF"/>
                </a:solidFill>
                <a:latin typeface="Times New Roman" panose="02020603050405020304" pitchFamily="18" charset="0"/>
                <a:ea typeface="思源宋体 CN" panose="02020400000000000000" charset="-122"/>
                <a:cs typeface="Times New Roman" panose="02020603050405020304" pitchFamily="18" charset="0"/>
              </a:rPr>
              <a:t>输出描述</a:t>
            </a: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输出一个正整数，表示最大的整数。</a:t>
            </a: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70000"/>
              </a:lnSpc>
            </a:pP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输入样例</a:t>
            </a: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7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4</a:t>
            </a:r>
          </a:p>
          <a:p>
            <a:pPr algn="l">
              <a:lnSpc>
                <a:spcPct val="17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7 13 4 246</a:t>
            </a:r>
          </a:p>
          <a:p>
            <a:pPr algn="l">
              <a:lnSpc>
                <a:spcPct val="170000"/>
              </a:lnSpc>
            </a:pP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输出样例</a:t>
            </a: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5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7424613  </a:t>
            </a:r>
          </a:p>
        </p:txBody>
      </p:sp>
      <p:sp>
        <p:nvSpPr>
          <p:cNvPr id="11" name="文本框 10"/>
          <p:cNvSpPr txBox="1"/>
          <p:nvPr/>
        </p:nvSpPr>
        <p:spPr>
          <a:xfrm>
            <a:off x="652103" y="1473597"/>
            <a:ext cx="15319648" cy="953073"/>
          </a:xfrm>
          <a:prstGeom prst="rect">
            <a:avLst/>
          </a:prstGeom>
          <a:noFill/>
        </p:spPr>
        <p:txBody>
          <a:bodyPr wrap="square">
            <a:spAutoFit/>
          </a:bodyPr>
          <a:lstStyle/>
          <a:p>
            <a:pPr algn="l"/>
            <a:r>
              <a:rPr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例题：拼数 lanqiaoOJ题号782</a:t>
            </a:r>
          </a:p>
        </p:txBody>
      </p:sp>
    </p:spTree>
    <p:custDataLst>
      <p:tags r:id="rId1"/>
    </p:custDataLst>
    <p:extLst>
      <p:ext uri="{BB962C8B-B14F-4D97-AF65-F5344CB8AC3E}">
        <p14:creationId xmlns:p14="http://schemas.microsoft.com/office/powerpoint/2010/main" val="4154899513"/>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a:blip r:embed="rId4">
            <a:lum bright="34000" contrast="-8000"/>
          </a:blip>
          <a:srcRect l="20046" t="6270" r="19548" b="5808"/>
          <a:stretch>
            <a:fillRect/>
          </a:stretch>
        </p:blipFill>
        <p:spPr>
          <a:xfrm rot="5400000">
            <a:off x="8980855" y="-929087"/>
            <a:ext cx="6054966" cy="24010962"/>
          </a:xfrm>
          <a:prstGeom prst="rect">
            <a:avLst/>
          </a:prstGeom>
          <a:noFill/>
          <a:ln w="9525">
            <a:noFill/>
          </a:ln>
        </p:spPr>
      </p:pic>
      <p:pic>
        <p:nvPicPr>
          <p:cNvPr id="8" name="图像" descr="图像"/>
          <p:cNvPicPr>
            <a:picLocks noChangeAspect="1"/>
          </p:cNvPicPr>
          <p:nvPr/>
        </p:nvPicPr>
        <p:blipFill>
          <a:blip r:embed="rId5"/>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python</a:t>
            </a:r>
            <a:r>
              <a:rPr lang="zh-CN" altLang="en-US"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grpSp>
      <p:sp>
        <p:nvSpPr>
          <p:cNvPr id="2" name="文本框 1" descr="7b0a202020202262756c6c6574223a20227b5c2263617465676f727949645c223a31303030352c5c2274656d706c61746549645c223a32303233313332387d220a7d0a"/>
          <p:cNvSpPr txBox="1"/>
          <p:nvPr/>
        </p:nvSpPr>
        <p:spPr>
          <a:xfrm>
            <a:off x="652103" y="3546736"/>
            <a:ext cx="23360129" cy="3785406"/>
          </a:xfrm>
          <a:prstGeom prst="rect">
            <a:avLst/>
          </a:prstGeom>
          <a:noFill/>
        </p:spPr>
        <p:txBody>
          <a:bodyPr wrap="square" rtlCol="0">
            <a:spAutoFit/>
          </a:bodyPr>
          <a:lstStyle/>
          <a:p>
            <a:pPr algn="l">
              <a:lnSpc>
                <a:spcPct val="150000"/>
              </a:lnSpc>
            </a:pP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err="1">
                <a:solidFill>
                  <a:srgbClr val="2E7EEF"/>
                </a:solidFill>
                <a:latin typeface="Times New Roman" panose="02020603050405020304" pitchFamily="18" charset="0"/>
                <a:ea typeface="思源宋体 CN" panose="02020400000000000000" charset="-122"/>
                <a:cs typeface="Times New Roman" panose="02020603050405020304" pitchFamily="18" charset="0"/>
              </a:rPr>
              <a:t>题目描述】</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设有</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n个正整数</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000" baseline="-25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，将它们联接成一排，相邻数字首尾相接，组成一个最大的</a:t>
            </a: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整数。n</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20。</a:t>
            </a:r>
          </a:p>
          <a:p>
            <a:pPr algn="l">
              <a:lnSpc>
                <a:spcPct val="15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思路：</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最</a:t>
            </a:r>
            <a:r>
              <a:rPr lang="en-US" altLang="zh-CN" sz="4000" dirty="0" err="1">
                <a:solidFill>
                  <a:srgbClr val="FF0000"/>
                </a:solidFill>
                <a:latin typeface="Times New Roman" panose="02020603050405020304" pitchFamily="18" charset="0"/>
                <a:ea typeface="思源宋体 CN" panose="02020400000000000000" charset="-122"/>
                <a:cs typeface="Times New Roman" panose="02020603050405020304" pitchFamily="18" charset="0"/>
              </a:rPr>
              <a:t>简单</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粗暴的方法，是先得到这n个整数的所有排列，然后找其中最大的。但是这个方法的复杂度是O</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当n</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20时，有20! = 2×10</a:t>
            </a:r>
            <a:r>
              <a:rPr lang="en-US" altLang="zh-CN" sz="4000" baseline="30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18</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种排列，</a:t>
            </a:r>
            <a:r>
              <a:rPr lang="en-US" altLang="zh-CN" sz="40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超时</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p>
        </p:txBody>
      </p:sp>
      <p:sp>
        <p:nvSpPr>
          <p:cNvPr id="13" name="文本框 12" descr="7b0a202020202262756c6c6574223a20227b5c2263617465676f727949645c223a31303030352c5c2274656d706c61746549645c223a32303233313332387d220a7d0a"/>
          <p:cNvSpPr txBox="1"/>
          <p:nvPr/>
        </p:nvSpPr>
        <p:spPr>
          <a:xfrm>
            <a:off x="1416593" y="8324165"/>
            <a:ext cx="22597544" cy="5507631"/>
          </a:xfrm>
          <a:prstGeom prst="rect">
            <a:avLst/>
          </a:prstGeom>
          <a:noFill/>
          <a:ln>
            <a:noFill/>
          </a:ln>
        </p:spPr>
        <p:txBody>
          <a:bodyPr wrap="square" rtlCol="0">
            <a:spAutoFit/>
          </a:bodyPr>
          <a:lstStyle/>
          <a:p>
            <a:pPr algn="l">
              <a:lnSpc>
                <a:spcPct val="11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from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itertools</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import *</a:t>
            </a:r>
          </a:p>
          <a:p>
            <a:pPr algn="l">
              <a:lnSpc>
                <a:spcPct val="11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N =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(input())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其实没用到</a:t>
            </a:r>
            <a:endPar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lnSpc>
                <a:spcPct val="110000"/>
              </a:lnSpc>
            </a:pP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ans</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a:t>
            </a:r>
          </a:p>
          <a:p>
            <a:pPr algn="l">
              <a:lnSpc>
                <a:spcPct val="110000"/>
              </a:lnSpc>
            </a:pP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nums</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list( map(</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str,input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().split()) )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按字符的形式读入</a:t>
            </a:r>
            <a:endPar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lnSpc>
                <a:spcPct val="11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for element in permutations(</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nums</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每次输出一个全排列</a:t>
            </a:r>
            <a:endPar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lnSpc>
                <a:spcPct val="11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a=''.join(element)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把这个全排列的所有元素拼起来，得到一个串</a:t>
            </a:r>
            <a:endPar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lnSpc>
                <a:spcPct val="11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ans</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&lt; a: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ans</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a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在所有串中找最大的</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p>
          <a:p>
            <a:pPr algn="l">
              <a:lnSpc>
                <a:spcPct val="11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print(</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ans</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p:txBody>
      </p:sp>
      <p:sp>
        <p:nvSpPr>
          <p:cNvPr id="11" name="文本框 10"/>
          <p:cNvSpPr txBox="1"/>
          <p:nvPr/>
        </p:nvSpPr>
        <p:spPr>
          <a:xfrm>
            <a:off x="652103" y="1473597"/>
            <a:ext cx="15319648" cy="953073"/>
          </a:xfrm>
          <a:prstGeom prst="rect">
            <a:avLst/>
          </a:prstGeom>
          <a:noFill/>
        </p:spPr>
        <p:txBody>
          <a:bodyPr wrap="square">
            <a:spAutoFit/>
          </a:bodyPr>
          <a:lstStyle/>
          <a:p>
            <a:pPr algn="l"/>
            <a:r>
              <a:rPr sz="5599"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例题：拼数 lanqiaoOJ题号782</a:t>
            </a:r>
          </a:p>
        </p:txBody>
      </p:sp>
    </p:spTree>
    <p:custDataLst>
      <p:tags r:id="rId1"/>
    </p:custDataLst>
    <p:extLst>
      <p:ext uri="{BB962C8B-B14F-4D97-AF65-F5344CB8AC3E}">
        <p14:creationId xmlns:p14="http://schemas.microsoft.com/office/powerpoint/2010/main" val="186443258"/>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3" grpId="0" bldLvl="0" animBg="1"/>
      <p:bldP spid="13" grpId="1"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a:blip r:embed="rId4">
            <a:lum bright="34000" contrast="-8000"/>
          </a:blip>
          <a:srcRect l="20046" t="6270" r="19548" b="5808"/>
          <a:stretch>
            <a:fillRect/>
          </a:stretch>
        </p:blipFill>
        <p:spPr>
          <a:xfrm rot="5400000">
            <a:off x="8980855" y="-929087"/>
            <a:ext cx="6054966" cy="24010962"/>
          </a:xfrm>
          <a:prstGeom prst="rect">
            <a:avLst/>
          </a:prstGeom>
          <a:noFill/>
          <a:ln w="9525">
            <a:noFill/>
          </a:ln>
        </p:spPr>
      </p:pic>
      <p:pic>
        <p:nvPicPr>
          <p:cNvPr id="8" name="图像" descr="图像"/>
          <p:cNvPicPr>
            <a:picLocks noChangeAspect="1"/>
          </p:cNvPicPr>
          <p:nvPr/>
        </p:nvPicPr>
        <p:blipFill>
          <a:blip r:embed="rId5"/>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grpSp>
      <p:sp>
        <p:nvSpPr>
          <p:cNvPr id="2" name="文本框 1" descr="7b0a202020202262756c6c6574223a20227b5c2263617465676f727949645c223a31303030352c5c2274656d706c61746549645c223a32303233313332387d220a7d0a"/>
          <p:cNvSpPr txBox="1"/>
          <p:nvPr/>
        </p:nvSpPr>
        <p:spPr>
          <a:xfrm>
            <a:off x="652103" y="3546736"/>
            <a:ext cx="22641810" cy="3785406"/>
          </a:xfrm>
          <a:prstGeom prst="rect">
            <a:avLst/>
          </a:prstGeom>
          <a:noFill/>
        </p:spPr>
        <p:txBody>
          <a:bodyPr wrap="square" rtlCol="0">
            <a:spAutoFit/>
          </a:bodyPr>
          <a:lstStyle/>
          <a:p>
            <a:pPr algn="l">
              <a:lnSpc>
                <a:spcPct val="15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本题不能直接对数字排序然后首尾相接，例如“7, 13”，应该输出“713”，而不是“137”。注意到这其实是按两个数字组合的字典序排序，也就是把数字看成字符串来排序。</a:t>
            </a:r>
          </a:p>
          <a:p>
            <a:pPr algn="l">
              <a:lnSpc>
                <a:spcPct val="150000"/>
              </a:lnSpc>
            </a:pP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本题的n很小，用较差的排序算法也行，例如交换排序</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5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第3-6行用交换排序对所有的数（按字符串处理）进行排序，复杂度O(n</a:t>
            </a:r>
            <a:r>
              <a:rPr lang="en-US" altLang="zh-CN" sz="4000" baseline="30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p:txBody>
      </p:sp>
      <p:sp>
        <p:nvSpPr>
          <p:cNvPr id="13" name="文本框 12" descr="7b0a202020202262756c6c6574223a20227b5c2263617465676f727949645c223a31303030352c5c2274656d706c61746549645c223a32303233313332387d220a7d0a"/>
          <p:cNvSpPr txBox="1"/>
          <p:nvPr/>
        </p:nvSpPr>
        <p:spPr>
          <a:xfrm>
            <a:off x="1416593" y="8324166"/>
            <a:ext cx="22597544" cy="5261902"/>
          </a:xfrm>
          <a:prstGeom prst="rect">
            <a:avLst/>
          </a:prstGeom>
          <a:noFill/>
          <a:ln>
            <a:noFill/>
          </a:ln>
        </p:spPr>
        <p:txBody>
          <a:bodyPr wrap="square" rtlCol="0">
            <a:spAutoFit/>
          </a:bodyPr>
          <a:lstStyle/>
          <a:p>
            <a:pPr algn="l">
              <a:lnSpc>
                <a:spcPct val="12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n =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(input())</a:t>
            </a:r>
          </a:p>
          <a:p>
            <a:pPr algn="l">
              <a:lnSpc>
                <a:spcPct val="120000"/>
              </a:lnSpc>
            </a:pP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nums</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input().split()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按字符读入</a:t>
            </a:r>
            <a:endPar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lnSpc>
                <a:spcPct val="12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for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range(0,n-1):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交换排序</a:t>
            </a:r>
            <a:endPar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lnSpc>
                <a:spcPct val="12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 j in range(i+1,n):</a:t>
            </a:r>
          </a:p>
          <a:p>
            <a:pPr algn="l">
              <a:lnSpc>
                <a:spcPct val="12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nums</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[j]+</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nums</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&gt;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nums</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nums</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[j]: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字符串合并然后比较</a:t>
            </a:r>
            <a:endPar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lnSpc>
                <a:spcPct val="12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nums</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[j],</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nums</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nums</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nums</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[j]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交换两个数（其实是字符串）的位置</a:t>
            </a:r>
            <a:endPar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lnSpc>
                <a:spcPct val="120000"/>
              </a:lnSpc>
            </a:pP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print(''.join(</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nums</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p:txBody>
      </p:sp>
      <p:sp>
        <p:nvSpPr>
          <p:cNvPr id="11" name="文本框 10"/>
          <p:cNvSpPr txBox="1"/>
          <p:nvPr/>
        </p:nvSpPr>
        <p:spPr>
          <a:xfrm>
            <a:off x="652103" y="1473597"/>
            <a:ext cx="15319648" cy="953073"/>
          </a:xfrm>
          <a:prstGeom prst="rect">
            <a:avLst/>
          </a:prstGeom>
          <a:noFill/>
        </p:spPr>
        <p:txBody>
          <a:bodyPr wrap="square">
            <a:spAutoFit/>
          </a:bodyPr>
          <a:lstStyle/>
          <a:p>
            <a:pPr algn="l"/>
            <a:r>
              <a:rPr sz="5599" b="1" spc="600" dirty="0">
                <a:solidFill>
                  <a:schemeClr val="bg1"/>
                </a:solidFill>
                <a:latin typeface="思源宋体 CN Heavy" panose="02020900000000000000" charset="-122"/>
                <a:ea typeface="思源宋体 CN Heavy" panose="02020900000000000000" charset="-122"/>
              </a:rPr>
              <a:t>例题：拼数 lanqiaoOJ题号782</a:t>
            </a:r>
          </a:p>
        </p:txBody>
      </p:sp>
    </p:spTree>
    <p:custDataLst>
      <p:tags r:id="rId1"/>
    </p:custDataLst>
    <p:extLst>
      <p:ext uri="{BB962C8B-B14F-4D97-AF65-F5344CB8AC3E}">
        <p14:creationId xmlns:p14="http://schemas.microsoft.com/office/powerpoint/2010/main" val="1448559737"/>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3" grpId="0" bldLvl="0" animBg="1"/>
      <p:bldP spid="13" grpId="1"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4848508" y="616403"/>
            <a:ext cx="9509776" cy="13865592"/>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像" descr="图像"/>
          <p:cNvPicPr>
            <a:picLocks noChangeAspect="1"/>
          </p:cNvPicPr>
          <p:nvPr/>
        </p:nvPicPr>
        <p:blipFill>
          <a:blip r:embed="rId4"/>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grpSp>
      <p:sp>
        <p:nvSpPr>
          <p:cNvPr id="2" name="文本框 1" descr="7b0a202020202262756c6c6574223a20227b5c2263617465676f727949645c223a31303030352c5c2274656d706c61746549645c223a32303233313332387d220a7d0a"/>
          <p:cNvSpPr txBox="1"/>
          <p:nvPr/>
        </p:nvSpPr>
        <p:spPr>
          <a:xfrm>
            <a:off x="652102" y="3546737"/>
            <a:ext cx="13872577" cy="9508506"/>
          </a:xfrm>
          <a:prstGeom prst="rect">
            <a:avLst/>
          </a:prstGeom>
          <a:noFill/>
        </p:spPr>
        <p:txBody>
          <a:bodyPr wrap="square" rtlCol="0">
            <a:spAutoFit/>
          </a:bodyPr>
          <a:lstStyle/>
          <a:p>
            <a:pPr algn="l">
              <a:lnSpc>
                <a:spcPct val="170000"/>
              </a:lnSpc>
            </a:pP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err="1">
                <a:solidFill>
                  <a:srgbClr val="2E7EEF"/>
                </a:solidFill>
                <a:latin typeface="Times New Roman" panose="02020603050405020304" pitchFamily="18" charset="0"/>
                <a:ea typeface="思源宋体 CN" panose="02020400000000000000" charset="-122"/>
                <a:cs typeface="Times New Roman" panose="02020603050405020304" pitchFamily="18" charset="0"/>
              </a:rPr>
              <a:t>题目描述】</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给出N个数的排列，输出这个排列后面的第M个排列</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70000"/>
              </a:lnSpc>
            </a:pP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err="1">
                <a:solidFill>
                  <a:srgbClr val="2E7EEF"/>
                </a:solidFill>
                <a:latin typeface="Times New Roman" panose="02020603050405020304" pitchFamily="18" charset="0"/>
                <a:ea typeface="思源宋体 CN" panose="02020400000000000000" charset="-122"/>
                <a:cs typeface="Times New Roman" panose="02020603050405020304" pitchFamily="18" charset="0"/>
              </a:rPr>
              <a:t>输入描述】</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第一行有一个正整数</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N ，1 ≤ N ≤ 10000。第二行是一个正整数 </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M。下一行是</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1 到 </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N个整数的一个排列，用空格隔开</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70000"/>
              </a:lnSpc>
            </a:pP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err="1">
                <a:solidFill>
                  <a:srgbClr val="2E7EEF"/>
                </a:solidFill>
                <a:latin typeface="Times New Roman" panose="02020603050405020304" pitchFamily="18" charset="0"/>
                <a:ea typeface="思源宋体 CN" panose="02020400000000000000" charset="-122"/>
                <a:cs typeface="Times New Roman" panose="02020603050405020304" pitchFamily="18" charset="0"/>
              </a:rPr>
              <a:t>输出描述】</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输出一行，这一行含有</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N </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个整数，表示原排列后面第M个排列。每两个相邻的数中间用一个空格分开，不能有多余的空格</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70000"/>
              </a:lnSpc>
            </a:pP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
        <p:nvSpPr>
          <p:cNvPr id="11" name="文本框 10"/>
          <p:cNvSpPr txBox="1"/>
          <p:nvPr/>
        </p:nvSpPr>
        <p:spPr>
          <a:xfrm>
            <a:off x="652103" y="1473597"/>
            <a:ext cx="15319648" cy="953073"/>
          </a:xfrm>
          <a:prstGeom prst="rect">
            <a:avLst/>
          </a:prstGeom>
          <a:noFill/>
        </p:spPr>
        <p:txBody>
          <a:bodyPr wrap="square">
            <a:spAutoFit/>
          </a:bodyPr>
          <a:lstStyle/>
          <a:p>
            <a:pPr algn="l"/>
            <a:r>
              <a:rPr sz="5599" b="1" spc="600" dirty="0">
                <a:solidFill>
                  <a:schemeClr val="bg1"/>
                </a:solidFill>
                <a:latin typeface="思源宋体 CN Heavy" panose="02020900000000000000" charset="-122"/>
                <a:ea typeface="思源宋体 CN Heavy" panose="02020900000000000000" charset="-122"/>
              </a:rPr>
              <a:t>例题：火星人 lanqiaoOJ题号572 </a:t>
            </a:r>
          </a:p>
        </p:txBody>
      </p:sp>
      <p:sp>
        <p:nvSpPr>
          <p:cNvPr id="4" name="文本框 3" descr="7b0a202020202262756c6c6574223a20227b5c2263617465676f727949645c223a31303030352c5c2274656d706c61746549645c223a32303233313332387d220a7d0a"/>
          <p:cNvSpPr txBox="1"/>
          <p:nvPr/>
        </p:nvSpPr>
        <p:spPr>
          <a:xfrm>
            <a:off x="15562837" y="3690147"/>
            <a:ext cx="7495687" cy="6369270"/>
          </a:xfrm>
          <a:prstGeom prst="rect">
            <a:avLst/>
          </a:prstGeom>
          <a:noFill/>
        </p:spPr>
        <p:txBody>
          <a:bodyPr wrap="square" rtlCol="0">
            <a:spAutoFit/>
          </a:bodyPr>
          <a:lstStyle/>
          <a:p>
            <a:pPr algn="l">
              <a:lnSpc>
                <a:spcPct val="170000"/>
              </a:lnSpc>
            </a:pP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err="1">
                <a:solidFill>
                  <a:srgbClr val="2E7EEF"/>
                </a:solidFill>
                <a:latin typeface="Times New Roman" panose="02020603050405020304" pitchFamily="18" charset="0"/>
                <a:ea typeface="思源宋体 CN" panose="02020400000000000000" charset="-122"/>
                <a:cs typeface="Times New Roman" panose="02020603050405020304" pitchFamily="18" charset="0"/>
              </a:rPr>
              <a:t>输入样例</a:t>
            </a: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7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5</a:t>
            </a:r>
          </a:p>
          <a:p>
            <a:pPr algn="l">
              <a:lnSpc>
                <a:spcPct val="17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3</a:t>
            </a:r>
          </a:p>
          <a:p>
            <a:pPr algn="l">
              <a:lnSpc>
                <a:spcPct val="17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1 2 3 4 5</a:t>
            </a:r>
          </a:p>
          <a:p>
            <a:pPr algn="l">
              <a:lnSpc>
                <a:spcPct val="170000"/>
              </a:lnSpc>
            </a:pP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err="1">
                <a:solidFill>
                  <a:srgbClr val="2E7EEF"/>
                </a:solidFill>
                <a:latin typeface="Times New Roman" panose="02020603050405020304" pitchFamily="18" charset="0"/>
                <a:ea typeface="思源宋体 CN" panose="02020400000000000000" charset="-122"/>
                <a:cs typeface="Times New Roman" panose="02020603050405020304" pitchFamily="18" charset="0"/>
              </a:rPr>
              <a:t>输出样例</a:t>
            </a: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7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1 2 4 5 3</a:t>
            </a:r>
          </a:p>
        </p:txBody>
      </p:sp>
    </p:spTree>
    <p:custDataLst>
      <p:tags r:id="rId1"/>
    </p:custDataLst>
    <p:extLst>
      <p:ext uri="{BB962C8B-B14F-4D97-AF65-F5344CB8AC3E}">
        <p14:creationId xmlns:p14="http://schemas.microsoft.com/office/powerpoint/2010/main" val="199886568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4" grpId="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a:blip r:embed="rId4">
            <a:lum bright="34000" contrast="-8000"/>
          </a:blip>
          <a:srcRect l="20046" t="6270" r="19548" b="5808"/>
          <a:stretch>
            <a:fillRect/>
          </a:stretch>
        </p:blipFill>
        <p:spPr>
          <a:xfrm rot="5400000">
            <a:off x="8344627" y="-1565316"/>
            <a:ext cx="7328058" cy="24010962"/>
          </a:xfrm>
          <a:prstGeom prst="rect">
            <a:avLst/>
          </a:prstGeom>
          <a:noFill/>
          <a:ln w="9525">
            <a:noFill/>
          </a:ln>
        </p:spPr>
      </p:pic>
      <p:pic>
        <p:nvPicPr>
          <p:cNvPr id="8" name="图像" descr="图像"/>
          <p:cNvPicPr>
            <a:picLocks noChangeAspect="1"/>
          </p:cNvPicPr>
          <p:nvPr/>
        </p:nvPicPr>
        <p:blipFill>
          <a:blip r:embed="rId5"/>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grpSp>
      <p:sp>
        <p:nvSpPr>
          <p:cNvPr id="2" name="文本框 1" descr="7b0a202020202262756c6c6574223a20227b5c2263617465676f727949645c223a31303030352c5c2274656d706c61746549645c223a32303233313332387d220a7d0a"/>
          <p:cNvSpPr txBox="1"/>
          <p:nvPr/>
        </p:nvSpPr>
        <p:spPr>
          <a:xfrm>
            <a:off x="652103" y="3381011"/>
            <a:ext cx="20746819" cy="2862136"/>
          </a:xfrm>
          <a:prstGeom prst="rect">
            <a:avLst/>
          </a:prstGeom>
          <a:noFill/>
        </p:spPr>
        <p:txBody>
          <a:bodyPr wrap="square" rtlCol="0">
            <a:spAutoFit/>
          </a:bodyPr>
          <a:lstStyle/>
          <a:p>
            <a:pPr algn="l">
              <a:lnSpc>
                <a:spcPct val="150000"/>
              </a:lnSpc>
            </a:pP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用Python编码比较麻烦，因为Python的permutations</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函数是按元素位置进行排列的输出的</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50000"/>
              </a:lnSpc>
            </a:pP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只能这样编码：排序成最小排列，然后从最小排列开始permutations</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遇到题目给定的起始排列后，再往后数到第m个排列，输出。但是这个代码会超时</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p:txBody>
      </p:sp>
      <p:sp>
        <p:nvSpPr>
          <p:cNvPr id="13" name="文本框 12" descr="7b0a202020202262756c6c6574223a20227b5c2263617465676f727949645c223a31303030352c5c2274656d706c61746549645c223a32303233313332387d220a7d0a"/>
          <p:cNvSpPr txBox="1"/>
          <p:nvPr/>
        </p:nvSpPr>
        <p:spPr>
          <a:xfrm>
            <a:off x="1269917" y="7155206"/>
            <a:ext cx="22597544" cy="6783898"/>
          </a:xfrm>
          <a:prstGeom prst="rect">
            <a:avLst/>
          </a:prstGeom>
          <a:noFill/>
          <a:ln>
            <a:noFill/>
          </a:ln>
        </p:spPr>
        <p:txBody>
          <a:bodyPr wrap="square" rtlCol="0">
            <a:spAutoFit/>
          </a:bodyPr>
          <a:lstStyle/>
          <a:p>
            <a:pPr algn="l">
              <a:lnSpc>
                <a:spcPct val="80000"/>
              </a:lnSpc>
            </a:pP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from </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itertools</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import *</a:t>
            </a:r>
          </a:p>
          <a:p>
            <a:pPr algn="l">
              <a:lnSpc>
                <a:spcPct val="80000"/>
              </a:lnSpc>
            </a:pP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from copy import *</a:t>
            </a:r>
          </a:p>
          <a:p>
            <a:pPr algn="l">
              <a:lnSpc>
                <a:spcPct val="80000"/>
              </a:lnSpc>
            </a:pP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n = </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(input())</a:t>
            </a:r>
          </a:p>
          <a:p>
            <a:pPr algn="l">
              <a:lnSpc>
                <a:spcPct val="80000"/>
              </a:lnSpc>
            </a:pP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m = </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(input())</a:t>
            </a:r>
          </a:p>
          <a:p>
            <a:pPr algn="l">
              <a:lnSpc>
                <a:spcPct val="80000"/>
              </a:lnSpc>
            </a:pP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nums</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list( map(</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str,input</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().split()) )</a:t>
            </a:r>
          </a:p>
          <a:p>
            <a:pPr algn="l">
              <a:lnSpc>
                <a:spcPct val="80000"/>
              </a:lnSpc>
            </a:pP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back = </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deepcopy</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nums</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深度拷贝生成新的list。不能写back</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nums，这是浅拷贝</a:t>
            </a:r>
            <a:endPar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lnSpc>
                <a:spcPct val="80000"/>
              </a:lnSpc>
            </a:pP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k = 0</a:t>
            </a:r>
          </a:p>
          <a:p>
            <a:pPr algn="l">
              <a:lnSpc>
                <a:spcPct val="80000"/>
              </a:lnSpc>
            </a:pP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flag = 0 </a:t>
            </a:r>
          </a:p>
          <a:p>
            <a:pPr algn="l">
              <a:lnSpc>
                <a:spcPct val="80000"/>
              </a:lnSpc>
            </a:pP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nums.sort</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排序，得到最小排列</a:t>
            </a:r>
            <a:endPar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lnSpc>
                <a:spcPct val="80000"/>
              </a:lnSpc>
            </a:pP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for element in permutations(</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nums</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每次输出一个全排列，这样会超时</a:t>
            </a:r>
            <a:endPar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lnSpc>
                <a:spcPct val="80000"/>
              </a:lnSpc>
            </a:pP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 list(element) == back:  flag=1  #</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循环到了题目给的起始排列</a:t>
            </a:r>
            <a:endPar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lnSpc>
                <a:spcPct val="80000"/>
              </a:lnSpc>
            </a:pP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 flag == 1:</a:t>
            </a:r>
          </a:p>
          <a:p>
            <a:pPr algn="l">
              <a:lnSpc>
                <a:spcPct val="80000"/>
              </a:lnSpc>
            </a:pP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 k == m:</a:t>
            </a:r>
          </a:p>
          <a:p>
            <a:pPr algn="l">
              <a:lnSpc>
                <a:spcPct val="80000"/>
              </a:lnSpc>
            </a:pP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 '.join(element)         #</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把这个全排列的所有元素拼起来，得到一个串</a:t>
            </a:r>
            <a:endPar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lnSpc>
                <a:spcPct val="80000"/>
              </a:lnSpc>
            </a:pP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print(a)                    #</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输出后面第k个排列</a:t>
            </a:r>
            <a:endPar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lnSpc>
                <a:spcPct val="80000"/>
              </a:lnSpc>
            </a:pP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break                       #</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退出for循环</a:t>
            </a:r>
            <a:endPar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lnSpc>
                <a:spcPct val="80000"/>
              </a:lnSpc>
            </a:pP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k += 1</a:t>
            </a:r>
          </a:p>
        </p:txBody>
      </p:sp>
      <p:sp>
        <p:nvSpPr>
          <p:cNvPr id="11" name="文本框 10"/>
          <p:cNvSpPr txBox="1"/>
          <p:nvPr/>
        </p:nvSpPr>
        <p:spPr>
          <a:xfrm>
            <a:off x="652103" y="1473597"/>
            <a:ext cx="15319648" cy="953073"/>
          </a:xfrm>
          <a:prstGeom prst="rect">
            <a:avLst/>
          </a:prstGeom>
          <a:noFill/>
        </p:spPr>
        <p:txBody>
          <a:bodyPr wrap="square">
            <a:spAutoFit/>
          </a:bodyPr>
          <a:lstStyle/>
          <a:p>
            <a:pPr algn="l"/>
            <a:r>
              <a:rPr sz="5599" b="1" spc="600" dirty="0">
                <a:solidFill>
                  <a:schemeClr val="bg1"/>
                </a:solidFill>
                <a:latin typeface="思源宋体 CN Heavy" panose="02020900000000000000" charset="-122"/>
                <a:ea typeface="思源宋体 CN Heavy" panose="02020900000000000000" charset="-122"/>
              </a:rPr>
              <a:t>例题：火星人 lanqiaoOJ题号572 </a:t>
            </a:r>
          </a:p>
        </p:txBody>
      </p:sp>
    </p:spTree>
    <p:custDataLst>
      <p:tags r:id="rId1"/>
    </p:custDataLst>
    <p:extLst>
      <p:ext uri="{BB962C8B-B14F-4D97-AF65-F5344CB8AC3E}">
        <p14:creationId xmlns:p14="http://schemas.microsoft.com/office/powerpoint/2010/main" val="2490018220"/>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3" grpId="0" bldLvl="0" animBg="1"/>
      <p:bldP spid="1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descr="7b0a202020202262756c6c6574223a20227b5c2263617465676f727949645c223a31303030352c5c2274656d706c61746549645c223a32303233313332387d220a7d0a"/>
          <p:cNvSpPr txBox="1"/>
          <p:nvPr/>
        </p:nvSpPr>
        <p:spPr>
          <a:xfrm>
            <a:off x="1052626" y="3462266"/>
            <a:ext cx="11768024" cy="8168326"/>
          </a:xfrm>
          <a:prstGeom prst="rect">
            <a:avLst/>
          </a:prstGeom>
          <a:noFill/>
        </p:spPr>
        <p:txBody>
          <a:bodyPr wrap="square" rtlCol="0">
            <a:spAutoFit/>
          </a:bodyPr>
          <a:lstStyle/>
          <a:p>
            <a:pPr algn="l">
              <a:lnSpc>
                <a:spcPct val="170000"/>
              </a:lnSpc>
              <a:buBlip>
                <a:blip r:embed="rId4"/>
              </a:buBlip>
            </a:pPr>
            <a:r>
              <a:rPr lang="zh-CN" altLang="en-US" sz="4410" b="1" dirty="0">
                <a:solidFill>
                  <a:srgbClr val="000000"/>
                </a:solidFill>
                <a:latin typeface="Times New Roman" panose="02020603050405020304" charset="0"/>
                <a:ea typeface="思源宋体 CN" panose="02020400000000000000" charset="-122"/>
                <a:cs typeface="Times New Roman" panose="02020603050405020304" charset="0"/>
              </a:rPr>
              <a:t>程序运行的时间：时间复杂度</a:t>
            </a:r>
          </a:p>
          <a:p>
            <a:pPr algn="l">
              <a:lnSpc>
                <a:spcPct val="170000"/>
              </a:lnSpc>
              <a:buBlip>
                <a:blip r:embed="rId4"/>
              </a:buBlip>
            </a:pPr>
            <a:r>
              <a:rPr lang="zh-CN" altLang="en-US" sz="4410" b="1" dirty="0">
                <a:solidFill>
                  <a:srgbClr val="000000"/>
                </a:solidFill>
                <a:latin typeface="Times New Roman" panose="02020603050405020304" charset="0"/>
                <a:ea typeface="思源宋体 CN" panose="02020400000000000000" charset="-122"/>
                <a:cs typeface="Times New Roman" panose="02020603050405020304" charset="0"/>
              </a:rPr>
              <a:t>程序运行的空间：空间复杂</a:t>
            </a:r>
            <a:r>
              <a:rPr lang="zh-CN" altLang="en-US" sz="4410" b="1" dirty="0" smtClean="0">
                <a:solidFill>
                  <a:srgbClr val="000000"/>
                </a:solidFill>
                <a:latin typeface="Times New Roman" panose="02020603050405020304" charset="0"/>
                <a:ea typeface="思源宋体 CN" panose="02020400000000000000" charset="-122"/>
                <a:cs typeface="Times New Roman" panose="02020603050405020304" charset="0"/>
              </a:rPr>
              <a:t>度</a:t>
            </a:r>
            <a:endParaRPr lang="en-US" altLang="zh-CN" sz="4410" b="1" dirty="0" smtClean="0">
              <a:solidFill>
                <a:srgbClr val="000000"/>
              </a:solidFill>
              <a:latin typeface="Times New Roman" panose="02020603050405020304" charset="0"/>
              <a:ea typeface="思源宋体 CN" panose="02020400000000000000" charset="-122"/>
              <a:cs typeface="Times New Roman" panose="02020603050405020304" charset="0"/>
            </a:endParaRPr>
          </a:p>
          <a:p>
            <a:pPr algn="l">
              <a:lnSpc>
                <a:spcPct val="170000"/>
              </a:lnSpc>
              <a:buBlip>
                <a:blip r:embed="rId4"/>
              </a:buBlip>
            </a:pPr>
            <a:endParaRPr lang="zh-CN" altLang="en-US" sz="4410" b="1" dirty="0">
              <a:solidFill>
                <a:srgbClr val="000000"/>
              </a:solidFill>
              <a:latin typeface="Times New Roman" panose="02020603050405020304" charset="0"/>
              <a:ea typeface="思源宋体 CN" panose="02020400000000000000" charset="-122"/>
              <a:cs typeface="Times New Roman" panose="02020603050405020304" charset="0"/>
            </a:endParaRPr>
          </a:p>
          <a:p>
            <a:pPr algn="l">
              <a:lnSpc>
                <a:spcPct val="170000"/>
              </a:lnSpc>
              <a:buBlip>
                <a:blip r:embed="rId4"/>
              </a:buBlip>
            </a:pPr>
            <a:r>
              <a:rPr lang="en-US" altLang="zh-CN" sz="4410" b="1" dirty="0">
                <a:solidFill>
                  <a:srgbClr val="000000"/>
                </a:solidFill>
                <a:latin typeface="Times New Roman" panose="02020603050405020304" charset="0"/>
                <a:ea typeface="思源宋体 CN" panose="02020400000000000000" charset="-122"/>
                <a:cs typeface="Times New Roman" panose="02020603050405020304" charset="0"/>
              </a:rPr>
              <a:t>O(n*m)</a:t>
            </a:r>
            <a:r>
              <a:rPr lang="zh-CN" altLang="en-US" sz="4410" b="1" dirty="0">
                <a:solidFill>
                  <a:srgbClr val="000000"/>
                </a:solidFill>
                <a:latin typeface="Times New Roman" panose="02020603050405020304" charset="0"/>
                <a:ea typeface="思源宋体 CN" panose="02020400000000000000" charset="-122"/>
                <a:cs typeface="Times New Roman" panose="02020603050405020304" charset="0"/>
              </a:rPr>
              <a:t>和</a:t>
            </a:r>
            <a:r>
              <a:rPr lang="en-US" altLang="zh-CN" sz="4410" b="1" dirty="0">
                <a:solidFill>
                  <a:srgbClr val="000000"/>
                </a:solidFill>
                <a:latin typeface="Times New Roman" panose="02020603050405020304" charset="0"/>
                <a:ea typeface="思源宋体 CN" panose="02020400000000000000" charset="-122"/>
                <a:cs typeface="Times New Roman" panose="02020603050405020304" charset="0"/>
              </a:rPr>
              <a:t>O(n*n*m)</a:t>
            </a:r>
            <a:r>
              <a:rPr lang="zh-CN" altLang="en-US" sz="4410" b="1" dirty="0" smtClean="0">
                <a:solidFill>
                  <a:srgbClr val="000000"/>
                </a:solidFill>
                <a:latin typeface="Times New Roman" panose="02020603050405020304" charset="0"/>
                <a:ea typeface="思源宋体 CN" panose="02020400000000000000" charset="-122"/>
                <a:cs typeface="Times New Roman" panose="02020603050405020304" charset="0"/>
              </a:rPr>
              <a:t>：复杂</a:t>
            </a:r>
            <a:r>
              <a:rPr lang="zh-CN" altLang="en-US" sz="4410" b="1" dirty="0">
                <a:solidFill>
                  <a:srgbClr val="000000"/>
                </a:solidFill>
                <a:latin typeface="Times New Roman" panose="02020603050405020304" charset="0"/>
                <a:ea typeface="思源宋体 CN" panose="02020400000000000000" charset="-122"/>
                <a:cs typeface="Times New Roman" panose="02020603050405020304" charset="0"/>
              </a:rPr>
              <a:t>度</a:t>
            </a:r>
          </a:p>
          <a:p>
            <a:pPr algn="l">
              <a:lnSpc>
                <a:spcPct val="170000"/>
              </a:lnSpc>
            </a:pPr>
            <a:r>
              <a:rPr lang="zh-CN" altLang="en-US" sz="4410" b="1" dirty="0" smtClean="0">
                <a:solidFill>
                  <a:srgbClr val="000000"/>
                </a:solidFill>
                <a:latin typeface="Times New Roman" panose="02020603050405020304" charset="0"/>
                <a:ea typeface="思源宋体 CN" panose="02020400000000000000" charset="-122"/>
                <a:cs typeface="Times New Roman" panose="02020603050405020304" charset="0"/>
              </a:rPr>
              <a:t>     符号</a:t>
            </a:r>
            <a:r>
              <a:rPr lang="en-US" altLang="zh-CN" sz="4410" b="1" dirty="0">
                <a:solidFill>
                  <a:srgbClr val="000000"/>
                </a:solidFill>
                <a:latin typeface="Times New Roman" panose="02020603050405020304" charset="0"/>
                <a:ea typeface="思源宋体 CN" panose="02020400000000000000" charset="-122"/>
                <a:cs typeface="Times New Roman" panose="02020603050405020304" charset="0"/>
              </a:rPr>
              <a:t>‘O’</a:t>
            </a:r>
            <a:r>
              <a:rPr lang="zh-CN" altLang="en-US" sz="4410" b="1" dirty="0">
                <a:solidFill>
                  <a:srgbClr val="000000"/>
                </a:solidFill>
                <a:latin typeface="Times New Roman" panose="02020603050405020304" charset="0"/>
                <a:ea typeface="思源宋体 CN" panose="02020400000000000000" charset="-122"/>
                <a:cs typeface="Times New Roman" panose="02020603050405020304" charset="0"/>
              </a:rPr>
              <a:t>表示复杂度，</a:t>
            </a:r>
            <a:r>
              <a:rPr lang="en-US" altLang="zh-CN" sz="4410" b="1" dirty="0">
                <a:solidFill>
                  <a:srgbClr val="000000"/>
                </a:solidFill>
                <a:latin typeface="Times New Roman" panose="02020603050405020304" charset="0"/>
                <a:ea typeface="思源宋体 CN" panose="02020400000000000000" charset="-122"/>
                <a:cs typeface="Times New Roman" panose="02020603050405020304" charset="0"/>
              </a:rPr>
              <a:t>O(n*m)</a:t>
            </a:r>
            <a:r>
              <a:rPr lang="zh-CN" altLang="en-US" sz="4410" b="1" dirty="0">
                <a:solidFill>
                  <a:srgbClr val="000000"/>
                </a:solidFill>
                <a:latin typeface="Times New Roman" panose="02020603050405020304" charset="0"/>
                <a:ea typeface="思源宋体 CN" panose="02020400000000000000" charset="-122"/>
                <a:cs typeface="Times New Roman" panose="02020603050405020304" charset="0"/>
              </a:rPr>
              <a:t>可以粗略</a:t>
            </a:r>
            <a:r>
              <a:rPr lang="zh-CN" altLang="en-US" sz="4410" b="1" dirty="0" smtClean="0">
                <a:solidFill>
                  <a:srgbClr val="000000"/>
                </a:solidFill>
                <a:latin typeface="Times New Roman" panose="02020603050405020304" charset="0"/>
                <a:ea typeface="思源宋体 CN" panose="02020400000000000000" charset="-122"/>
                <a:cs typeface="Times New Roman" panose="02020603050405020304" charset="0"/>
              </a:rPr>
              <a:t>地理解</a:t>
            </a:r>
            <a:r>
              <a:rPr lang="zh-CN" altLang="en-US" sz="4410" b="1" dirty="0">
                <a:solidFill>
                  <a:srgbClr val="000000"/>
                </a:solidFill>
                <a:latin typeface="Times New Roman" panose="02020603050405020304" charset="0"/>
                <a:ea typeface="思源宋体 CN" panose="02020400000000000000" charset="-122"/>
                <a:cs typeface="Times New Roman" panose="02020603050405020304" charset="0"/>
              </a:rPr>
              <a:t>为运行次数是</a:t>
            </a:r>
            <a:r>
              <a:rPr lang="en-US" altLang="zh-CN" sz="4410" b="1" dirty="0">
                <a:solidFill>
                  <a:srgbClr val="000000"/>
                </a:solidFill>
                <a:latin typeface="Times New Roman" panose="02020603050405020304" charset="0"/>
                <a:ea typeface="思源宋体 CN" panose="02020400000000000000" charset="-122"/>
                <a:cs typeface="Times New Roman" panose="02020603050405020304" charset="0"/>
              </a:rPr>
              <a:t>n*m</a:t>
            </a:r>
            <a:r>
              <a:rPr lang="zh-CN" altLang="en-US" sz="4410" b="1" dirty="0">
                <a:solidFill>
                  <a:srgbClr val="000000"/>
                </a:solidFill>
                <a:latin typeface="Times New Roman" panose="02020603050405020304" charset="0"/>
                <a:ea typeface="思源宋体 CN" panose="02020400000000000000" charset="-122"/>
                <a:cs typeface="Times New Roman" panose="02020603050405020304" charset="0"/>
              </a:rPr>
              <a:t>。</a:t>
            </a:r>
          </a:p>
          <a:p>
            <a:pPr algn="l">
              <a:lnSpc>
                <a:spcPct val="170000"/>
              </a:lnSpc>
            </a:pPr>
            <a:r>
              <a:rPr lang="en-US" altLang="zh-CN" sz="4410" b="1" dirty="0" smtClean="0">
                <a:solidFill>
                  <a:srgbClr val="000000"/>
                </a:solidFill>
                <a:latin typeface="Times New Roman" panose="02020603050405020304" charset="0"/>
                <a:ea typeface="思源宋体 CN" panose="02020400000000000000" charset="-122"/>
                <a:cs typeface="Times New Roman" panose="02020603050405020304" charset="0"/>
              </a:rPr>
              <a:t>     O(n*n*m</a:t>
            </a:r>
            <a:r>
              <a:rPr lang="en-US" altLang="zh-CN" sz="4410" b="1" dirty="0">
                <a:solidFill>
                  <a:srgbClr val="000000"/>
                </a:solidFill>
                <a:latin typeface="Times New Roman" panose="02020603050405020304" charset="0"/>
                <a:ea typeface="思源宋体 CN" panose="02020400000000000000" charset="-122"/>
                <a:cs typeface="Times New Roman" panose="02020603050405020304" charset="0"/>
              </a:rPr>
              <a:t>)</a:t>
            </a:r>
            <a:r>
              <a:rPr lang="zh-CN" altLang="en-US" sz="4410" b="1" dirty="0">
                <a:solidFill>
                  <a:srgbClr val="000000"/>
                </a:solidFill>
                <a:latin typeface="Times New Roman" panose="02020603050405020304" charset="0"/>
                <a:ea typeface="思源宋体 CN" panose="02020400000000000000" charset="-122"/>
                <a:cs typeface="Times New Roman" panose="02020603050405020304" charset="0"/>
              </a:rPr>
              <a:t>比</a:t>
            </a:r>
            <a:r>
              <a:rPr lang="en-US" altLang="zh-CN" sz="4410" b="1" dirty="0">
                <a:solidFill>
                  <a:srgbClr val="000000"/>
                </a:solidFill>
                <a:latin typeface="Times New Roman" panose="02020603050405020304" charset="0"/>
                <a:ea typeface="思源宋体 CN" panose="02020400000000000000" charset="-122"/>
                <a:cs typeface="Times New Roman" panose="02020603050405020304" charset="0"/>
              </a:rPr>
              <a:t>O(n*m)</a:t>
            </a:r>
            <a:r>
              <a:rPr lang="zh-CN" altLang="en-US" sz="4410" b="1" dirty="0">
                <a:solidFill>
                  <a:srgbClr val="000000"/>
                </a:solidFill>
                <a:latin typeface="Times New Roman" panose="02020603050405020304" charset="0"/>
                <a:ea typeface="思源宋体 CN" panose="02020400000000000000" charset="-122"/>
                <a:cs typeface="Times New Roman" panose="02020603050405020304" charset="0"/>
              </a:rPr>
              <a:t>运行时间大</a:t>
            </a:r>
            <a:r>
              <a:rPr lang="en-US" altLang="zh-CN" sz="4410" b="1" dirty="0">
                <a:solidFill>
                  <a:srgbClr val="000000"/>
                </a:solidFill>
                <a:latin typeface="Times New Roman" panose="02020603050405020304" charset="0"/>
                <a:ea typeface="思源宋体 CN" panose="02020400000000000000" charset="-122"/>
                <a:cs typeface="Times New Roman" panose="02020603050405020304" charset="0"/>
              </a:rPr>
              <a:t>n</a:t>
            </a:r>
            <a:r>
              <a:rPr lang="zh-CN" altLang="en-US" sz="4410" b="1" dirty="0">
                <a:solidFill>
                  <a:srgbClr val="000000"/>
                </a:solidFill>
                <a:latin typeface="Times New Roman" panose="02020603050405020304" charset="0"/>
                <a:ea typeface="思源宋体 CN" panose="02020400000000000000" charset="-122"/>
                <a:cs typeface="Times New Roman" panose="02020603050405020304" charset="0"/>
              </a:rPr>
              <a:t>倍。</a:t>
            </a:r>
          </a:p>
        </p:txBody>
      </p:sp>
      <p:sp>
        <p:nvSpPr>
          <p:cNvPr id="3" name="矩形 2"/>
          <p:cNvSpPr/>
          <p:nvPr/>
        </p:nvSpPr>
        <p:spPr>
          <a:xfrm>
            <a:off x="12820650" y="635"/>
            <a:ext cx="11562080" cy="15285720"/>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45"/>
          </a:p>
        </p:txBody>
      </p:sp>
      <p:grpSp>
        <p:nvGrpSpPr>
          <p:cNvPr id="7" name="组合 6"/>
          <p:cNvGrpSpPr/>
          <p:nvPr/>
        </p:nvGrpSpPr>
        <p:grpSpPr>
          <a:xfrm>
            <a:off x="201" y="700"/>
            <a:ext cx="24382400" cy="2748900"/>
            <a:chOff x="1784" y="1"/>
            <a:chExt cx="34832" cy="3927"/>
          </a:xfrm>
        </p:grpSpPr>
        <p:sp>
          <p:nvSpPr>
            <p:cNvPr id="69" name="矩形: 圆角 2"/>
            <p:cNvSpPr/>
            <p:nvPr userDrawn="1"/>
          </p:nvSpPr>
          <p:spPr>
            <a:xfrm>
              <a:off x="1784" y="1"/>
              <a:ext cx="34832" cy="3927"/>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5290" dirty="0"/>
            </a:p>
          </p:txBody>
        </p:sp>
        <p:pic>
          <p:nvPicPr>
            <p:cNvPr id="5" name="图像" descr="图像"/>
            <p:cNvPicPr>
              <a:picLocks noChangeAspect="1"/>
            </p:cNvPicPr>
            <p:nvPr/>
          </p:nvPicPr>
          <p:blipFill>
            <a:blip r:embed="rId5"/>
            <a:stretch>
              <a:fillRect/>
            </a:stretch>
          </p:blipFill>
          <p:spPr>
            <a:xfrm>
              <a:off x="30280" y="907"/>
              <a:ext cx="5577" cy="907"/>
            </a:xfrm>
            <a:prstGeom prst="rect">
              <a:avLst/>
            </a:prstGeom>
          </p:spPr>
        </p:pic>
        <p:sp>
          <p:nvSpPr>
            <p:cNvPr id="11" name="文本框 10"/>
            <p:cNvSpPr txBox="1"/>
            <p:nvPr/>
          </p:nvSpPr>
          <p:spPr>
            <a:xfrm>
              <a:off x="2827" y="1215"/>
              <a:ext cx="13506" cy="1489"/>
            </a:xfrm>
            <a:prstGeom prst="rect">
              <a:avLst/>
            </a:prstGeom>
            <a:noFill/>
          </p:spPr>
          <p:txBody>
            <a:bodyPr wrap="square">
              <a:spAutoFit/>
            </a:bodyPr>
            <a:lstStyle/>
            <a:p>
              <a:pPr algn="l"/>
              <a:r>
                <a:rPr lang="zh-CN" altLang="en-US" sz="6175" b="1" spc="600" dirty="0" smtClean="0">
                  <a:solidFill>
                    <a:schemeClr val="bg1"/>
                  </a:solidFill>
                  <a:latin typeface="思源宋体 CN Heavy" panose="02020900000000000000" charset="-122"/>
                  <a:ea typeface="思源宋体 CN Heavy" panose="02020900000000000000" charset="-122"/>
                  <a:sym typeface="+mn-ea"/>
                </a:rPr>
                <a:t>时间和空间限制</a:t>
              </a:r>
              <a:endParaRPr lang="zh-CN" altLang="en-US" sz="6175" b="1" spc="600" dirty="0">
                <a:solidFill>
                  <a:schemeClr val="bg1"/>
                </a:solidFill>
                <a:latin typeface="思源宋体 CN Heavy" panose="02020900000000000000" charset="-122"/>
                <a:ea typeface="思源宋体 CN Heavy" panose="02020900000000000000" charset="-122"/>
              </a:endParaRPr>
            </a:p>
          </p:txBody>
        </p:sp>
      </p:grpSp>
      <p:pic>
        <p:nvPicPr>
          <p:cNvPr id="9" name="https://img7.file.cache.docer.com/storage/1596792088528392000/d6e038d00c152399fa9bc165d6c2fa60.png" descr="&amp;pky4489322714_sjzg_&amp;39&amp;src_toppic_inpsrchzd1&amp;"/>
          <p:cNvPicPr>
            <a:picLocks noChangeAspect="1"/>
          </p:cNvPicPr>
          <p:nvPr/>
        </p:nvPicPr>
        <p:blipFill>
          <a:blip r:embed="rId6"/>
          <a:stretch>
            <a:fillRect/>
          </a:stretch>
        </p:blipFill>
        <p:spPr>
          <a:xfrm>
            <a:off x="16797143" y="4731657"/>
            <a:ext cx="7054158" cy="7049234"/>
          </a:xfrm>
          <a:prstGeom prst="rect">
            <a:avLst/>
          </a:prstGeom>
        </p:spPr>
      </p:pic>
    </p:spTree>
    <p:custDataLst>
      <p:tags r:id="rId1"/>
    </p:custData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a:blip r:embed="rId4">
            <a:lum bright="34000" contrast="-8000"/>
          </a:blip>
          <a:srcRect l="20046" t="6270" r="19548" b="5808"/>
          <a:stretch>
            <a:fillRect/>
          </a:stretch>
        </p:blipFill>
        <p:spPr>
          <a:xfrm rot="5400000">
            <a:off x="8344627" y="-1565316"/>
            <a:ext cx="7328058" cy="24010962"/>
          </a:xfrm>
          <a:prstGeom prst="rect">
            <a:avLst/>
          </a:prstGeom>
          <a:noFill/>
          <a:ln w="9525">
            <a:noFill/>
          </a:ln>
        </p:spPr>
      </p:pic>
      <p:pic>
        <p:nvPicPr>
          <p:cNvPr id="8" name="图像" descr="图像"/>
          <p:cNvPicPr>
            <a:picLocks noChangeAspect="1"/>
          </p:cNvPicPr>
          <p:nvPr/>
        </p:nvPicPr>
        <p:blipFill>
          <a:blip r:embed="rId5"/>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grpSp>
      <p:sp>
        <p:nvSpPr>
          <p:cNvPr id="2" name="文本框 1" descr="7b0a202020202262756c6c6574223a20227b5c2263617465676f727949645c223a31303030352c5c2274656d706c61746549645c223a32303233313332387d220a7d0a"/>
          <p:cNvSpPr txBox="1"/>
          <p:nvPr/>
        </p:nvSpPr>
        <p:spPr>
          <a:xfrm>
            <a:off x="652104" y="3546736"/>
            <a:ext cx="23215358" cy="2862136"/>
          </a:xfrm>
          <a:prstGeom prst="rect">
            <a:avLst/>
          </a:prstGeom>
          <a:noFill/>
        </p:spPr>
        <p:txBody>
          <a:bodyPr wrap="square" rtlCol="0">
            <a:spAutoFit/>
          </a:bodyPr>
          <a:lstStyle/>
          <a:p>
            <a:pPr algn="l">
              <a:lnSpc>
                <a:spcPct val="150000"/>
              </a:lnSpc>
            </a:pPr>
            <a:r>
              <a:rPr lang="zh-CN" altLang="en-US" sz="40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手写下一个排列</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从当前排列开始，暴力地寻找下一个排列。对于当前排列，从后往前比较，寻找</a:t>
            </a: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nums</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[i-1] &lt; </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nums</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的位置，把nums</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[i-1]</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与i到末尾中比nums</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[i-1]大的最小数交换，再将i-1之后的数进行</a:t>
            </a:r>
          </a:p>
          <a:p>
            <a:pPr algn="l">
              <a:lnSpc>
                <a:spcPct val="150000"/>
              </a:lnSpc>
            </a:pP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翻转（从小到大排序</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可以得到比当前排列大的最小排列</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例：</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13524</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Wingdings" panose="05000000000000000000" pitchFamily="2" charset="2"/>
              </a:rPr>
              <a:t></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13542</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Wingdings" panose="05000000000000000000" pitchFamily="2" charset="2"/>
              </a:rPr>
              <a:t>  </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14235</a:t>
            </a:r>
          </a:p>
        </p:txBody>
      </p:sp>
      <p:sp>
        <p:nvSpPr>
          <p:cNvPr id="13" name="文本框 12" descr="7b0a202020202262756c6c6574223a20227b5c2263617465676f727949645c223a31303030352c5c2274656d706c61746549645c223a32303233313332387d220a7d0a"/>
          <p:cNvSpPr txBox="1"/>
          <p:nvPr/>
        </p:nvSpPr>
        <p:spPr>
          <a:xfrm>
            <a:off x="1269917" y="7297437"/>
            <a:ext cx="22597544" cy="6293710"/>
          </a:xfrm>
          <a:prstGeom prst="rect">
            <a:avLst/>
          </a:prstGeom>
          <a:noFill/>
          <a:ln>
            <a:noFill/>
          </a:ln>
        </p:spPr>
        <p:txBody>
          <a:bodyPr wrap="square" rtlCol="0">
            <a:spAutoFit/>
          </a:bodyPr>
          <a:lstStyle/>
          <a:p>
            <a:pPr algn="l">
              <a:lnSpc>
                <a:spcPct val="80000"/>
              </a:lnSpc>
            </a:pP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n =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(input())</a:t>
            </a:r>
          </a:p>
          <a:p>
            <a:pPr algn="l">
              <a:lnSpc>
                <a:spcPct val="80000"/>
              </a:lnSpc>
            </a:pP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m =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(input())</a:t>
            </a:r>
          </a:p>
          <a:p>
            <a:pPr algn="l">
              <a:lnSpc>
                <a:spcPct val="80000"/>
              </a:lnSpc>
            </a:pP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nums</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list(map(</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input().split()))</a:t>
            </a:r>
          </a:p>
          <a:p>
            <a:pPr algn="l">
              <a:lnSpc>
                <a:spcPct val="80000"/>
              </a:lnSpc>
            </a:pPr>
            <a:endPar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lnSpc>
                <a:spcPct val="80000"/>
              </a:lnSpc>
            </a:pP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def</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find_next</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nums</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lnSpc>
                <a:spcPct val="80000"/>
              </a:lnSpc>
            </a:pP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range(n-1, 0, -1):</a:t>
            </a:r>
          </a:p>
          <a:p>
            <a:pPr algn="l">
              <a:lnSpc>
                <a:spcPct val="80000"/>
              </a:lnSpc>
            </a:pP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nums</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&gt;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nums</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[i-1]:</a:t>
            </a:r>
          </a:p>
          <a:p>
            <a:pPr algn="l">
              <a:lnSpc>
                <a:spcPct val="80000"/>
              </a:lnSpc>
            </a:pP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 j in range(n-1,i-1,-1):</a:t>
            </a:r>
          </a:p>
          <a:p>
            <a:pPr algn="l">
              <a:lnSpc>
                <a:spcPct val="80000"/>
              </a:lnSpc>
            </a:pP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nums</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[j] &gt;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nums</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[i-1]:</a:t>
            </a:r>
          </a:p>
          <a:p>
            <a:pPr algn="l">
              <a:lnSpc>
                <a:spcPct val="80000"/>
              </a:lnSpc>
            </a:pP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nums</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[j],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nums</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[i-1] =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nums</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[i-1],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nums</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[j]</a:t>
            </a:r>
          </a:p>
          <a:p>
            <a:pPr algn="l">
              <a:lnSpc>
                <a:spcPct val="80000"/>
              </a:lnSpc>
            </a:pP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return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nums</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a:t>
            </a:r>
            <a:r>
              <a:rPr lang="en-US" altLang="zh-CN" sz="3600" dirty="0" err="1">
                <a:solidFill>
                  <a:srgbClr val="FF0000"/>
                </a:solidFill>
                <a:latin typeface="宋体" panose="02010600030101010101" pitchFamily="2" charset="-122"/>
                <a:ea typeface="宋体" panose="02010600030101010101" pitchFamily="2" charset="-122"/>
                <a:cs typeface="Times New Roman" panose="02020603050405020304" pitchFamily="18" charset="0"/>
              </a:rPr>
              <a:t>nums</a:t>
            </a:r>
            <a:r>
              <a:rPr lang="en-US" altLang="zh-CN" sz="3600" dirty="0">
                <a:solidFill>
                  <a:srgbClr val="FF0000"/>
                </a:solidFill>
                <a:latin typeface="宋体" panose="02010600030101010101" pitchFamily="2" charset="-122"/>
                <a:ea typeface="宋体" panose="02010600030101010101" pitchFamily="2" charset="-122"/>
                <a:cs typeface="Times New Roman" panose="02020603050405020304" pitchFamily="18" charset="0"/>
              </a:rPr>
              <a:t>[:i-1:-1]</a:t>
            </a:r>
          </a:p>
          <a:p>
            <a:pPr algn="l">
              <a:lnSpc>
                <a:spcPct val="80000"/>
              </a:lnSpc>
            </a:pPr>
            <a:endPar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lnSpc>
                <a:spcPct val="80000"/>
              </a:lnSpc>
            </a:pP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for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range(m):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nums</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find_next</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nums</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找后面第m个排列</a:t>
            </a:r>
            <a:endPar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lnSpc>
                <a:spcPct val="80000"/>
              </a:lnSpc>
            </a:pP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print(" ".join([</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str</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nums</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p:txBody>
      </p:sp>
      <p:sp>
        <p:nvSpPr>
          <p:cNvPr id="11" name="文本框 10"/>
          <p:cNvSpPr txBox="1"/>
          <p:nvPr/>
        </p:nvSpPr>
        <p:spPr>
          <a:xfrm>
            <a:off x="652103" y="1473597"/>
            <a:ext cx="15319648" cy="953073"/>
          </a:xfrm>
          <a:prstGeom prst="rect">
            <a:avLst/>
          </a:prstGeom>
          <a:noFill/>
        </p:spPr>
        <p:txBody>
          <a:bodyPr wrap="square">
            <a:spAutoFit/>
          </a:bodyPr>
          <a:lstStyle/>
          <a:p>
            <a:pPr algn="l"/>
            <a:r>
              <a:rPr sz="5599" b="1" spc="600" dirty="0">
                <a:solidFill>
                  <a:schemeClr val="bg1"/>
                </a:solidFill>
                <a:latin typeface="思源宋体 CN Heavy" panose="02020900000000000000" charset="-122"/>
                <a:ea typeface="思源宋体 CN Heavy" panose="02020900000000000000" charset="-122"/>
              </a:rPr>
              <a:t>例题：火星人 lanqiaoOJ题号572 </a:t>
            </a:r>
          </a:p>
        </p:txBody>
      </p:sp>
    </p:spTree>
    <p:custDataLst>
      <p:tags r:id="rId1"/>
    </p:custDataLst>
    <p:extLst>
      <p:ext uri="{BB962C8B-B14F-4D97-AF65-F5344CB8AC3E}">
        <p14:creationId xmlns:p14="http://schemas.microsoft.com/office/powerpoint/2010/main" val="54434368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3" grpId="0" bldLvl="0"/>
      <p:bldP spid="13" grpId="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r>
                <a:rPr lang="en-US" altLang="zh-CN" sz="5599" b="1" spc="600" dirty="0" smtClean="0">
                  <a:solidFill>
                    <a:schemeClr val="bg1"/>
                  </a:solidFill>
                  <a:latin typeface="思源宋体 CN Heavy" panose="02020900000000000000" charset="-122"/>
                  <a:ea typeface="思源宋体 CN Heavy" panose="02020900000000000000" charset="-122"/>
                </a:rPr>
                <a:t>4.4 </a:t>
              </a:r>
              <a:r>
                <a:rPr lang="zh-CN" altLang="en-US" sz="5599" b="1" spc="600" dirty="0" smtClean="0">
                  <a:solidFill>
                    <a:schemeClr val="bg1"/>
                  </a:solidFill>
                  <a:latin typeface="思源宋体 CN Heavy" panose="02020900000000000000" charset="-122"/>
                  <a:ea typeface="思源宋体 CN Heavy" panose="02020900000000000000" charset="-122"/>
                </a:rPr>
                <a:t>尺取法</a:t>
              </a:r>
              <a:endParaRPr lang="zh-CN" altLang="en-US" sz="5599"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1163949" y="4577773"/>
            <a:ext cx="14807801" cy="5632311"/>
          </a:xfrm>
          <a:prstGeom prst="rect">
            <a:avLst/>
          </a:prstGeom>
          <a:noFill/>
        </p:spPr>
        <p:txBody>
          <a:bodyPr wrap="square" rtlCol="0">
            <a:spAutoFit/>
          </a:bodyPr>
          <a:lstStyle/>
          <a:p>
            <a:pPr algn="l">
              <a:lnSpc>
                <a:spcPct val="150000"/>
              </a:lnSpc>
            </a:pP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尺取法（双指针、</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two pointers</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50000"/>
              </a:lnSpc>
            </a:pPr>
            <a:endPar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685800" indent="-685800" algn="l">
              <a:lnSpc>
                <a:spcPct val="150000"/>
              </a:lnSpc>
              <a:buFont typeface="Arial" panose="020B0604020202020204" pitchFamily="34" charset="0"/>
              <a:buChar char="•"/>
            </a:pP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一个常用的优化</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技巧</a:t>
            </a:r>
            <a:endPar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685800" indent="-685800" algn="l">
              <a:lnSpc>
                <a:spcPct val="150000"/>
              </a:lnSpc>
              <a:buFont typeface="Arial" panose="020B0604020202020204" pitchFamily="34" charset="0"/>
              <a:buChar char="•"/>
            </a:pP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解决</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序列的区间问题</a:t>
            </a:r>
          </a:p>
          <a:p>
            <a:pPr marL="685800" indent="-685800" algn="l">
              <a:lnSpc>
                <a:spcPct val="150000"/>
              </a:lnSpc>
              <a:buFont typeface="Arial" panose="020B0604020202020204" pitchFamily="34" charset="0"/>
              <a:buChar char="•"/>
            </a:pP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操作简单、容易编程</a:t>
            </a:r>
          </a:p>
        </p:txBody>
      </p:sp>
    </p:spTree>
    <p:custDataLst>
      <p:tags r:id="rId1"/>
    </p:custDataLst>
    <p:extLst>
      <p:ext uri="{BB962C8B-B14F-4D97-AF65-F5344CB8AC3E}">
        <p14:creationId xmlns:p14="http://schemas.microsoft.com/office/powerpoint/2010/main" val="641224634"/>
      </p:ext>
    </p:extLst>
  </p:cSld>
  <p:clrMapOvr>
    <a:masterClrMapping/>
  </p:clrMapOvr>
  <p:transition spd="slow" advClick="0" advTm="1000">
    <p:push dir="u"/>
  </p:transition>
  <p:timing>
    <p:tnLst>
      <p:par>
        <p:cTn id="1" dur="indefinite" restart="never" nodeType="tmRoot"/>
      </p:par>
    </p:tnLst>
    <p:bldLst>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547426" y="4149270"/>
            <a:ext cx="19004411" cy="9850004"/>
          </a:xfrm>
          <a:prstGeom prst="rect">
            <a:avLst/>
          </a:prstGeom>
        </p:spPr>
        <p:txBody>
          <a:bodyPr wrap="square">
            <a:spAutoFit/>
          </a:bodyPr>
          <a:lstStyle/>
          <a:p>
            <a:pPr algn="just">
              <a:lnSpc>
                <a:spcPct val="107000"/>
              </a:lnSpc>
            </a:pPr>
            <a:r>
              <a:rPr lang="en-US" altLang="zh-CN" sz="4800" dirty="0">
                <a:latin typeface="宋体" panose="02010600030101010101" pitchFamily="2" charset="-122"/>
                <a:ea typeface="宋体" panose="02010600030101010101" pitchFamily="2" charset="-122"/>
                <a:cs typeface="宋体" panose="02010600030101010101" pitchFamily="2" charset="-122"/>
              </a:rPr>
              <a:t>f</a:t>
            </a:r>
            <a:r>
              <a:rPr lang="en-US" altLang="zh-CN" sz="4800" dirty="0" smtClean="0">
                <a:latin typeface="宋体" panose="02010600030101010101" pitchFamily="2" charset="-122"/>
                <a:ea typeface="宋体" panose="02010600030101010101" pitchFamily="2" charset="-122"/>
                <a:cs typeface="宋体" panose="02010600030101010101" pitchFamily="2" charset="-122"/>
              </a:rPr>
              <a:t>or </a:t>
            </a:r>
            <a:r>
              <a:rPr lang="en-US" altLang="zh-CN" sz="4800" dirty="0" err="1" smtClean="0">
                <a:latin typeface="宋体" panose="02010600030101010101" pitchFamily="2" charset="-122"/>
                <a:ea typeface="宋体" panose="02010600030101010101" pitchFamily="2" charset="-122"/>
                <a:cs typeface="宋体" panose="02010600030101010101" pitchFamily="2" charset="-122"/>
              </a:rPr>
              <a:t>i</a:t>
            </a:r>
            <a:r>
              <a:rPr lang="en-US" altLang="zh-CN" sz="4800" dirty="0" smtClean="0">
                <a:latin typeface="宋体" panose="02010600030101010101" pitchFamily="2" charset="-122"/>
                <a:ea typeface="宋体" panose="02010600030101010101" pitchFamily="2" charset="-122"/>
                <a:cs typeface="宋体" panose="02010600030101010101" pitchFamily="2" charset="-122"/>
              </a:rPr>
              <a:t> in range(0,n):       #</a:t>
            </a:r>
            <a:r>
              <a:rPr lang="en-US" altLang="zh-CN" sz="4800" dirty="0" err="1" smtClean="0">
                <a:latin typeface="宋体" panose="02010600030101010101" pitchFamily="2" charset="-122"/>
                <a:ea typeface="宋体" panose="02010600030101010101" pitchFamily="2" charset="-122"/>
                <a:cs typeface="宋体" panose="02010600030101010101" pitchFamily="2" charset="-122"/>
              </a:rPr>
              <a:t>i</a:t>
            </a:r>
            <a:r>
              <a:rPr lang="zh-CN" altLang="zh-CN" sz="4800" dirty="0">
                <a:latin typeface="宋体" panose="02010600030101010101" pitchFamily="2" charset="-122"/>
                <a:ea typeface="宋体" panose="02010600030101010101" pitchFamily="2" charset="-122"/>
                <a:cs typeface="宋体" panose="02010600030101010101" pitchFamily="2" charset="-122"/>
              </a:rPr>
              <a:t>从头扫到尾</a:t>
            </a:r>
            <a:endParaRPr lang="zh-CN" altLang="zh-CN" sz="4800" dirty="0">
              <a:latin typeface="宋体" panose="02010600030101010101" pitchFamily="2" charset="-122"/>
              <a:ea typeface="宋体" panose="02010600030101010101" pitchFamily="2" charset="-122"/>
            </a:endParaRPr>
          </a:p>
          <a:p>
            <a:pPr indent="457177" algn="just">
              <a:lnSpc>
                <a:spcPct val="107000"/>
              </a:lnSpc>
            </a:pPr>
            <a:r>
              <a:rPr lang="en-US" altLang="zh-CN" sz="4800" dirty="0" smtClean="0">
                <a:latin typeface="宋体" panose="02010600030101010101" pitchFamily="2" charset="-122"/>
                <a:ea typeface="宋体" panose="02010600030101010101" pitchFamily="2" charset="-122"/>
                <a:cs typeface="宋体" panose="02010600030101010101" pitchFamily="2" charset="-122"/>
              </a:rPr>
              <a:t>for  j in range(n-1,-1,-1):   #j</a:t>
            </a:r>
            <a:r>
              <a:rPr lang="zh-CN" altLang="zh-CN" sz="4800" dirty="0">
                <a:latin typeface="宋体" panose="02010600030101010101" pitchFamily="2" charset="-122"/>
                <a:ea typeface="宋体" panose="02010600030101010101" pitchFamily="2" charset="-122"/>
                <a:cs typeface="宋体" panose="02010600030101010101" pitchFamily="2" charset="-122"/>
              </a:rPr>
              <a:t>从尾扫到头</a:t>
            </a:r>
            <a:endParaRPr lang="zh-CN" altLang="zh-CN" sz="4800" dirty="0">
              <a:latin typeface="宋体" panose="02010600030101010101" pitchFamily="2" charset="-122"/>
              <a:ea typeface="宋体" panose="02010600030101010101" pitchFamily="2" charset="-122"/>
            </a:endParaRPr>
          </a:p>
          <a:p>
            <a:pPr algn="just">
              <a:lnSpc>
                <a:spcPct val="107000"/>
              </a:lnSpc>
            </a:pPr>
            <a:r>
              <a:rPr lang="en-US" altLang="zh-CN" sz="4800" dirty="0">
                <a:latin typeface="宋体" panose="02010600030101010101" pitchFamily="2" charset="-122"/>
                <a:ea typeface="宋体" panose="02010600030101010101" pitchFamily="2" charset="-122"/>
                <a:cs typeface="宋体" panose="02010600030101010101" pitchFamily="2" charset="-122"/>
              </a:rPr>
              <a:t>        ......</a:t>
            </a:r>
            <a:endParaRPr lang="zh-CN" altLang="zh-CN" sz="4800" dirty="0">
              <a:latin typeface="宋体" panose="02010600030101010101" pitchFamily="2" charset="-122"/>
              <a:ea typeface="宋体" panose="02010600030101010101" pitchFamily="2" charset="-122"/>
            </a:endParaRPr>
          </a:p>
          <a:p>
            <a:r>
              <a:rPr lang="en-US" altLang="zh-CN" sz="4800" dirty="0" smtClean="0">
                <a:latin typeface="宋体" panose="02010600030101010101" pitchFamily="2" charset="-122"/>
                <a:ea typeface="宋体" panose="02010600030101010101" pitchFamily="2" charset="-122"/>
                <a:cs typeface="宋体" panose="02010600030101010101" pitchFamily="2" charset="-122"/>
              </a:rPr>
              <a:t> </a:t>
            </a:r>
            <a:endParaRPr lang="en-US" altLang="zh-CN" sz="4800" dirty="0">
              <a:latin typeface="宋体" panose="02010600030101010101" pitchFamily="2" charset="-122"/>
              <a:ea typeface="宋体" panose="02010600030101010101" pitchFamily="2" charset="-122"/>
            </a:endParaRPr>
          </a:p>
          <a:p>
            <a:endParaRPr lang="en-US" altLang="zh-CN" sz="4800" dirty="0">
              <a:solidFill>
                <a:srgbClr val="FF0000"/>
              </a:solidFill>
              <a:latin typeface="宋体" panose="02010600030101010101" pitchFamily="2" charset="-122"/>
              <a:ea typeface="宋体" panose="02010600030101010101" pitchFamily="2" charset="-122"/>
            </a:endParaRPr>
          </a:p>
          <a:p>
            <a:pPr algn="l"/>
            <a:r>
              <a:rPr lang="zh-CN" altLang="en-US" sz="4800" dirty="0">
                <a:latin typeface="宋体" panose="02010600030101010101" pitchFamily="2" charset="-122"/>
                <a:ea typeface="宋体" panose="02010600030101010101" pitchFamily="2" charset="-122"/>
              </a:rPr>
              <a:t>改为</a:t>
            </a:r>
            <a:r>
              <a:rPr lang="zh-CN" altLang="zh-CN" sz="4800" dirty="0" smtClean="0">
                <a:latin typeface="宋体" panose="02010600030101010101" pitchFamily="2" charset="-122"/>
                <a:ea typeface="宋体" panose="02010600030101010101" pitchFamily="2" charset="-122"/>
              </a:rPr>
              <a:t>：</a:t>
            </a:r>
            <a:endParaRPr lang="en-US" altLang="zh-CN" sz="4800" dirty="0" smtClean="0">
              <a:latin typeface="宋体" panose="02010600030101010101" pitchFamily="2" charset="-122"/>
              <a:ea typeface="宋体" panose="02010600030101010101" pitchFamily="2" charset="-122"/>
            </a:endParaRPr>
          </a:p>
          <a:p>
            <a:pPr algn="l"/>
            <a:r>
              <a:rPr lang="en-US" altLang="zh-CN" sz="4800" dirty="0" err="1" smtClean="0">
                <a:solidFill>
                  <a:srgbClr val="FF0000"/>
                </a:solidFill>
                <a:latin typeface="宋体" panose="02010600030101010101" pitchFamily="2" charset="-122"/>
                <a:ea typeface="宋体" panose="02010600030101010101" pitchFamily="2" charset="-122"/>
              </a:rPr>
              <a:t>i</a:t>
            </a:r>
            <a:r>
              <a:rPr lang="en-US" altLang="zh-CN" sz="4800" dirty="0" smtClean="0">
                <a:solidFill>
                  <a:srgbClr val="FF0000"/>
                </a:solidFill>
                <a:latin typeface="宋体" panose="02010600030101010101" pitchFamily="2" charset="-122"/>
                <a:ea typeface="宋体" panose="02010600030101010101" pitchFamily="2" charset="-122"/>
              </a:rPr>
              <a:t> </a:t>
            </a:r>
            <a:r>
              <a:rPr lang="en-US" altLang="zh-CN" sz="4800" dirty="0">
                <a:solidFill>
                  <a:srgbClr val="FF0000"/>
                </a:solidFill>
                <a:latin typeface="宋体" panose="02010600030101010101" pitchFamily="2" charset="-122"/>
                <a:ea typeface="宋体" panose="02010600030101010101" pitchFamily="2" charset="-122"/>
              </a:rPr>
              <a:t>= </a:t>
            </a:r>
            <a:r>
              <a:rPr lang="en-US" altLang="zh-CN" sz="4800" dirty="0" smtClean="0">
                <a:solidFill>
                  <a:srgbClr val="FF0000"/>
                </a:solidFill>
                <a:latin typeface="宋体" panose="02010600030101010101" pitchFamily="2" charset="-122"/>
                <a:ea typeface="宋体" panose="02010600030101010101" pitchFamily="2" charset="-122"/>
              </a:rPr>
              <a:t>0</a:t>
            </a:r>
            <a:r>
              <a:rPr lang="en-US" altLang="zh-CN" sz="4800" dirty="0">
                <a:solidFill>
                  <a:srgbClr val="FF0000"/>
                </a:solidFill>
                <a:latin typeface="宋体" panose="02010600030101010101" pitchFamily="2" charset="-122"/>
                <a:ea typeface="宋体" panose="02010600030101010101" pitchFamily="2" charset="-122"/>
              </a:rPr>
              <a:t>;</a:t>
            </a:r>
            <a:r>
              <a:rPr lang="en-US" altLang="zh-CN" sz="4800" dirty="0" smtClean="0">
                <a:solidFill>
                  <a:srgbClr val="FF0000"/>
                </a:solidFill>
                <a:latin typeface="宋体" panose="02010600030101010101" pitchFamily="2" charset="-122"/>
                <a:ea typeface="宋体" panose="02010600030101010101" pitchFamily="2" charset="-122"/>
              </a:rPr>
              <a:t> </a:t>
            </a:r>
            <a:r>
              <a:rPr lang="en-US" altLang="zh-CN" sz="4800" dirty="0">
                <a:solidFill>
                  <a:srgbClr val="FF0000"/>
                </a:solidFill>
                <a:latin typeface="宋体" panose="02010600030101010101" pitchFamily="2" charset="-122"/>
                <a:ea typeface="宋体" panose="02010600030101010101" pitchFamily="2" charset="-122"/>
              </a:rPr>
              <a:t>j = n - </a:t>
            </a:r>
            <a:r>
              <a:rPr lang="en-US" altLang="zh-CN" sz="4800" dirty="0" smtClean="0">
                <a:solidFill>
                  <a:srgbClr val="FF0000"/>
                </a:solidFill>
                <a:latin typeface="宋体" panose="02010600030101010101" pitchFamily="2" charset="-122"/>
                <a:ea typeface="宋体" panose="02010600030101010101" pitchFamily="2" charset="-122"/>
              </a:rPr>
              <a:t>1</a:t>
            </a:r>
            <a:endParaRPr lang="zh-CN" altLang="zh-CN" sz="4800" dirty="0">
              <a:solidFill>
                <a:srgbClr val="FF0000"/>
              </a:solidFill>
              <a:latin typeface="宋体" panose="02010600030101010101" pitchFamily="2" charset="-122"/>
              <a:ea typeface="宋体" panose="02010600030101010101" pitchFamily="2" charset="-122"/>
            </a:endParaRPr>
          </a:p>
          <a:p>
            <a:pPr algn="l"/>
            <a:r>
              <a:rPr lang="en-US" altLang="zh-CN" sz="4800" dirty="0">
                <a:solidFill>
                  <a:srgbClr val="FF0000"/>
                </a:solidFill>
                <a:latin typeface="宋体" panose="02010600030101010101" pitchFamily="2" charset="-122"/>
                <a:ea typeface="宋体" panose="02010600030101010101" pitchFamily="2" charset="-122"/>
              </a:rPr>
              <a:t>while (</a:t>
            </a:r>
            <a:r>
              <a:rPr lang="en-US" altLang="zh-CN" sz="4800" dirty="0" err="1">
                <a:solidFill>
                  <a:srgbClr val="FF0000"/>
                </a:solidFill>
                <a:latin typeface="宋体" panose="02010600030101010101" pitchFamily="2" charset="-122"/>
                <a:ea typeface="宋体" panose="02010600030101010101" pitchFamily="2" charset="-122"/>
              </a:rPr>
              <a:t>i</a:t>
            </a:r>
            <a:r>
              <a:rPr lang="en-US" altLang="zh-CN" sz="4800" dirty="0">
                <a:solidFill>
                  <a:srgbClr val="FF0000"/>
                </a:solidFill>
                <a:latin typeface="宋体" panose="02010600030101010101" pitchFamily="2" charset="-122"/>
                <a:ea typeface="宋体" panose="02010600030101010101" pitchFamily="2" charset="-122"/>
              </a:rPr>
              <a:t> &lt; j) </a:t>
            </a:r>
            <a:r>
              <a:rPr lang="en-US" altLang="zh-CN" sz="4800" dirty="0" smtClean="0">
                <a:solidFill>
                  <a:srgbClr val="FF0000"/>
                </a:solidFill>
                <a:latin typeface="宋体" panose="02010600030101010101" pitchFamily="2" charset="-122"/>
                <a:ea typeface="宋体" panose="02010600030101010101" pitchFamily="2" charset="-122"/>
              </a:rPr>
              <a:t>:</a:t>
            </a:r>
            <a:endParaRPr lang="en-US" altLang="zh-CN" sz="4800" dirty="0">
              <a:solidFill>
                <a:srgbClr val="FF0000"/>
              </a:solidFill>
              <a:latin typeface="宋体" panose="02010600030101010101" pitchFamily="2" charset="-122"/>
              <a:ea typeface="宋体" panose="02010600030101010101" pitchFamily="2" charset="-122"/>
            </a:endParaRPr>
          </a:p>
          <a:p>
            <a:pPr algn="l"/>
            <a:r>
              <a:rPr lang="en-US" altLang="zh-CN" sz="4800" dirty="0">
                <a:solidFill>
                  <a:srgbClr val="FF0000"/>
                </a:solidFill>
                <a:latin typeface="宋体" panose="02010600030101010101" pitchFamily="2" charset="-122"/>
                <a:ea typeface="宋体" panose="02010600030101010101" pitchFamily="2" charset="-122"/>
              </a:rPr>
              <a:t>       ......         </a:t>
            </a:r>
            <a:endParaRPr lang="zh-CN" altLang="zh-CN" sz="4800" dirty="0">
              <a:solidFill>
                <a:srgbClr val="FF0000"/>
              </a:solidFill>
              <a:latin typeface="宋体" panose="02010600030101010101" pitchFamily="2" charset="-122"/>
              <a:ea typeface="宋体" panose="02010600030101010101" pitchFamily="2" charset="-122"/>
            </a:endParaRPr>
          </a:p>
          <a:p>
            <a:pPr algn="l"/>
            <a:r>
              <a:rPr lang="en-US" altLang="zh-CN" sz="4800" dirty="0">
                <a:solidFill>
                  <a:srgbClr val="FF0000"/>
                </a:solidFill>
                <a:latin typeface="宋体" panose="02010600030101010101" pitchFamily="2" charset="-122"/>
                <a:ea typeface="宋体" panose="02010600030101010101" pitchFamily="2" charset="-122"/>
              </a:rPr>
              <a:t>       </a:t>
            </a:r>
            <a:r>
              <a:rPr lang="en-US" altLang="zh-CN" sz="4800" dirty="0" err="1">
                <a:solidFill>
                  <a:srgbClr val="FF0000"/>
                </a:solidFill>
                <a:latin typeface="宋体" panose="02010600030101010101" pitchFamily="2" charset="-122"/>
                <a:ea typeface="宋体" panose="02010600030101010101" pitchFamily="2" charset="-122"/>
              </a:rPr>
              <a:t>i</a:t>
            </a:r>
            <a:r>
              <a:rPr lang="en-US" altLang="zh-CN" sz="4800" dirty="0" smtClean="0">
                <a:solidFill>
                  <a:srgbClr val="FF0000"/>
                </a:solidFill>
                <a:latin typeface="宋体" panose="02010600030101010101" pitchFamily="2" charset="-122"/>
                <a:ea typeface="宋体" panose="02010600030101010101" pitchFamily="2" charset="-122"/>
              </a:rPr>
              <a:t>+=1          #</a:t>
            </a:r>
            <a:r>
              <a:rPr lang="en-US" altLang="zh-CN" sz="4800" dirty="0" err="1" smtClean="0">
                <a:solidFill>
                  <a:srgbClr val="FF0000"/>
                </a:solidFill>
                <a:latin typeface="宋体" panose="02010600030101010101" pitchFamily="2" charset="-122"/>
                <a:ea typeface="宋体" panose="02010600030101010101" pitchFamily="2" charset="-122"/>
              </a:rPr>
              <a:t>i</a:t>
            </a:r>
            <a:r>
              <a:rPr lang="zh-CN" altLang="zh-CN" sz="4800" dirty="0">
                <a:solidFill>
                  <a:srgbClr val="FF0000"/>
                </a:solidFill>
                <a:latin typeface="宋体" panose="02010600030101010101" pitchFamily="2" charset="-122"/>
                <a:ea typeface="宋体" panose="02010600030101010101" pitchFamily="2" charset="-122"/>
              </a:rPr>
              <a:t>从头扫到尾</a:t>
            </a:r>
          </a:p>
          <a:p>
            <a:pPr algn="l"/>
            <a:r>
              <a:rPr lang="en-US" altLang="zh-CN" sz="4800" dirty="0">
                <a:solidFill>
                  <a:srgbClr val="FF0000"/>
                </a:solidFill>
                <a:latin typeface="宋体" panose="02010600030101010101" pitchFamily="2" charset="-122"/>
                <a:ea typeface="宋体" panose="02010600030101010101" pitchFamily="2" charset="-122"/>
              </a:rPr>
              <a:t>       </a:t>
            </a:r>
            <a:r>
              <a:rPr lang="en-US" altLang="zh-CN" sz="4800" dirty="0" smtClean="0">
                <a:solidFill>
                  <a:srgbClr val="FF0000"/>
                </a:solidFill>
                <a:latin typeface="宋体" panose="02010600030101010101" pitchFamily="2" charset="-122"/>
                <a:ea typeface="宋体" panose="02010600030101010101" pitchFamily="2" charset="-122"/>
              </a:rPr>
              <a:t>j-=1          #j</a:t>
            </a:r>
            <a:r>
              <a:rPr lang="zh-CN" altLang="zh-CN" sz="4800" dirty="0">
                <a:solidFill>
                  <a:srgbClr val="FF0000"/>
                </a:solidFill>
                <a:latin typeface="宋体" panose="02010600030101010101" pitchFamily="2" charset="-122"/>
                <a:ea typeface="宋体" panose="02010600030101010101" pitchFamily="2" charset="-122"/>
              </a:rPr>
              <a:t>从尾扫到头</a:t>
            </a:r>
          </a:p>
          <a:p>
            <a:r>
              <a:rPr lang="en-US" altLang="zh-CN" sz="4800" dirty="0">
                <a:solidFill>
                  <a:srgbClr val="FF0000"/>
                </a:solidFill>
                <a:latin typeface="宋体" panose="02010600030101010101" pitchFamily="2" charset="-122"/>
                <a:ea typeface="宋体" panose="02010600030101010101" pitchFamily="2" charset="-122"/>
              </a:rPr>
              <a:t>}</a:t>
            </a:r>
            <a:endParaRPr lang="zh-CN" altLang="zh-CN" sz="4800" dirty="0">
              <a:solidFill>
                <a:srgbClr val="FF0000"/>
              </a:solidFill>
              <a:latin typeface="宋体" panose="02010600030101010101" pitchFamily="2" charset="-122"/>
              <a:ea typeface="宋体" panose="02010600030101010101" pitchFamily="2" charset="-122"/>
            </a:endParaRPr>
          </a:p>
          <a:p>
            <a:endParaRPr lang="zh-CN" altLang="en-US" sz="4800" dirty="0">
              <a:solidFill>
                <a:srgbClr val="FF0000"/>
              </a:solidFill>
              <a:latin typeface="宋体" panose="02010600030101010101" pitchFamily="2" charset="-122"/>
              <a:ea typeface="宋体" panose="02010600030101010101" pitchFamily="2" charset="-122"/>
            </a:endParaRPr>
          </a:p>
        </p:txBody>
      </p:sp>
      <p:sp>
        <p:nvSpPr>
          <p:cNvPr id="14" name="圆角矩形标注 13"/>
          <p:cNvSpPr/>
          <p:nvPr/>
        </p:nvSpPr>
        <p:spPr>
          <a:xfrm>
            <a:off x="17501810" y="5122126"/>
            <a:ext cx="5472252" cy="1440066"/>
          </a:xfrm>
          <a:prstGeom prst="wedgeRoundRectCallout">
            <a:avLst>
              <a:gd name="adj1" fmla="val -82980"/>
              <a:gd name="adj2" fmla="val -7506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600" dirty="0"/>
              <a:t>双循环：</a:t>
            </a:r>
            <a:r>
              <a:rPr lang="en-US" altLang="zh-CN" sz="5600" dirty="0"/>
              <a:t>O(n</a:t>
            </a:r>
            <a:r>
              <a:rPr lang="en-US" altLang="zh-CN" sz="5600" baseline="30000" dirty="0"/>
              <a:t>2</a:t>
            </a:r>
            <a:r>
              <a:rPr lang="en-US" altLang="zh-CN" sz="5600" dirty="0"/>
              <a:t>)</a:t>
            </a:r>
            <a:endParaRPr lang="zh-CN" altLang="en-US" sz="5600" dirty="0"/>
          </a:p>
        </p:txBody>
      </p:sp>
      <p:sp>
        <p:nvSpPr>
          <p:cNvPr id="15" name="圆角矩形标注 14"/>
          <p:cNvSpPr/>
          <p:nvPr/>
        </p:nvSpPr>
        <p:spPr>
          <a:xfrm>
            <a:off x="18106879" y="8956766"/>
            <a:ext cx="5418727" cy="1440066"/>
          </a:xfrm>
          <a:prstGeom prst="wedgeRoundRectCallout">
            <a:avLst>
              <a:gd name="adj1" fmla="val -85132"/>
              <a:gd name="adj2" fmla="val -981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600" dirty="0"/>
              <a:t>单</a:t>
            </a:r>
            <a:r>
              <a:rPr lang="zh-CN" altLang="en-US" sz="5600" dirty="0" smtClean="0"/>
              <a:t>循环</a:t>
            </a:r>
            <a:r>
              <a:rPr lang="zh-CN" altLang="en-US" sz="5600" dirty="0"/>
              <a:t>：</a:t>
            </a:r>
            <a:r>
              <a:rPr lang="en-US" altLang="zh-CN" sz="5600" dirty="0"/>
              <a:t>O(n)</a:t>
            </a:r>
            <a:endParaRPr lang="zh-CN" altLang="en-US" sz="5600" dirty="0"/>
          </a:p>
        </p:txBody>
      </p:sp>
      <p:sp>
        <p:nvSpPr>
          <p:cNvPr id="16" name="爆炸形 1 15"/>
          <p:cNvSpPr/>
          <p:nvPr/>
        </p:nvSpPr>
        <p:spPr>
          <a:xfrm>
            <a:off x="14049829" y="12225349"/>
            <a:ext cx="9637485" cy="2467359"/>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600" dirty="0">
                <a:solidFill>
                  <a:srgbClr val="FF0000"/>
                </a:solidFill>
              </a:rPr>
              <a:t>不是每个双循环都能改成单循环</a:t>
            </a:r>
          </a:p>
        </p:txBody>
      </p:sp>
      <p:pic>
        <p:nvPicPr>
          <p:cNvPr id="8" name="图像" descr="图像"/>
          <p:cNvPicPr>
            <a:picLocks noChangeAspect="1"/>
          </p:cNvPicPr>
          <p:nvPr/>
        </p:nvPicPr>
        <p:blipFill>
          <a:blip r:embed="rId2"/>
          <a:stretch>
            <a:fillRect/>
          </a:stretch>
        </p:blipFill>
        <p:spPr>
          <a:xfrm>
            <a:off x="20471069" y="849031"/>
            <a:ext cx="3541164" cy="575908"/>
          </a:xfrm>
          <a:prstGeom prst="rect">
            <a:avLst/>
          </a:prstGeom>
        </p:spPr>
      </p:pic>
      <p:sp>
        <p:nvSpPr>
          <p:cNvPr id="10" name="文本框 9"/>
          <p:cNvSpPr txBox="1"/>
          <p:nvPr/>
        </p:nvSpPr>
        <p:spPr>
          <a:xfrm>
            <a:off x="652103" y="1171590"/>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11" name="组合 10"/>
          <p:cNvGrpSpPr/>
          <p:nvPr/>
        </p:nvGrpSpPr>
        <p:grpSpPr>
          <a:xfrm>
            <a:off x="0" y="126142"/>
            <a:ext cx="24382413" cy="2524596"/>
            <a:chOff x="0" y="-48"/>
            <a:chExt cx="38400" cy="3976"/>
          </a:xfrm>
        </p:grpSpPr>
        <p:sp>
          <p:nvSpPr>
            <p:cNvPr id="12"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17" name="图像" descr="图像"/>
            <p:cNvPicPr>
              <a:picLocks noChangeAspect="1"/>
            </p:cNvPicPr>
            <p:nvPr/>
          </p:nvPicPr>
          <p:blipFill>
            <a:blip r:embed="rId2"/>
            <a:stretch>
              <a:fillRect/>
            </a:stretch>
          </p:blipFill>
          <p:spPr>
            <a:xfrm>
              <a:off x="32440" y="907"/>
              <a:ext cx="5577" cy="907"/>
            </a:xfrm>
            <a:prstGeom prst="rect">
              <a:avLst/>
            </a:prstGeom>
          </p:spPr>
        </p:pic>
      </p:grpSp>
      <p:sp>
        <p:nvSpPr>
          <p:cNvPr id="18" name="文本框 17"/>
          <p:cNvSpPr txBox="1"/>
          <p:nvPr/>
        </p:nvSpPr>
        <p:spPr>
          <a:xfrm>
            <a:off x="652104" y="1171590"/>
            <a:ext cx="15319648" cy="953073"/>
          </a:xfrm>
          <a:prstGeom prst="rect">
            <a:avLst/>
          </a:prstGeom>
          <a:noFill/>
        </p:spPr>
        <p:txBody>
          <a:bodyPr wrap="square">
            <a:spAutoFit/>
          </a:bodyPr>
          <a:lstStyle/>
          <a:p>
            <a:pPr algn="l"/>
            <a:r>
              <a:rPr lang="zh-CN" altLang="en-US" sz="5599" b="1" spc="600" dirty="0">
                <a:solidFill>
                  <a:schemeClr val="bg1"/>
                </a:solidFill>
                <a:latin typeface="思源宋体 CN Heavy" panose="02020900000000000000" charset="-122"/>
                <a:ea typeface="思源宋体 CN Heavy" panose="02020900000000000000" charset="-122"/>
              </a:rPr>
              <a:t>什么是尺取法？为什么尺取法能用来优化？</a:t>
            </a:r>
            <a:endParaRPr sz="5599" b="1" spc="600" dirty="0">
              <a:solidFill>
                <a:schemeClr val="bg1"/>
              </a:solidFill>
              <a:latin typeface="思源宋体 CN Heavy" panose="02020900000000000000" charset="-122"/>
              <a:ea typeface="思源宋体 CN Heavy" panose="02020900000000000000" charset="-122"/>
            </a:endParaRPr>
          </a:p>
        </p:txBody>
      </p:sp>
    </p:spTree>
    <p:extLst>
      <p:ext uri="{BB962C8B-B14F-4D97-AF65-F5344CB8AC3E}">
        <p14:creationId xmlns:p14="http://schemas.microsoft.com/office/powerpoint/2010/main" val="3078565350"/>
      </p:ext>
    </p:extLst>
  </p:cSld>
  <p:clrMapOvr>
    <a:masterClrMapping/>
  </p:clrMapOvr>
  <mc:AlternateContent xmlns:mc="http://schemas.openxmlformats.org/markup-compatibility/2006" xmlns:p14="http://schemas.microsoft.com/office/powerpoint/2010/main">
    <mc:Choice Requires="p14">
      <p:transition spd="slow" p14:dur="2000" advTm="99291"/>
    </mc:Choice>
    <mc:Fallback xmlns="">
      <p:transition spd="slow" advTm="99291"/>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068" y="657555"/>
            <a:ext cx="3541164" cy="575908"/>
          </a:xfrm>
          <a:prstGeom prst="rect">
            <a:avLst/>
          </a:prstGeom>
        </p:spPr>
      </p:pic>
      <p:sp>
        <p:nvSpPr>
          <p:cNvPr id="38" name="文本框 37"/>
          <p:cNvSpPr txBox="1"/>
          <p:nvPr/>
        </p:nvSpPr>
        <p:spPr>
          <a:xfrm>
            <a:off x="652102" y="980114"/>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178160"/>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grpSp>
      <p:sp>
        <p:nvSpPr>
          <p:cNvPr id="2" name="文本框 1" descr="7b0a202020202262756c6c6574223a20227b5c2263617465676f727949645c223a31303030352c5c2274656d706c61746549645c223a32303233313332387d220a7d0a"/>
          <p:cNvSpPr txBox="1"/>
          <p:nvPr/>
        </p:nvSpPr>
        <p:spPr>
          <a:xfrm>
            <a:off x="652103" y="3546737"/>
            <a:ext cx="22830483" cy="4524315"/>
          </a:xfrm>
          <a:prstGeom prst="rect">
            <a:avLst/>
          </a:prstGeom>
          <a:noFill/>
        </p:spPr>
        <p:txBody>
          <a:bodyPr wrap="square" rtlCol="0">
            <a:spAutoFit/>
          </a:bodyPr>
          <a:lstStyle/>
          <a:p>
            <a:pPr algn="l">
              <a:lnSpc>
                <a:spcPct val="150000"/>
              </a:lnSpc>
            </a:pPr>
            <a:r>
              <a:rPr lang="en-US" altLang="zh-CN" sz="4800" dirty="0">
                <a:solidFill>
                  <a:srgbClr val="2E7EEF"/>
                </a:solidFill>
                <a:latin typeface="宋体" panose="02010600030101010101" pitchFamily="2" charset="-122"/>
                <a:ea typeface="宋体" panose="02010600030101010101" pitchFamily="2" charset="-122"/>
                <a:cs typeface="Times New Roman" panose="02020603050405020304" pitchFamily="18" charset="0"/>
              </a:rPr>
              <a:t>【</a:t>
            </a:r>
            <a:r>
              <a:rPr lang="en-US" altLang="zh-CN" sz="4800" dirty="0" err="1">
                <a:solidFill>
                  <a:srgbClr val="2E7EEF"/>
                </a:solidFill>
                <a:latin typeface="宋体" panose="02010600030101010101" pitchFamily="2" charset="-122"/>
                <a:ea typeface="宋体" panose="02010600030101010101" pitchFamily="2" charset="-122"/>
                <a:cs typeface="Times New Roman" panose="02020603050405020304" pitchFamily="18" charset="0"/>
              </a:rPr>
              <a:t>题目描述</a:t>
            </a:r>
            <a:r>
              <a:rPr lang="en-US" altLang="zh-CN" sz="4800" dirty="0" smtClean="0">
                <a:solidFill>
                  <a:srgbClr val="2E7EEF"/>
                </a:solidFill>
                <a:latin typeface="宋体" panose="02010600030101010101" pitchFamily="2" charset="-122"/>
                <a:ea typeface="宋体" panose="02010600030101010101" pitchFamily="2" charset="-122"/>
                <a:cs typeface="Times New Roman" panose="02020603050405020304" pitchFamily="18" charset="0"/>
              </a:rPr>
              <a:t>】</a:t>
            </a:r>
            <a:r>
              <a:rPr lang="zh-CN" altLang="en-US" sz="4800" dirty="0">
                <a:latin typeface="宋体" panose="02010600030101010101" pitchFamily="2" charset="-122"/>
                <a:ea typeface="宋体" panose="02010600030101010101" pitchFamily="2" charset="-122"/>
              </a:rPr>
              <a:t>给定一个长度为 </a:t>
            </a:r>
            <a:r>
              <a:rPr lang="en-US" altLang="zh-CN" sz="4800" dirty="0">
                <a:latin typeface="宋体" panose="02010600030101010101" pitchFamily="2" charset="-122"/>
                <a:ea typeface="宋体" panose="02010600030101010101" pitchFamily="2" charset="-122"/>
              </a:rPr>
              <a:t>n</a:t>
            </a:r>
            <a:r>
              <a:rPr lang="zh-CN" altLang="en-US" sz="4800" dirty="0">
                <a:latin typeface="宋体" panose="02010600030101010101" pitchFamily="2" charset="-122"/>
                <a:ea typeface="宋体" panose="02010600030101010101" pitchFamily="2" charset="-122"/>
              </a:rPr>
              <a:t> 的字符串 </a:t>
            </a:r>
            <a:r>
              <a:rPr lang="en-US" altLang="zh-CN" sz="4800" dirty="0">
                <a:latin typeface="宋体" panose="02010600030101010101" pitchFamily="2" charset="-122"/>
                <a:ea typeface="宋体" panose="02010600030101010101" pitchFamily="2" charset="-122"/>
              </a:rPr>
              <a:t>S</a:t>
            </a:r>
            <a:r>
              <a:rPr lang="zh-CN" altLang="en-US" sz="4800" dirty="0">
                <a:latin typeface="宋体" panose="02010600030101010101" pitchFamily="2" charset="-122"/>
                <a:ea typeface="宋体" panose="02010600030101010101" pitchFamily="2" charset="-122"/>
              </a:rPr>
              <a:t>。请你判断字符串 </a:t>
            </a:r>
            <a:r>
              <a:rPr lang="en-US" altLang="zh-CN" sz="4800" dirty="0">
                <a:latin typeface="宋体" panose="02010600030101010101" pitchFamily="2" charset="-122"/>
                <a:ea typeface="宋体" panose="02010600030101010101" pitchFamily="2" charset="-122"/>
              </a:rPr>
              <a:t>S</a:t>
            </a:r>
            <a:r>
              <a:rPr lang="zh-CN" altLang="en-US" sz="4800" dirty="0">
                <a:latin typeface="宋体" panose="02010600030101010101" pitchFamily="2" charset="-122"/>
                <a:ea typeface="宋体" panose="02010600030101010101" pitchFamily="2" charset="-122"/>
              </a:rPr>
              <a:t>是否回文。</a:t>
            </a:r>
          </a:p>
          <a:p>
            <a:pPr algn="l">
              <a:lnSpc>
                <a:spcPct val="150000"/>
              </a:lnSpc>
            </a:pPr>
            <a:r>
              <a:rPr lang="en-US" altLang="zh-CN" sz="4800" dirty="0">
                <a:solidFill>
                  <a:srgbClr val="2E7EEF"/>
                </a:solidFill>
                <a:latin typeface="宋体" panose="02010600030101010101" pitchFamily="2" charset="-122"/>
                <a:ea typeface="宋体" panose="02010600030101010101" pitchFamily="2" charset="-122"/>
                <a:cs typeface="Times New Roman" panose="02020603050405020304" pitchFamily="18" charset="0"/>
              </a:rPr>
              <a:t>【</a:t>
            </a:r>
            <a:r>
              <a:rPr lang="zh-CN" altLang="en-US" sz="4800" dirty="0">
                <a:solidFill>
                  <a:srgbClr val="2E7EEF"/>
                </a:solidFill>
                <a:latin typeface="宋体" panose="02010600030101010101" pitchFamily="2" charset="-122"/>
                <a:ea typeface="宋体" panose="02010600030101010101" pitchFamily="2" charset="-122"/>
                <a:cs typeface="Times New Roman" panose="02020603050405020304" pitchFamily="18" charset="0"/>
              </a:rPr>
              <a:t>输入描述</a:t>
            </a:r>
            <a:r>
              <a:rPr lang="en-US" altLang="zh-CN" sz="4800" dirty="0">
                <a:solidFill>
                  <a:srgbClr val="2E7EEF"/>
                </a:solidFill>
                <a:latin typeface="宋体" panose="02010600030101010101" pitchFamily="2" charset="-122"/>
                <a:ea typeface="宋体" panose="02010600030101010101" pitchFamily="2" charset="-122"/>
                <a:cs typeface="Times New Roman" panose="02020603050405020304" pitchFamily="18" charset="0"/>
              </a:rPr>
              <a:t>】</a:t>
            </a:r>
            <a:r>
              <a:rPr lang="zh-CN" altLang="en-US" sz="4800" dirty="0">
                <a:latin typeface="宋体" panose="02010600030101010101" pitchFamily="2" charset="-122"/>
                <a:ea typeface="宋体" panose="02010600030101010101" pitchFamily="2" charset="-122"/>
              </a:rPr>
              <a:t>输入仅</a:t>
            </a:r>
            <a:r>
              <a:rPr lang="en-US" altLang="zh-CN" sz="4800" dirty="0">
                <a:latin typeface="宋体" panose="02010600030101010101" pitchFamily="2" charset="-122"/>
                <a:ea typeface="宋体" panose="02010600030101010101" pitchFamily="2" charset="-122"/>
              </a:rPr>
              <a:t>1</a:t>
            </a:r>
            <a:r>
              <a:rPr lang="zh-CN" altLang="en-US" sz="4800" dirty="0">
                <a:latin typeface="宋体" panose="02010600030101010101" pitchFamily="2" charset="-122"/>
                <a:ea typeface="宋体" panose="02010600030101010101" pitchFamily="2" charset="-122"/>
              </a:rPr>
              <a:t>行包含一个字符串</a:t>
            </a:r>
            <a:r>
              <a:rPr lang="en-US" altLang="zh-CN" sz="4800" dirty="0">
                <a:latin typeface="宋体" panose="02010600030101010101" pitchFamily="2" charset="-122"/>
                <a:ea typeface="宋体" panose="02010600030101010101" pitchFamily="2" charset="-122"/>
              </a:rPr>
              <a:t>S</a:t>
            </a:r>
            <a:r>
              <a:rPr lang="zh-CN" altLang="en-US" sz="4800" dirty="0">
                <a:latin typeface="宋体" panose="02010600030101010101" pitchFamily="2" charset="-122"/>
                <a:ea typeface="宋体" panose="02010600030101010101" pitchFamily="2" charset="-122"/>
              </a:rPr>
              <a:t>。</a:t>
            </a:r>
            <a:r>
              <a:rPr lang="en-US" altLang="zh-CN" sz="4800" dirty="0">
                <a:latin typeface="宋体" panose="02010600030101010101" pitchFamily="2" charset="-122"/>
                <a:ea typeface="宋体" panose="02010600030101010101" pitchFamily="2" charset="-122"/>
              </a:rPr>
              <a:t>1≤|S|</a:t>
            </a:r>
            <a:r>
              <a:rPr lang="zh-CN" altLang="en-US" sz="4800" dirty="0">
                <a:latin typeface="宋体" panose="02010600030101010101" pitchFamily="2" charset="-122"/>
                <a:ea typeface="宋体" panose="02010600030101010101" pitchFamily="2" charset="-122"/>
              </a:rPr>
              <a:t>≤</a:t>
            </a:r>
            <a:r>
              <a:rPr lang="en-US" altLang="zh-CN" sz="4800" dirty="0">
                <a:latin typeface="宋体" panose="02010600030101010101" pitchFamily="2" charset="-122"/>
                <a:ea typeface="宋体" panose="02010600030101010101" pitchFamily="2" charset="-122"/>
              </a:rPr>
              <a:t>10</a:t>
            </a:r>
            <a:r>
              <a:rPr lang="en-US" altLang="zh-CN" sz="4800" baseline="30000" dirty="0">
                <a:latin typeface="宋体" panose="02010600030101010101" pitchFamily="2" charset="-122"/>
                <a:ea typeface="宋体" panose="02010600030101010101" pitchFamily="2" charset="-122"/>
              </a:rPr>
              <a:t>6</a:t>
            </a:r>
            <a:r>
              <a:rPr lang="zh-CN" altLang="en-US" sz="4800" dirty="0">
                <a:latin typeface="宋体" panose="02010600030101010101" pitchFamily="2" charset="-122"/>
                <a:ea typeface="宋体" panose="02010600030101010101" pitchFamily="2" charset="-122"/>
              </a:rPr>
              <a:t>，保证</a:t>
            </a:r>
            <a:r>
              <a:rPr lang="en-US" altLang="zh-CN" sz="4800" dirty="0">
                <a:latin typeface="宋体" panose="02010600030101010101" pitchFamily="2" charset="-122"/>
                <a:ea typeface="宋体" panose="02010600030101010101" pitchFamily="2" charset="-122"/>
              </a:rPr>
              <a:t>S</a:t>
            </a:r>
            <a:r>
              <a:rPr lang="zh-CN" altLang="en-US" sz="4800" dirty="0">
                <a:latin typeface="宋体" panose="02010600030101010101" pitchFamily="2" charset="-122"/>
                <a:ea typeface="宋体" panose="02010600030101010101" pitchFamily="2" charset="-122"/>
              </a:rPr>
              <a:t>只包含大小写、字母。</a:t>
            </a:r>
          </a:p>
          <a:p>
            <a:pPr algn="l">
              <a:lnSpc>
                <a:spcPct val="150000"/>
              </a:lnSpc>
            </a:pPr>
            <a:r>
              <a:rPr lang="en-US" altLang="zh-CN" sz="4800" dirty="0">
                <a:solidFill>
                  <a:srgbClr val="2E7EEF"/>
                </a:solidFill>
                <a:latin typeface="宋体" panose="02010600030101010101" pitchFamily="2" charset="-122"/>
                <a:ea typeface="宋体" panose="02010600030101010101" pitchFamily="2" charset="-122"/>
                <a:cs typeface="Times New Roman" panose="02020603050405020304" pitchFamily="18" charset="0"/>
              </a:rPr>
              <a:t>【</a:t>
            </a:r>
            <a:r>
              <a:rPr lang="zh-CN" altLang="en-US" sz="4800" dirty="0">
                <a:solidFill>
                  <a:srgbClr val="2E7EEF"/>
                </a:solidFill>
                <a:latin typeface="宋体" panose="02010600030101010101" pitchFamily="2" charset="-122"/>
                <a:ea typeface="宋体" panose="02010600030101010101" pitchFamily="2" charset="-122"/>
                <a:cs typeface="Times New Roman" panose="02020603050405020304" pitchFamily="18" charset="0"/>
              </a:rPr>
              <a:t>输出描述</a:t>
            </a:r>
            <a:r>
              <a:rPr lang="en-US" altLang="zh-CN" sz="4800" dirty="0">
                <a:solidFill>
                  <a:srgbClr val="2E7EEF"/>
                </a:solidFill>
                <a:latin typeface="宋体" panose="02010600030101010101" pitchFamily="2" charset="-122"/>
                <a:ea typeface="宋体" panose="02010600030101010101" pitchFamily="2" charset="-122"/>
                <a:cs typeface="Times New Roman" panose="02020603050405020304" pitchFamily="18" charset="0"/>
              </a:rPr>
              <a:t>】</a:t>
            </a:r>
            <a:r>
              <a:rPr lang="zh-CN" altLang="en-US" sz="4800" dirty="0">
                <a:latin typeface="宋体" panose="02010600030101010101" pitchFamily="2" charset="-122"/>
                <a:ea typeface="宋体" panose="02010600030101010101" pitchFamily="2" charset="-122"/>
              </a:rPr>
              <a:t>若字符串</a:t>
            </a:r>
            <a:r>
              <a:rPr lang="en-US" altLang="zh-CN" sz="4800" dirty="0">
                <a:latin typeface="宋体" panose="02010600030101010101" pitchFamily="2" charset="-122"/>
                <a:ea typeface="宋体" panose="02010600030101010101" pitchFamily="2" charset="-122"/>
              </a:rPr>
              <a:t>S</a:t>
            </a:r>
            <a:r>
              <a:rPr lang="zh-CN" altLang="en-US" sz="4800" dirty="0">
                <a:latin typeface="宋体" panose="02010600030101010101" pitchFamily="2" charset="-122"/>
                <a:ea typeface="宋体" panose="02010600030101010101" pitchFamily="2" charset="-122"/>
              </a:rPr>
              <a:t>为回文串，则输出</a:t>
            </a:r>
            <a:r>
              <a:rPr lang="en-US" altLang="zh-CN" sz="4800" dirty="0">
                <a:latin typeface="宋体" panose="02010600030101010101" pitchFamily="2" charset="-122"/>
                <a:ea typeface="宋体" panose="02010600030101010101" pitchFamily="2" charset="-122"/>
              </a:rPr>
              <a:t>Y</a:t>
            </a:r>
            <a:r>
              <a:rPr lang="zh-CN" altLang="en-US" sz="4800" dirty="0">
                <a:latin typeface="宋体" panose="02010600030101010101" pitchFamily="2" charset="-122"/>
                <a:ea typeface="宋体" panose="02010600030101010101" pitchFamily="2" charset="-122"/>
              </a:rPr>
              <a:t>，否则输出</a:t>
            </a:r>
            <a:r>
              <a:rPr lang="en-US" altLang="zh-CN" sz="4800" dirty="0">
                <a:latin typeface="宋体" panose="02010600030101010101" pitchFamily="2" charset="-122"/>
                <a:ea typeface="宋体" panose="02010600030101010101" pitchFamily="2" charset="-122"/>
              </a:rPr>
              <a:t>N</a:t>
            </a:r>
            <a:r>
              <a:rPr lang="zh-CN" altLang="en-US" sz="4800" dirty="0">
                <a:latin typeface="宋体" panose="02010600030101010101" pitchFamily="2" charset="-122"/>
                <a:ea typeface="宋体" panose="02010600030101010101" pitchFamily="2" charset="-122"/>
              </a:rPr>
              <a:t>。</a:t>
            </a:r>
          </a:p>
        </p:txBody>
      </p:sp>
      <p:sp>
        <p:nvSpPr>
          <p:cNvPr id="11" name="文本框 10"/>
          <p:cNvSpPr txBox="1"/>
          <p:nvPr/>
        </p:nvSpPr>
        <p:spPr>
          <a:xfrm>
            <a:off x="652103" y="561041"/>
            <a:ext cx="18070107" cy="953979"/>
          </a:xfrm>
          <a:prstGeom prst="rect">
            <a:avLst/>
          </a:prstGeom>
          <a:noFill/>
        </p:spPr>
        <p:txBody>
          <a:bodyPr wrap="square">
            <a:spAutoFit/>
          </a:bodyPr>
          <a:lstStyle/>
          <a:p>
            <a:pPr algn="l"/>
            <a:r>
              <a:rPr lang="zh-CN" altLang="en-US" sz="5599" b="1" spc="600" dirty="0" smtClean="0">
                <a:solidFill>
                  <a:schemeClr val="bg1"/>
                </a:solidFill>
                <a:latin typeface="思源宋体 CN Heavy" panose="02020900000000000000" charset="-122"/>
                <a:ea typeface="思源宋体 CN Heavy" panose="02020900000000000000" charset="-122"/>
              </a:rPr>
              <a:t>反向扫描</a:t>
            </a:r>
            <a:r>
              <a:rPr sz="5599" b="1" spc="600" dirty="0" err="1" smtClean="0">
                <a:solidFill>
                  <a:schemeClr val="bg1"/>
                </a:solidFill>
                <a:latin typeface="思源宋体 CN Heavy" panose="02020900000000000000" charset="-122"/>
                <a:ea typeface="思源宋体 CN Heavy" panose="02020900000000000000" charset="-122"/>
              </a:rPr>
              <a:t>例题</a:t>
            </a:r>
            <a:r>
              <a:rPr sz="5599" b="1" spc="600" dirty="0" smtClean="0">
                <a:solidFill>
                  <a:schemeClr val="bg1"/>
                </a:solidFill>
                <a:latin typeface="思源宋体 CN Heavy" panose="02020900000000000000" charset="-122"/>
                <a:ea typeface="思源宋体 CN Heavy" panose="02020900000000000000" charset="-122"/>
              </a:rPr>
              <a:t>：</a:t>
            </a:r>
            <a:r>
              <a:rPr lang="zh-CN" altLang="en-US" sz="5599" b="1" spc="600" dirty="0">
                <a:solidFill>
                  <a:schemeClr val="bg1"/>
                </a:solidFill>
                <a:latin typeface="思源宋体 CN Heavy" panose="02020900000000000000" charset="-122"/>
                <a:ea typeface="思源宋体 CN Heavy" panose="02020900000000000000" charset="-122"/>
              </a:rPr>
              <a:t>回文判定 </a:t>
            </a:r>
            <a:r>
              <a:rPr lang="en-US" altLang="zh-CN" sz="5599" b="1" spc="600" dirty="0" err="1">
                <a:solidFill>
                  <a:schemeClr val="bg1"/>
                </a:solidFill>
                <a:latin typeface="思源宋体 CN Heavy" panose="02020900000000000000" charset="-122"/>
                <a:ea typeface="思源宋体 CN Heavy" panose="02020900000000000000" charset="-122"/>
              </a:rPr>
              <a:t>lanqiaoOJ</a:t>
            </a:r>
            <a:r>
              <a:rPr lang="zh-CN" altLang="en-US" sz="5599" b="1" spc="600" dirty="0">
                <a:solidFill>
                  <a:schemeClr val="bg1"/>
                </a:solidFill>
                <a:latin typeface="思源宋体 CN Heavy" panose="02020900000000000000" charset="-122"/>
                <a:ea typeface="思源宋体 CN Heavy" panose="02020900000000000000" charset="-122"/>
              </a:rPr>
              <a:t>题号</a:t>
            </a:r>
            <a:r>
              <a:rPr lang="en-US" altLang="zh-CN" sz="5599" b="1" spc="600" dirty="0">
                <a:solidFill>
                  <a:schemeClr val="bg1"/>
                </a:solidFill>
                <a:latin typeface="思源宋体 CN Heavy" panose="02020900000000000000" charset="-122"/>
                <a:ea typeface="思源宋体 CN Heavy" panose="02020900000000000000" charset="-122"/>
              </a:rPr>
              <a:t>1371</a:t>
            </a:r>
            <a:endParaRPr lang="en-US" altLang="zh-CN" sz="4400" b="1" spc="600" dirty="0">
              <a:solidFill>
                <a:schemeClr val="bg1"/>
              </a:solidFill>
              <a:latin typeface="思源宋体 CN Heavy" panose="02020900000000000000" charset="-122"/>
              <a:ea typeface="思源宋体 CN Heavy" panose="02020900000000000000" charset="-122"/>
            </a:endParaRPr>
          </a:p>
        </p:txBody>
      </p:sp>
    </p:spTree>
    <p:custDataLst>
      <p:tags r:id="rId1"/>
    </p:custDataLst>
    <p:extLst>
      <p:ext uri="{BB962C8B-B14F-4D97-AF65-F5344CB8AC3E}">
        <p14:creationId xmlns:p14="http://schemas.microsoft.com/office/powerpoint/2010/main" val="2970527537"/>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599" b="1" spc="600" dirty="0" smtClean="0">
                  <a:solidFill>
                    <a:schemeClr val="bg1"/>
                  </a:solidFill>
                  <a:latin typeface="思源宋体 CN Heavy" panose="02020900000000000000" charset="-122"/>
                  <a:ea typeface="思源宋体 CN Heavy" panose="02020900000000000000" charset="-122"/>
                </a:rPr>
                <a:t>尺取法的</a:t>
              </a:r>
              <a:r>
                <a:rPr lang="zh-CN" altLang="en-US" sz="5599" b="1" spc="600" dirty="0">
                  <a:solidFill>
                    <a:schemeClr val="bg1"/>
                  </a:solidFill>
                  <a:latin typeface="思源宋体 CN Heavy" panose="02020900000000000000" charset="-122"/>
                  <a:ea typeface="思源宋体 CN Heavy" panose="02020900000000000000" charset="-122"/>
                </a:rPr>
                <a:t>代码</a:t>
              </a:r>
              <a:endParaRPr sz="5599" b="1" spc="600" dirty="0">
                <a:solidFill>
                  <a:schemeClr val="bg1"/>
                </a:solidFill>
                <a:latin typeface="思源宋体 CN Heavy" panose="02020900000000000000" charset="-122"/>
                <a:ea typeface="思源宋体 CN Heavy" panose="02020900000000000000" charset="-122"/>
              </a:endParaRPr>
            </a:p>
          </p:txBody>
        </p:sp>
      </p:grpSp>
      <p:pic>
        <p:nvPicPr>
          <p:cNvPr id="13" name="图片 12"/>
          <p:cNvPicPr/>
          <p:nvPr/>
        </p:nvPicPr>
        <p:blipFill>
          <a:blip r:embed="rId5">
            <a:lum bright="34000" contrast="-8000"/>
          </a:blip>
          <a:stretch>
            <a:fillRect/>
          </a:stretch>
        </p:blipFill>
        <p:spPr>
          <a:xfrm rot="5400000">
            <a:off x="8130475" y="3136544"/>
            <a:ext cx="16534518" cy="12314931"/>
          </a:xfrm>
          <a:prstGeom prst="rect">
            <a:avLst/>
          </a:prstGeom>
          <a:noFill/>
          <a:ln w="9525">
            <a:noFill/>
          </a:ln>
        </p:spPr>
      </p:pic>
      <p:sp>
        <p:nvSpPr>
          <p:cNvPr id="14" name="文本框 13" descr="7b0a202020202262756c6c6574223a20227b5c2263617465676f727949645c223a31303030352c5c2274656d706c61746549645c223a32303233313332387d220a7d0a"/>
          <p:cNvSpPr txBox="1"/>
          <p:nvPr/>
        </p:nvSpPr>
        <p:spPr>
          <a:xfrm>
            <a:off x="12497188" y="5291382"/>
            <a:ext cx="15659421" cy="7294305"/>
          </a:xfrm>
          <a:prstGeom prst="rect">
            <a:avLst/>
          </a:prstGeom>
          <a:noFill/>
          <a:ln>
            <a:noFill/>
          </a:ln>
        </p:spPr>
        <p:txBody>
          <a:bodyPr wrap="square" rtlCol="0">
            <a:spAutoFit/>
          </a:bodyPr>
          <a:lstStyle/>
          <a:p>
            <a:pPr algn="l"/>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s=input()</a:t>
            </a:r>
          </a:p>
          <a:p>
            <a:pPr algn="l"/>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=0</a:t>
            </a:r>
          </a:p>
          <a:p>
            <a:pPr algn="l"/>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j=</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len</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(s)-1</a:t>
            </a:r>
          </a:p>
          <a:p>
            <a:pPr algn="l"/>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if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==j:  print('Y')</a:t>
            </a:r>
          </a:p>
          <a:p>
            <a:pPr algn="l"/>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else:</a:t>
            </a:r>
          </a:p>
          <a:p>
            <a:pPr algn="l"/>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while s[</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]==s[j]:</a:t>
            </a:r>
          </a:p>
          <a:p>
            <a:pPr algn="l"/>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+=1</a:t>
            </a:r>
          </a:p>
          <a:p>
            <a:pPr algn="l"/>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j-=1</a:t>
            </a:r>
          </a:p>
          <a:p>
            <a:pPr algn="l"/>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 j&lt;=</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print('Y')</a:t>
            </a:r>
          </a:p>
          <a:p>
            <a:pPr algn="l"/>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break</a:t>
            </a:r>
          </a:p>
          <a:p>
            <a:pPr algn="l"/>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else:</a:t>
            </a:r>
          </a:p>
          <a:p>
            <a:pPr algn="l"/>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print("N")</a:t>
            </a:r>
          </a:p>
        </p:txBody>
      </p:sp>
      <p:sp>
        <p:nvSpPr>
          <p:cNvPr id="12" name="文本框 11" descr="7b0a202020202262756c6c6574223a20227b5c2263617465676f727949645c223a31303030352c5c2274656d706c61746549645c223a32303233313332387d220a7d0a"/>
          <p:cNvSpPr txBox="1"/>
          <p:nvPr/>
        </p:nvSpPr>
        <p:spPr>
          <a:xfrm>
            <a:off x="1110021" y="5135712"/>
            <a:ext cx="6091886" cy="5515484"/>
          </a:xfrm>
          <a:prstGeom prst="rect">
            <a:avLst/>
          </a:prstGeom>
          <a:noFill/>
        </p:spPr>
        <p:txBody>
          <a:bodyPr wrap="square" rtlCol="0">
            <a:spAutoFit/>
          </a:bodyPr>
          <a:lstStyle/>
          <a:p>
            <a:pPr marL="571500" indent="-571500" algn="l">
              <a:lnSpc>
                <a:spcPct val="150000"/>
              </a:lnSpc>
              <a:buFont typeface="Arial" panose="020B0604020202020204" pitchFamily="34" charset="0"/>
              <a:buChar char="•"/>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反向扫描的两个指针</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j</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，指针</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从左向右扫描，指针</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j</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从右向左扫描，在中间</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&lt; j</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处相遇并停止。反向扫描比同向扫描简单。</a:t>
            </a:r>
            <a:endParaRPr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115085948"/>
      </p:ext>
    </p:extLst>
  </p:cSld>
  <p:clrMapOvr>
    <a:masterClrMapping/>
  </p:clrMapOvr>
  <p:transition spd="slow" advClick="0" advTm="1000">
    <p:push dir="u"/>
  </p:transition>
  <p:timing>
    <p:tnLst>
      <p:par>
        <p:cTn id="1" dur="indefinite" restart="never" nodeType="tmRoot"/>
      </p:par>
    </p:tnLst>
    <p:bldLst>
      <p:bldP spid="1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068" y="657555"/>
            <a:ext cx="3541164" cy="575908"/>
          </a:xfrm>
          <a:prstGeom prst="rect">
            <a:avLst/>
          </a:prstGeom>
        </p:spPr>
      </p:pic>
      <p:sp>
        <p:nvSpPr>
          <p:cNvPr id="38" name="文本框 37"/>
          <p:cNvSpPr txBox="1"/>
          <p:nvPr/>
        </p:nvSpPr>
        <p:spPr>
          <a:xfrm>
            <a:off x="652102" y="980114"/>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178160"/>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grpSp>
      <p:sp>
        <p:nvSpPr>
          <p:cNvPr id="2" name="文本框 1" descr="7b0a202020202262756c6c6574223a20227b5c2263617465676f727949645c223a31303030352c5c2274656d706c61746549645c223a32303233313332387d220a7d0a"/>
          <p:cNvSpPr txBox="1"/>
          <p:nvPr/>
        </p:nvSpPr>
        <p:spPr>
          <a:xfrm>
            <a:off x="652103" y="3546737"/>
            <a:ext cx="22830483" cy="7675178"/>
          </a:xfrm>
          <a:prstGeom prst="rect">
            <a:avLst/>
          </a:prstGeom>
          <a:noFill/>
        </p:spPr>
        <p:txBody>
          <a:bodyPr wrap="square" rtlCol="0">
            <a:spAutoFit/>
          </a:bodyPr>
          <a:lstStyle/>
          <a:p>
            <a:pPr algn="l">
              <a:lnSpc>
                <a:spcPct val="150000"/>
              </a:lnSpc>
            </a:pPr>
            <a:r>
              <a:rPr lang="en-US" altLang="zh-CN" sz="4800" dirty="0">
                <a:solidFill>
                  <a:srgbClr val="2E7EEF"/>
                </a:solidFill>
                <a:latin typeface="宋体" panose="02010600030101010101" pitchFamily="2" charset="-122"/>
                <a:ea typeface="宋体" panose="02010600030101010101" pitchFamily="2" charset="-122"/>
                <a:cs typeface="Times New Roman" panose="02020603050405020304" pitchFamily="18" charset="0"/>
              </a:rPr>
              <a:t>【</a:t>
            </a:r>
            <a:r>
              <a:rPr lang="en-US" altLang="zh-CN" sz="4800" dirty="0" err="1">
                <a:solidFill>
                  <a:srgbClr val="2E7EEF"/>
                </a:solidFill>
                <a:latin typeface="宋体" panose="02010600030101010101" pitchFamily="2" charset="-122"/>
                <a:ea typeface="宋体" panose="02010600030101010101" pitchFamily="2" charset="-122"/>
                <a:cs typeface="Times New Roman" panose="02020603050405020304" pitchFamily="18" charset="0"/>
              </a:rPr>
              <a:t>题目描述</a:t>
            </a:r>
            <a:r>
              <a:rPr lang="en-US" altLang="zh-CN" sz="4800" dirty="0" smtClean="0">
                <a:solidFill>
                  <a:srgbClr val="2E7EEF"/>
                </a:solidFill>
                <a:latin typeface="宋体" panose="02010600030101010101" pitchFamily="2" charset="-122"/>
                <a:ea typeface="宋体" panose="02010600030101010101" pitchFamily="2" charset="-122"/>
                <a:cs typeface="Times New Roman" panose="02020603050405020304" pitchFamily="18" charset="0"/>
              </a:rPr>
              <a:t>】</a:t>
            </a:r>
            <a:r>
              <a:rPr lang="zh-CN" altLang="en-US" sz="4800" dirty="0">
                <a:latin typeface="宋体" panose="02010600030101010101" pitchFamily="2" charset="-122"/>
                <a:ea typeface="宋体" panose="02010600030101010101" pitchFamily="2" charset="-122"/>
              </a:rPr>
              <a:t>给定一个长度为 </a:t>
            </a:r>
            <a:r>
              <a:rPr lang="en-US" altLang="zh-CN" sz="4800" dirty="0">
                <a:latin typeface="宋体" panose="02010600030101010101" pitchFamily="2" charset="-122"/>
                <a:ea typeface="宋体" panose="02010600030101010101" pitchFamily="2" charset="-122"/>
              </a:rPr>
              <a:t>n </a:t>
            </a:r>
            <a:r>
              <a:rPr lang="zh-CN" altLang="en-US" sz="4800" dirty="0">
                <a:latin typeface="宋体" panose="02010600030101010101" pitchFamily="2" charset="-122"/>
                <a:ea typeface="宋体" panose="02010600030101010101" pitchFamily="2" charset="-122"/>
              </a:rPr>
              <a:t>的序列 </a:t>
            </a:r>
            <a:r>
              <a:rPr lang="en-US" altLang="zh-CN" sz="4800" dirty="0">
                <a:latin typeface="宋体" panose="02010600030101010101" pitchFamily="2" charset="-122"/>
                <a:ea typeface="宋体" panose="02010600030101010101" pitchFamily="2" charset="-122"/>
              </a:rPr>
              <a:t>a1, a2, ⋯,an </a:t>
            </a:r>
            <a:r>
              <a:rPr lang="zh-CN" altLang="en-US" sz="4800" dirty="0">
                <a:latin typeface="宋体" panose="02010600030101010101" pitchFamily="2" charset="-122"/>
                <a:ea typeface="宋体" panose="02010600030101010101" pitchFamily="2" charset="-122"/>
              </a:rPr>
              <a:t>和一个常数 </a:t>
            </a:r>
            <a:r>
              <a:rPr lang="en-US" altLang="zh-CN" sz="4800" dirty="0">
                <a:latin typeface="宋体" panose="02010600030101010101" pitchFamily="2" charset="-122"/>
                <a:ea typeface="宋体" panose="02010600030101010101" pitchFamily="2" charset="-122"/>
              </a:rPr>
              <a:t>S</a:t>
            </a:r>
            <a:r>
              <a:rPr lang="zh-CN" altLang="en-US" sz="4800" dirty="0">
                <a:latin typeface="宋体" panose="02010600030101010101" pitchFamily="2" charset="-122"/>
                <a:ea typeface="宋体" panose="02010600030101010101" pitchFamily="2" charset="-122"/>
              </a:rPr>
              <a:t>。对于一个连续区间如果它的区间和大于或等于 </a:t>
            </a:r>
            <a:r>
              <a:rPr lang="en-US" altLang="zh-CN" sz="4800" dirty="0">
                <a:latin typeface="宋体" panose="02010600030101010101" pitchFamily="2" charset="-122"/>
                <a:ea typeface="宋体" panose="02010600030101010101" pitchFamily="2" charset="-122"/>
              </a:rPr>
              <a:t>S</a:t>
            </a:r>
            <a:r>
              <a:rPr lang="zh-CN" altLang="en-US" sz="4800" dirty="0">
                <a:latin typeface="宋体" panose="02010600030101010101" pitchFamily="2" charset="-122"/>
                <a:ea typeface="宋体" panose="02010600030101010101" pitchFamily="2" charset="-122"/>
              </a:rPr>
              <a:t>，则称它为美丽的区间。对于一个美丽的区间，如果其区间长度越短，它就越美丽。请你从序列中找出最美丽的区间。</a:t>
            </a:r>
          </a:p>
          <a:p>
            <a:pPr algn="l">
              <a:lnSpc>
                <a:spcPct val="150000"/>
              </a:lnSpc>
            </a:pPr>
            <a:r>
              <a:rPr lang="en-US" altLang="zh-CN" sz="4800" dirty="0">
                <a:solidFill>
                  <a:srgbClr val="2E7EEF"/>
                </a:solidFill>
                <a:latin typeface="宋体" panose="02010600030101010101" pitchFamily="2" charset="-122"/>
                <a:ea typeface="宋体" panose="02010600030101010101" pitchFamily="2" charset="-122"/>
                <a:cs typeface="Times New Roman" panose="02020603050405020304" pitchFamily="18" charset="0"/>
              </a:rPr>
              <a:t>【</a:t>
            </a:r>
            <a:r>
              <a:rPr lang="zh-CN" altLang="en-US" sz="4800" dirty="0">
                <a:solidFill>
                  <a:srgbClr val="2E7EEF"/>
                </a:solidFill>
                <a:latin typeface="宋体" panose="02010600030101010101" pitchFamily="2" charset="-122"/>
                <a:ea typeface="宋体" panose="02010600030101010101" pitchFamily="2" charset="-122"/>
                <a:cs typeface="Times New Roman" panose="02020603050405020304" pitchFamily="18" charset="0"/>
              </a:rPr>
              <a:t>输入描述</a:t>
            </a:r>
            <a:r>
              <a:rPr lang="en-US" altLang="zh-CN" sz="4800" dirty="0">
                <a:solidFill>
                  <a:srgbClr val="2E7EEF"/>
                </a:solidFill>
                <a:latin typeface="宋体" panose="02010600030101010101" pitchFamily="2" charset="-122"/>
                <a:ea typeface="宋体" panose="02010600030101010101" pitchFamily="2" charset="-122"/>
                <a:cs typeface="Times New Roman" panose="02020603050405020304" pitchFamily="18" charset="0"/>
              </a:rPr>
              <a:t>】</a:t>
            </a:r>
            <a:r>
              <a:rPr lang="zh-CN" altLang="en-US" sz="4800" dirty="0">
                <a:latin typeface="宋体" panose="02010600030101010101" pitchFamily="2" charset="-122"/>
                <a:ea typeface="宋体" panose="02010600030101010101" pitchFamily="2" charset="-122"/>
              </a:rPr>
              <a:t>第一行包含两个整数 </a:t>
            </a:r>
            <a:r>
              <a:rPr lang="en-US" altLang="zh-CN" sz="4800" dirty="0">
                <a:latin typeface="宋体" panose="02010600030101010101" pitchFamily="2" charset="-122"/>
                <a:ea typeface="宋体" panose="02010600030101010101" pitchFamily="2" charset="-122"/>
              </a:rPr>
              <a:t>n, S</a:t>
            </a:r>
            <a:r>
              <a:rPr lang="zh-CN" altLang="en-US" sz="4800" dirty="0">
                <a:latin typeface="宋体" panose="02010600030101010101" pitchFamily="2" charset="-122"/>
                <a:ea typeface="宋体" panose="02010600030101010101" pitchFamily="2" charset="-122"/>
              </a:rPr>
              <a:t>，其含义如题所述。接下来一行包含 </a:t>
            </a:r>
            <a:r>
              <a:rPr lang="en-US" altLang="zh-CN" sz="4800" dirty="0">
                <a:latin typeface="宋体" panose="02010600030101010101" pitchFamily="2" charset="-122"/>
                <a:ea typeface="宋体" panose="02010600030101010101" pitchFamily="2" charset="-122"/>
              </a:rPr>
              <a:t>n </a:t>
            </a:r>
            <a:r>
              <a:rPr lang="zh-CN" altLang="en-US" sz="4800" dirty="0">
                <a:latin typeface="宋体" panose="02010600030101010101" pitchFamily="2" charset="-122"/>
                <a:ea typeface="宋体" panose="02010600030101010101" pitchFamily="2" charset="-122"/>
              </a:rPr>
              <a:t>个整数，分别表示</a:t>
            </a:r>
            <a:r>
              <a:rPr lang="en-US" altLang="zh-CN" sz="4800" dirty="0">
                <a:latin typeface="宋体" panose="02010600030101010101" pitchFamily="2" charset="-122"/>
                <a:ea typeface="宋体" panose="02010600030101010101" pitchFamily="2" charset="-122"/>
              </a:rPr>
              <a:t>a1, a2, ⋯, an </a:t>
            </a:r>
            <a:r>
              <a:rPr lang="zh-CN" altLang="en-US" sz="4800" dirty="0">
                <a:latin typeface="宋体" panose="02010600030101010101" pitchFamily="2" charset="-122"/>
                <a:ea typeface="宋体" panose="02010600030101010101" pitchFamily="2" charset="-122"/>
              </a:rPr>
              <a:t>。</a:t>
            </a:r>
            <a:r>
              <a:rPr lang="en-US" altLang="zh-CN" sz="4800" dirty="0">
                <a:latin typeface="宋体" panose="02010600030101010101" pitchFamily="2" charset="-122"/>
                <a:ea typeface="宋体" panose="02010600030101010101" pitchFamily="2" charset="-122"/>
              </a:rPr>
              <a:t>10 ≤ N ≤ 10</a:t>
            </a:r>
            <a:r>
              <a:rPr lang="en-US" altLang="zh-CN" sz="4800" baseline="30000" dirty="0">
                <a:latin typeface="宋体" panose="02010600030101010101" pitchFamily="2" charset="-122"/>
                <a:ea typeface="宋体" panose="02010600030101010101" pitchFamily="2" charset="-122"/>
              </a:rPr>
              <a:t>5</a:t>
            </a:r>
            <a:r>
              <a:rPr lang="zh-CN" altLang="en-US" sz="4800" dirty="0">
                <a:latin typeface="宋体" panose="02010600030101010101" pitchFamily="2" charset="-122"/>
                <a:ea typeface="宋体" panose="02010600030101010101" pitchFamily="2" charset="-122"/>
              </a:rPr>
              <a:t>，</a:t>
            </a:r>
            <a:r>
              <a:rPr lang="en-US" altLang="zh-CN" sz="4800" dirty="0">
                <a:latin typeface="宋体" panose="02010600030101010101" pitchFamily="2" charset="-122"/>
                <a:ea typeface="宋体" panose="02010600030101010101" pitchFamily="2" charset="-122"/>
              </a:rPr>
              <a:t>1≤ </a:t>
            </a:r>
            <a:r>
              <a:rPr lang="en-US" altLang="zh-CN" sz="4800" dirty="0" err="1">
                <a:latin typeface="宋体" panose="02010600030101010101" pitchFamily="2" charset="-122"/>
                <a:ea typeface="宋体" panose="02010600030101010101" pitchFamily="2" charset="-122"/>
              </a:rPr>
              <a:t>ai</a:t>
            </a:r>
            <a:r>
              <a:rPr lang="en-US" altLang="zh-CN" sz="4800" dirty="0">
                <a:latin typeface="宋体" panose="02010600030101010101" pitchFamily="2" charset="-122"/>
                <a:ea typeface="宋体" panose="02010600030101010101" pitchFamily="2" charset="-122"/>
              </a:rPr>
              <a:t> ≤ 10</a:t>
            </a:r>
            <a:r>
              <a:rPr lang="en-US" altLang="zh-CN" sz="4800" baseline="30000" dirty="0">
                <a:latin typeface="宋体" panose="02010600030101010101" pitchFamily="2" charset="-122"/>
                <a:ea typeface="宋体" panose="02010600030101010101" pitchFamily="2" charset="-122"/>
              </a:rPr>
              <a:t>4</a:t>
            </a:r>
            <a:r>
              <a:rPr lang="zh-CN" altLang="en-US" sz="4800" dirty="0">
                <a:latin typeface="宋体" panose="02010600030101010101" pitchFamily="2" charset="-122"/>
                <a:ea typeface="宋体" panose="02010600030101010101" pitchFamily="2" charset="-122"/>
              </a:rPr>
              <a:t>，</a:t>
            </a:r>
            <a:r>
              <a:rPr lang="en-US" altLang="zh-CN" sz="4800" dirty="0">
                <a:latin typeface="宋体" panose="02010600030101010101" pitchFamily="2" charset="-122"/>
                <a:ea typeface="宋体" panose="02010600030101010101" pitchFamily="2" charset="-122"/>
              </a:rPr>
              <a:t>1 ≤ S ≤ 10</a:t>
            </a:r>
            <a:r>
              <a:rPr lang="en-US" altLang="zh-CN" sz="4800" baseline="30000" dirty="0">
                <a:latin typeface="宋体" panose="02010600030101010101" pitchFamily="2" charset="-122"/>
                <a:ea typeface="宋体" panose="02010600030101010101" pitchFamily="2" charset="-122"/>
              </a:rPr>
              <a:t>8</a:t>
            </a:r>
            <a:r>
              <a:rPr lang="zh-CN" altLang="en-US" sz="4800" dirty="0">
                <a:latin typeface="宋体" panose="02010600030101010101" pitchFamily="2" charset="-122"/>
                <a:ea typeface="宋体" panose="02010600030101010101" pitchFamily="2" charset="-122"/>
              </a:rPr>
              <a:t>。</a:t>
            </a:r>
          </a:p>
          <a:p>
            <a:pPr algn="l">
              <a:lnSpc>
                <a:spcPct val="150000"/>
              </a:lnSpc>
            </a:pPr>
            <a:r>
              <a:rPr lang="en-US" altLang="zh-CN" sz="4800" dirty="0">
                <a:solidFill>
                  <a:srgbClr val="2E7EEF"/>
                </a:solidFill>
                <a:latin typeface="宋体" panose="02010600030101010101" pitchFamily="2" charset="-122"/>
                <a:ea typeface="宋体" panose="02010600030101010101" pitchFamily="2" charset="-122"/>
                <a:cs typeface="Times New Roman" panose="02020603050405020304" pitchFamily="18" charset="0"/>
              </a:rPr>
              <a:t>【</a:t>
            </a:r>
            <a:r>
              <a:rPr lang="zh-CN" altLang="en-US" sz="4800" dirty="0">
                <a:solidFill>
                  <a:srgbClr val="2E7EEF"/>
                </a:solidFill>
                <a:latin typeface="宋体" panose="02010600030101010101" pitchFamily="2" charset="-122"/>
                <a:ea typeface="宋体" panose="02010600030101010101" pitchFamily="2" charset="-122"/>
                <a:cs typeface="Times New Roman" panose="02020603050405020304" pitchFamily="18" charset="0"/>
              </a:rPr>
              <a:t>输出描述</a:t>
            </a:r>
            <a:r>
              <a:rPr lang="en-US" altLang="zh-CN" sz="4800" dirty="0">
                <a:solidFill>
                  <a:srgbClr val="2E7EEF"/>
                </a:solidFill>
                <a:latin typeface="宋体" panose="02010600030101010101" pitchFamily="2" charset="-122"/>
                <a:ea typeface="宋体" panose="02010600030101010101" pitchFamily="2" charset="-122"/>
                <a:cs typeface="Times New Roman" panose="02020603050405020304" pitchFamily="18" charset="0"/>
              </a:rPr>
              <a:t>】</a:t>
            </a:r>
            <a:r>
              <a:rPr lang="zh-CN" altLang="en-US" sz="4800" dirty="0">
                <a:latin typeface="宋体" panose="02010600030101010101" pitchFamily="2" charset="-122"/>
                <a:ea typeface="宋体" panose="02010600030101010101" pitchFamily="2" charset="-122"/>
              </a:rPr>
              <a:t>输出共一行，包含一个整数，表示最美丽的区间的长度。若不存在任何美丽的区间，则输出</a:t>
            </a:r>
            <a:r>
              <a:rPr lang="en-US" altLang="zh-CN" sz="4800" dirty="0">
                <a:latin typeface="宋体" panose="02010600030101010101" pitchFamily="2" charset="-122"/>
                <a:ea typeface="宋体" panose="02010600030101010101" pitchFamily="2" charset="-122"/>
              </a:rPr>
              <a:t>0</a:t>
            </a:r>
            <a:r>
              <a:rPr lang="zh-CN" altLang="en-US" sz="4800" dirty="0">
                <a:latin typeface="宋体" panose="02010600030101010101" pitchFamily="2" charset="-122"/>
                <a:ea typeface="宋体" panose="02010600030101010101" pitchFamily="2" charset="-122"/>
              </a:rPr>
              <a:t>。</a:t>
            </a:r>
          </a:p>
        </p:txBody>
      </p:sp>
      <p:sp>
        <p:nvSpPr>
          <p:cNvPr id="11" name="文本框 10"/>
          <p:cNvSpPr txBox="1"/>
          <p:nvPr/>
        </p:nvSpPr>
        <p:spPr>
          <a:xfrm>
            <a:off x="652103" y="561041"/>
            <a:ext cx="19448785" cy="953979"/>
          </a:xfrm>
          <a:prstGeom prst="rect">
            <a:avLst/>
          </a:prstGeom>
          <a:noFill/>
        </p:spPr>
        <p:txBody>
          <a:bodyPr wrap="square">
            <a:spAutoFit/>
          </a:bodyPr>
          <a:lstStyle/>
          <a:p>
            <a:pPr algn="l"/>
            <a:r>
              <a:rPr lang="zh-CN" altLang="en-US" sz="5599" b="1" spc="600" dirty="0" smtClean="0">
                <a:solidFill>
                  <a:schemeClr val="bg1"/>
                </a:solidFill>
                <a:latin typeface="思源宋体 CN Heavy" panose="02020900000000000000" charset="-122"/>
                <a:ea typeface="思源宋体 CN Heavy" panose="02020900000000000000" charset="-122"/>
              </a:rPr>
              <a:t>同向扫描</a:t>
            </a:r>
            <a:r>
              <a:rPr sz="5599" b="1" spc="600" dirty="0" err="1" smtClean="0">
                <a:solidFill>
                  <a:schemeClr val="bg1"/>
                </a:solidFill>
                <a:latin typeface="思源宋体 CN Heavy" panose="02020900000000000000" charset="-122"/>
                <a:ea typeface="思源宋体 CN Heavy" panose="02020900000000000000" charset="-122"/>
              </a:rPr>
              <a:t>例题</a:t>
            </a:r>
            <a:r>
              <a:rPr sz="5599" b="1" spc="600" dirty="0" smtClean="0">
                <a:solidFill>
                  <a:schemeClr val="bg1"/>
                </a:solidFill>
                <a:latin typeface="思源宋体 CN Heavy" panose="02020900000000000000" charset="-122"/>
                <a:ea typeface="思源宋体 CN Heavy" panose="02020900000000000000" charset="-122"/>
              </a:rPr>
              <a:t>：</a:t>
            </a:r>
            <a:r>
              <a:rPr lang="zh-CN" altLang="en-US" sz="5599" b="1" spc="600" dirty="0">
                <a:solidFill>
                  <a:schemeClr val="bg1"/>
                </a:solidFill>
                <a:latin typeface="思源宋体 CN Heavy" panose="02020900000000000000" charset="-122"/>
                <a:ea typeface="思源宋体 CN Heavy" panose="02020900000000000000" charset="-122"/>
              </a:rPr>
              <a:t>美丽的区间  </a:t>
            </a:r>
            <a:r>
              <a:rPr lang="en-US" altLang="zh-CN" sz="5599" b="1" spc="600" dirty="0" err="1">
                <a:solidFill>
                  <a:schemeClr val="bg1"/>
                </a:solidFill>
                <a:latin typeface="思源宋体 CN Heavy" panose="02020900000000000000" charset="-122"/>
                <a:ea typeface="思源宋体 CN Heavy" panose="02020900000000000000" charset="-122"/>
              </a:rPr>
              <a:t>lanqiaoOJ</a:t>
            </a:r>
            <a:r>
              <a:rPr lang="zh-CN" altLang="en-US" sz="5599" b="1" spc="600" dirty="0">
                <a:solidFill>
                  <a:schemeClr val="bg1"/>
                </a:solidFill>
                <a:latin typeface="思源宋体 CN Heavy" panose="02020900000000000000" charset="-122"/>
                <a:ea typeface="思源宋体 CN Heavy" panose="02020900000000000000" charset="-122"/>
              </a:rPr>
              <a:t>题号</a:t>
            </a:r>
            <a:r>
              <a:rPr lang="en-US" altLang="zh-CN" sz="5599" b="1" spc="600" dirty="0">
                <a:solidFill>
                  <a:schemeClr val="bg1"/>
                </a:solidFill>
                <a:latin typeface="思源宋体 CN Heavy" panose="02020900000000000000" charset="-122"/>
                <a:ea typeface="思源宋体 CN Heavy" panose="02020900000000000000" charset="-122"/>
              </a:rPr>
              <a:t>1372</a:t>
            </a:r>
            <a:endParaRPr lang="en-US" altLang="zh-CN" sz="4400" b="1" spc="600" dirty="0">
              <a:solidFill>
                <a:schemeClr val="bg1"/>
              </a:solidFill>
              <a:latin typeface="思源宋体 CN Heavy" panose="02020900000000000000" charset="-122"/>
              <a:ea typeface="思源宋体 CN Heavy" panose="02020900000000000000" charset="-122"/>
            </a:endParaRPr>
          </a:p>
        </p:txBody>
      </p:sp>
    </p:spTree>
    <p:custDataLst>
      <p:tags r:id="rId1"/>
    </p:custDataLst>
    <p:extLst>
      <p:ext uri="{BB962C8B-B14F-4D97-AF65-F5344CB8AC3E}">
        <p14:creationId xmlns:p14="http://schemas.microsoft.com/office/powerpoint/2010/main" val="2573604259"/>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599" b="1" spc="600" dirty="0" smtClean="0">
                  <a:solidFill>
                    <a:schemeClr val="bg1"/>
                  </a:solidFill>
                  <a:latin typeface="思源宋体 CN Heavy" panose="02020900000000000000" charset="-122"/>
                  <a:ea typeface="思源宋体 CN Heavy" panose="02020900000000000000" charset="-122"/>
                </a:rPr>
                <a:t>尺取法的</a:t>
              </a:r>
              <a:r>
                <a:rPr lang="zh-CN" altLang="en-US" sz="5599" b="1" spc="600" dirty="0">
                  <a:solidFill>
                    <a:schemeClr val="bg1"/>
                  </a:solidFill>
                  <a:latin typeface="思源宋体 CN Heavy" panose="02020900000000000000" charset="-122"/>
                  <a:ea typeface="思源宋体 CN Heavy" panose="02020900000000000000" charset="-122"/>
                </a:rPr>
                <a:t>代码</a:t>
              </a:r>
              <a:endParaRPr sz="5599" b="1" spc="600" dirty="0">
                <a:solidFill>
                  <a:schemeClr val="bg1"/>
                </a:solidFill>
                <a:latin typeface="思源宋体 CN Heavy" panose="02020900000000000000" charset="-122"/>
                <a:ea typeface="思源宋体 CN Heavy" panose="02020900000000000000" charset="-122"/>
              </a:endParaRPr>
            </a:p>
          </p:txBody>
        </p:sp>
      </p:grpSp>
      <p:pic>
        <p:nvPicPr>
          <p:cNvPr id="13" name="图片 12"/>
          <p:cNvPicPr/>
          <p:nvPr/>
        </p:nvPicPr>
        <p:blipFill>
          <a:blip r:embed="rId5">
            <a:lum bright="34000" contrast="-8000"/>
          </a:blip>
          <a:stretch>
            <a:fillRect/>
          </a:stretch>
        </p:blipFill>
        <p:spPr>
          <a:xfrm rot="5400000">
            <a:off x="8447395" y="688083"/>
            <a:ext cx="16534518" cy="16805451"/>
          </a:xfrm>
          <a:prstGeom prst="rect">
            <a:avLst/>
          </a:prstGeom>
          <a:noFill/>
          <a:ln w="9525">
            <a:noFill/>
          </a:ln>
        </p:spPr>
      </p:pic>
      <p:sp>
        <p:nvSpPr>
          <p:cNvPr id="14" name="文本框 13" descr="7b0a202020202262756c6c6574223a20227b5c2263617465676f727949645c223a31303030352c5c2274656d706c61746549645c223a32303233313332387d220a7d0a"/>
          <p:cNvSpPr txBox="1"/>
          <p:nvPr/>
        </p:nvSpPr>
        <p:spPr>
          <a:xfrm>
            <a:off x="10392616" y="4889658"/>
            <a:ext cx="15659421" cy="8402300"/>
          </a:xfrm>
          <a:prstGeom prst="rect">
            <a:avLst/>
          </a:prstGeom>
          <a:noFill/>
          <a:ln>
            <a:noFill/>
          </a:ln>
        </p:spPr>
        <p:txBody>
          <a:bodyPr wrap="square" rtlCol="0">
            <a:spAutoFit/>
          </a:bodyPr>
          <a:lstStyle/>
          <a:p>
            <a:pPr algn="l"/>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n, S = map(</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int,input</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().split())</a:t>
            </a:r>
          </a:p>
          <a:p>
            <a:pPr algn="l"/>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 = list(map(</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int,input</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().split()))</a:t>
            </a:r>
          </a:p>
          <a:p>
            <a:pPr algn="l"/>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sum = 0</a:t>
            </a:r>
          </a:p>
          <a:p>
            <a:pPr algn="l"/>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ans</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1e8</a:t>
            </a:r>
          </a:p>
          <a:p>
            <a:pPr algn="l"/>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j = 0, 0</a:t>
            </a:r>
          </a:p>
          <a:p>
            <a:pPr algn="l"/>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while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&lt;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len</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    #</a:t>
            </a: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遍历整个列表</a:t>
            </a:r>
          </a:p>
          <a:p>
            <a:pPr algn="l"/>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if sum &lt; S:      #</a:t>
            </a: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如果区间和小于</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a:t>
            </a: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，则一直相加</a:t>
            </a:r>
          </a:p>
          <a:p>
            <a:pPr algn="l"/>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sum += a[</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区间和加</a:t>
            </a:r>
          </a:p>
          <a:p>
            <a:pPr algn="l"/>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1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指针向前走</a:t>
            </a:r>
          </a:p>
          <a:p>
            <a:pPr algn="l"/>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else:</a:t>
            </a:r>
          </a:p>
          <a:p>
            <a:pPr algn="l"/>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ans</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min(</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j,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ans</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记录较小区间长度</a:t>
            </a:r>
          </a:p>
          <a:p>
            <a:pPr algn="l"/>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sum -= a[j]  #</a:t>
            </a: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区间和减</a:t>
            </a:r>
          </a:p>
          <a:p>
            <a:pPr algn="l"/>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j += 1       #j</a:t>
            </a: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指针向前走</a:t>
            </a:r>
          </a:p>
          <a:p>
            <a:pPr algn="l"/>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if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ans</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1e8: print('0')</a:t>
            </a:r>
          </a:p>
          <a:p>
            <a:pPr algn="l"/>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else:          print(</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ans</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p:txBody>
      </p:sp>
      <p:sp>
        <p:nvSpPr>
          <p:cNvPr id="10" name="文本框 9" descr="7b0a202020202262756c6c6574223a20227b5c2263617465676f727949645c223a31303030352c5c2274656d706c61746549645c223a32303233313332387d220a7d0a"/>
          <p:cNvSpPr txBox="1"/>
          <p:nvPr/>
        </p:nvSpPr>
        <p:spPr>
          <a:xfrm>
            <a:off x="1110021" y="5135712"/>
            <a:ext cx="6091886" cy="7362144"/>
          </a:xfrm>
          <a:prstGeom prst="rect">
            <a:avLst/>
          </a:prstGeom>
          <a:noFill/>
        </p:spPr>
        <p:txBody>
          <a:bodyPr wrap="square" rtlCol="0">
            <a:spAutoFit/>
          </a:bodyPr>
          <a:lstStyle/>
          <a:p>
            <a:pPr marL="571500" indent="-571500" algn="l">
              <a:lnSpc>
                <a:spcPct val="150000"/>
              </a:lnSpc>
              <a:buFont typeface="Arial" panose="020B0604020202020204" pitchFamily="34" charset="0"/>
              <a:buChar char="•"/>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很直接的滑动窗口，求窗口内的区间和，满足大于</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的最小长度</a:t>
            </a:r>
            <a:r>
              <a:rPr lang="zh-CN" altLang="en-US"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r>
              <a:rPr lang="en-US" altLang="zh-CN" sz="40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指针在前，</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j</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指针在后，计算两个指针之间的区间和。当</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指针到达末尾时，结束计算</a:t>
            </a:r>
            <a:r>
              <a:rPr lang="zh-CN" altLang="en-US"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r>
              <a:rPr lang="zh-CN" altLang="en-US"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计算</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复杂度为</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O(n)</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933316757"/>
      </p:ext>
    </p:extLst>
  </p:cSld>
  <p:clrMapOvr>
    <a:masterClrMapping/>
  </p:clrMapOvr>
  <p:transition spd="slow" advClick="0" advTm="1000">
    <p:push dir="u"/>
  </p:transition>
  <p:timing>
    <p:tnLst>
      <p:par>
        <p:cTn id="1" dur="indefinite" restart="never" nodeType="tmRoot"/>
      </p:par>
    </p:tnLst>
    <p:bldLst>
      <p:bldP spid="1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r>
                <a:rPr lang="en-US" altLang="zh-CN" sz="5599" b="1" spc="600" dirty="0" smtClean="0">
                  <a:solidFill>
                    <a:schemeClr val="bg1"/>
                  </a:solidFill>
                  <a:latin typeface="思源宋体 CN Heavy" panose="02020900000000000000" charset="-122"/>
                  <a:ea typeface="思源宋体 CN Heavy" panose="02020900000000000000" charset="-122"/>
                </a:rPr>
                <a:t>4.5 </a:t>
              </a:r>
              <a:r>
                <a:rPr lang="zh-CN" altLang="en-US" sz="5599" b="1" spc="600" dirty="0" smtClean="0">
                  <a:solidFill>
                    <a:schemeClr val="bg1"/>
                  </a:solidFill>
                  <a:latin typeface="思源宋体 CN Heavy" panose="02020900000000000000" charset="-122"/>
                  <a:ea typeface="思源宋体 CN Heavy" panose="02020900000000000000" charset="-122"/>
                </a:rPr>
                <a:t>二分法</a:t>
              </a:r>
              <a:endParaRPr lang="zh-CN" altLang="en-US" sz="5599"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219061" y="3547259"/>
            <a:ext cx="14807801" cy="10248960"/>
          </a:xfrm>
          <a:prstGeom prst="rect">
            <a:avLst/>
          </a:prstGeom>
          <a:noFill/>
        </p:spPr>
        <p:txBody>
          <a:bodyPr wrap="square" rtlCol="0">
            <a:spAutoFit/>
          </a:bodyPr>
          <a:lstStyle/>
          <a:p>
            <a:pPr algn="l">
              <a:lnSpc>
                <a:spcPct val="150000"/>
              </a:lnSpc>
            </a:pPr>
            <a:r>
              <a:rPr lang="zh-CN" altLang="en-US" sz="4000" dirty="0">
                <a:solidFill>
                  <a:srgbClr val="2E7EEE"/>
                </a:solidFill>
                <a:latin typeface="Times New Roman" panose="02020603050405020304" pitchFamily="18" charset="0"/>
                <a:ea typeface="思源宋体 CN" panose="02020400000000000000" charset="-122"/>
                <a:cs typeface="Times New Roman" panose="02020603050405020304" pitchFamily="18" charset="0"/>
              </a:rPr>
              <a:t>引导：猜数游戏</a:t>
            </a:r>
          </a:p>
          <a:p>
            <a:pPr algn="l">
              <a:lnSpc>
                <a:spcPct val="150000"/>
              </a:lnSpc>
            </a:pPr>
            <a:endParaRPr lang="en-US" altLang="zh-CN" sz="4000" dirty="0" smtClean="0">
              <a:solidFill>
                <a:srgbClr val="2E7EEE"/>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000" dirty="0" smtClean="0">
                <a:solidFill>
                  <a:srgbClr val="2E7EEE"/>
                </a:solidFill>
                <a:latin typeface="Times New Roman" panose="02020603050405020304" pitchFamily="18" charset="0"/>
                <a:ea typeface="思源宋体 CN" panose="02020400000000000000" charset="-122"/>
                <a:cs typeface="Times New Roman" panose="02020603050405020304" pitchFamily="18" charset="0"/>
              </a:rPr>
              <a:t>一</a:t>
            </a:r>
            <a:r>
              <a:rPr lang="zh-CN" altLang="en-US" sz="4000" dirty="0">
                <a:solidFill>
                  <a:srgbClr val="2E7EEE"/>
                </a:solidFill>
                <a:latin typeface="Times New Roman" panose="02020603050405020304" pitchFamily="18" charset="0"/>
                <a:ea typeface="思源宋体 CN" panose="02020400000000000000" charset="-122"/>
                <a:cs typeface="Times New Roman" panose="02020603050405020304" pitchFamily="18" charset="0"/>
              </a:rPr>
              <a:t>个</a:t>
            </a:r>
            <a:r>
              <a:rPr lang="en-US" altLang="zh-CN" sz="4000" dirty="0">
                <a:solidFill>
                  <a:srgbClr val="2E7EEE"/>
                </a:solidFill>
                <a:latin typeface="Times New Roman" panose="02020603050405020304" pitchFamily="18" charset="0"/>
                <a:ea typeface="思源宋体 CN" panose="02020400000000000000" charset="-122"/>
                <a:cs typeface="Times New Roman" panose="02020603050405020304" pitchFamily="18" charset="0"/>
              </a:rPr>
              <a:t>[1,  100]</a:t>
            </a:r>
            <a:r>
              <a:rPr lang="zh-CN" altLang="en-US" sz="4000" dirty="0">
                <a:solidFill>
                  <a:srgbClr val="2E7EEE"/>
                </a:solidFill>
                <a:latin typeface="Times New Roman" panose="02020603050405020304" pitchFamily="18" charset="0"/>
                <a:ea typeface="思源宋体 CN" panose="02020400000000000000" charset="-122"/>
                <a:cs typeface="Times New Roman" panose="02020603050405020304" pitchFamily="18" charset="0"/>
              </a:rPr>
              <a:t>内的数字，只需猜</a:t>
            </a:r>
            <a:r>
              <a:rPr lang="en-US" altLang="zh-CN" sz="4000" dirty="0">
                <a:solidFill>
                  <a:srgbClr val="2E7EEE"/>
                </a:solidFill>
                <a:latin typeface="Times New Roman" panose="02020603050405020304" pitchFamily="18" charset="0"/>
                <a:ea typeface="思源宋体 CN" panose="02020400000000000000" charset="-122"/>
                <a:cs typeface="Times New Roman" panose="02020603050405020304" pitchFamily="18" charset="0"/>
              </a:rPr>
              <a:t>7</a:t>
            </a:r>
            <a:r>
              <a:rPr lang="zh-CN" altLang="en-US" sz="4000" dirty="0">
                <a:solidFill>
                  <a:srgbClr val="2E7EEE"/>
                </a:solidFill>
                <a:latin typeface="Times New Roman" panose="02020603050405020304" pitchFamily="18" charset="0"/>
                <a:ea typeface="思源宋体 CN" panose="02020400000000000000" charset="-122"/>
                <a:cs typeface="Times New Roman" panose="02020603050405020304" pitchFamily="18" charset="0"/>
              </a:rPr>
              <a:t>次：</a:t>
            </a:r>
          </a:p>
          <a:p>
            <a:pPr algn="l">
              <a:lnSpc>
                <a:spcPct val="15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&gt;50</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？是。</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[1,  100]</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二分，中位数</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50</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，下一步猜</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[51, 100]</a:t>
            </a:r>
            <a:endPar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&gt;75</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？否。</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[51, 100]</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二分，中位数</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75</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，下一步猜</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[51, 75]</a:t>
            </a:r>
          </a:p>
          <a:p>
            <a:pPr algn="l">
              <a:lnSpc>
                <a:spcPct val="15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&gt;63</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？否。</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[51, 75]</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二分，</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&gt;56</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？否。</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[51, 63]</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二分，</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&gt;53</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？是。</a:t>
            </a:r>
          </a:p>
          <a:p>
            <a:pPr algn="l">
              <a:lnSpc>
                <a:spcPct val="15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&gt;54</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？否。</a:t>
            </a:r>
          </a:p>
          <a:p>
            <a:pPr algn="l">
              <a:lnSpc>
                <a:spcPct val="15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=54</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？是。</a:t>
            </a:r>
          </a:p>
          <a:p>
            <a:pPr algn="l">
              <a:lnSpc>
                <a:spcPct val="15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这个数是</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54</a:t>
            </a:r>
            <a:endPar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grpSp>
        <p:nvGrpSpPr>
          <p:cNvPr id="14" name="组合 13"/>
          <p:cNvGrpSpPr/>
          <p:nvPr/>
        </p:nvGrpSpPr>
        <p:grpSpPr>
          <a:xfrm>
            <a:off x="14042110" y="6223200"/>
            <a:ext cx="9970121" cy="5360956"/>
            <a:chOff x="3409633" y="2228850"/>
            <a:chExt cx="5372731" cy="2400300"/>
          </a:xfrm>
        </p:grpSpPr>
        <p:sp>
          <p:nvSpPr>
            <p:cNvPr id="16" name="任意多边形: 形状 15"/>
            <p:cNvSpPr/>
            <p:nvPr/>
          </p:nvSpPr>
          <p:spPr>
            <a:xfrm rot="10800000">
              <a:off x="4056844" y="2228851"/>
              <a:ext cx="4725520" cy="1845944"/>
            </a:xfrm>
            <a:custGeom>
              <a:avLst/>
              <a:gdLst>
                <a:gd name="connsiteX0" fmla="*/ 0 w 5040351"/>
                <a:gd name="connsiteY0" fmla="*/ 0 h 2174488"/>
                <a:gd name="connsiteX1" fmla="*/ 0 w 5040351"/>
                <a:gd name="connsiteY1" fmla="*/ 2174488 h 2174488"/>
                <a:gd name="connsiteX2" fmla="*/ 5040351 w 5040351"/>
                <a:gd name="connsiteY2" fmla="*/ 2174488 h 2174488"/>
              </a:gdLst>
              <a:ahLst/>
              <a:cxnLst>
                <a:cxn ang="0">
                  <a:pos x="connsiteX0" y="connsiteY0"/>
                </a:cxn>
                <a:cxn ang="0">
                  <a:pos x="connsiteX1" y="connsiteY1"/>
                </a:cxn>
                <a:cxn ang="0">
                  <a:pos x="connsiteX2" y="connsiteY2"/>
                </a:cxn>
              </a:cxnLst>
              <a:rect l="l" t="t" r="r" b="b"/>
              <a:pathLst>
                <a:path w="5040351" h="2174488">
                  <a:moveTo>
                    <a:pt x="0" y="0"/>
                  </a:moveTo>
                  <a:lnTo>
                    <a:pt x="0" y="2174488"/>
                  </a:lnTo>
                  <a:lnTo>
                    <a:pt x="5040351" y="2174488"/>
                  </a:lnTo>
                </a:path>
              </a:pathLst>
            </a:custGeom>
            <a:noFill/>
            <a:ln w="25400">
              <a:solidFill>
                <a:srgbClr val="78B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 name="任意多边形: 形状 16"/>
            <p:cNvSpPr/>
            <p:nvPr/>
          </p:nvSpPr>
          <p:spPr>
            <a:xfrm rot="10800000">
              <a:off x="4051752" y="2306405"/>
              <a:ext cx="4649103" cy="1775562"/>
            </a:xfrm>
            <a:custGeom>
              <a:avLst/>
              <a:gdLst>
                <a:gd name="connsiteX0" fmla="*/ 0 w 5040351"/>
                <a:gd name="connsiteY0" fmla="*/ 0 h 2174488"/>
                <a:gd name="connsiteX1" fmla="*/ 0 w 5040351"/>
                <a:gd name="connsiteY1" fmla="*/ 2174488 h 2174488"/>
                <a:gd name="connsiteX2" fmla="*/ 5040351 w 5040351"/>
                <a:gd name="connsiteY2" fmla="*/ 2174488 h 2174488"/>
              </a:gdLst>
              <a:ahLst/>
              <a:cxnLst>
                <a:cxn ang="0">
                  <a:pos x="connsiteX0" y="connsiteY0"/>
                </a:cxn>
                <a:cxn ang="0">
                  <a:pos x="connsiteX1" y="connsiteY1"/>
                </a:cxn>
                <a:cxn ang="0">
                  <a:pos x="connsiteX2" y="connsiteY2"/>
                </a:cxn>
              </a:cxnLst>
              <a:rect l="l" t="t" r="r" b="b"/>
              <a:pathLst>
                <a:path w="5040351" h="2174488">
                  <a:moveTo>
                    <a:pt x="0" y="0"/>
                  </a:moveTo>
                  <a:lnTo>
                    <a:pt x="0" y="2174488"/>
                  </a:lnTo>
                  <a:lnTo>
                    <a:pt x="5040351" y="2174488"/>
                  </a:lnTo>
                </a:path>
              </a:pathLst>
            </a:custGeom>
            <a:noFill/>
            <a:ln w="12700">
              <a:solidFill>
                <a:srgbClr val="78B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 name="任意多边形: 形状 18"/>
            <p:cNvSpPr/>
            <p:nvPr/>
          </p:nvSpPr>
          <p:spPr>
            <a:xfrm>
              <a:off x="3409634" y="2790661"/>
              <a:ext cx="4725520" cy="1838489"/>
            </a:xfrm>
            <a:custGeom>
              <a:avLst/>
              <a:gdLst>
                <a:gd name="connsiteX0" fmla="*/ 0 w 5040351"/>
                <a:gd name="connsiteY0" fmla="*/ 0 h 2174488"/>
                <a:gd name="connsiteX1" fmla="*/ 0 w 5040351"/>
                <a:gd name="connsiteY1" fmla="*/ 2174488 h 2174488"/>
                <a:gd name="connsiteX2" fmla="*/ 5040351 w 5040351"/>
                <a:gd name="connsiteY2" fmla="*/ 2174488 h 2174488"/>
              </a:gdLst>
              <a:ahLst/>
              <a:cxnLst>
                <a:cxn ang="0">
                  <a:pos x="connsiteX0" y="connsiteY0"/>
                </a:cxn>
                <a:cxn ang="0">
                  <a:pos x="connsiteX1" y="connsiteY1"/>
                </a:cxn>
                <a:cxn ang="0">
                  <a:pos x="connsiteX2" y="connsiteY2"/>
                </a:cxn>
              </a:cxnLst>
              <a:rect l="l" t="t" r="r" b="b"/>
              <a:pathLst>
                <a:path w="5040351" h="2174488">
                  <a:moveTo>
                    <a:pt x="0" y="0"/>
                  </a:moveTo>
                  <a:lnTo>
                    <a:pt x="0" y="2174488"/>
                  </a:lnTo>
                  <a:lnTo>
                    <a:pt x="5040351" y="2174488"/>
                  </a:lnTo>
                </a:path>
              </a:pathLst>
            </a:custGeom>
            <a:noFill/>
            <a:ln w="25400">
              <a:solidFill>
                <a:srgbClr val="78B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任意多边形: 形状 19"/>
            <p:cNvSpPr/>
            <p:nvPr/>
          </p:nvSpPr>
          <p:spPr>
            <a:xfrm>
              <a:off x="3491141" y="2790661"/>
              <a:ext cx="4644013" cy="1760936"/>
            </a:xfrm>
            <a:custGeom>
              <a:avLst/>
              <a:gdLst>
                <a:gd name="connsiteX0" fmla="*/ 0 w 5040351"/>
                <a:gd name="connsiteY0" fmla="*/ 0 h 2174488"/>
                <a:gd name="connsiteX1" fmla="*/ 0 w 5040351"/>
                <a:gd name="connsiteY1" fmla="*/ 2174488 h 2174488"/>
                <a:gd name="connsiteX2" fmla="*/ 5040351 w 5040351"/>
                <a:gd name="connsiteY2" fmla="*/ 2174488 h 2174488"/>
              </a:gdLst>
              <a:ahLst/>
              <a:cxnLst>
                <a:cxn ang="0">
                  <a:pos x="connsiteX0" y="connsiteY0"/>
                </a:cxn>
                <a:cxn ang="0">
                  <a:pos x="connsiteX1" y="connsiteY1"/>
                </a:cxn>
                <a:cxn ang="0">
                  <a:pos x="connsiteX2" y="connsiteY2"/>
                </a:cxn>
              </a:cxnLst>
              <a:rect l="l" t="t" r="r" b="b"/>
              <a:pathLst>
                <a:path w="5040351" h="2174488">
                  <a:moveTo>
                    <a:pt x="0" y="0"/>
                  </a:moveTo>
                  <a:lnTo>
                    <a:pt x="0" y="2174488"/>
                  </a:lnTo>
                  <a:lnTo>
                    <a:pt x="5040351" y="2174488"/>
                  </a:lnTo>
                </a:path>
              </a:pathLst>
            </a:custGeom>
            <a:noFill/>
            <a:ln w="12700">
              <a:solidFill>
                <a:srgbClr val="78B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PA-3ee89bbeadfa4af0abb1890bbf32adbd-0"/>
            <p:cNvSpPr txBox="1"/>
            <p:nvPr/>
          </p:nvSpPr>
          <p:spPr>
            <a:xfrm>
              <a:off x="3409633" y="2228850"/>
              <a:ext cx="483417" cy="369835"/>
            </a:xfrm>
            <a:custGeom>
              <a:avLst/>
              <a:gdLst/>
              <a:ahLst/>
              <a:cxnLst/>
              <a:rect l="l" t="t" r="r" b="b"/>
              <a:pathLst>
                <a:path w="1532788" h="1172509">
                  <a:moveTo>
                    <a:pt x="1532788" y="0"/>
                  </a:moveTo>
                  <a:lnTo>
                    <a:pt x="1532788" y="253916"/>
                  </a:lnTo>
                  <a:cubicBezTo>
                    <a:pt x="1438654" y="289620"/>
                    <a:pt x="1366835" y="338737"/>
                    <a:pt x="1317331" y="401265"/>
                  </a:cubicBezTo>
                  <a:cubicBezTo>
                    <a:pt x="1272245" y="458875"/>
                    <a:pt x="1249702" y="510997"/>
                    <a:pt x="1249702" y="557631"/>
                  </a:cubicBezTo>
                  <a:lnTo>
                    <a:pt x="1524181" y="557631"/>
                  </a:lnTo>
                  <a:lnTo>
                    <a:pt x="1524181" y="1172509"/>
                  </a:lnTo>
                  <a:lnTo>
                    <a:pt x="904931" y="1172509"/>
                  </a:lnTo>
                  <a:lnTo>
                    <a:pt x="904931" y="614125"/>
                  </a:lnTo>
                  <a:cubicBezTo>
                    <a:pt x="907982" y="463793"/>
                    <a:pt x="973471" y="329127"/>
                    <a:pt x="1101397" y="210128"/>
                  </a:cubicBezTo>
                  <a:cubicBezTo>
                    <a:pt x="1198127" y="113125"/>
                    <a:pt x="1341924" y="43082"/>
                    <a:pt x="1532788" y="0"/>
                  </a:cubicBezTo>
                  <a:close/>
                  <a:moveTo>
                    <a:pt x="623554" y="0"/>
                  </a:moveTo>
                  <a:lnTo>
                    <a:pt x="623554" y="253916"/>
                  </a:lnTo>
                  <a:cubicBezTo>
                    <a:pt x="529966" y="289392"/>
                    <a:pt x="460857" y="336869"/>
                    <a:pt x="416226" y="396347"/>
                  </a:cubicBezTo>
                  <a:cubicBezTo>
                    <a:pt x="368590" y="457235"/>
                    <a:pt x="344772" y="510997"/>
                    <a:pt x="344772" y="557631"/>
                  </a:cubicBezTo>
                  <a:lnTo>
                    <a:pt x="614946" y="557631"/>
                  </a:lnTo>
                  <a:lnTo>
                    <a:pt x="614946" y="1172509"/>
                  </a:lnTo>
                  <a:lnTo>
                    <a:pt x="0" y="1172509"/>
                  </a:lnTo>
                  <a:lnTo>
                    <a:pt x="0" y="614125"/>
                  </a:lnTo>
                  <a:cubicBezTo>
                    <a:pt x="3052" y="463793"/>
                    <a:pt x="60275" y="334478"/>
                    <a:pt x="171669" y="226181"/>
                  </a:cubicBezTo>
                  <a:cubicBezTo>
                    <a:pt x="282471" y="118385"/>
                    <a:pt x="433099" y="42991"/>
                    <a:pt x="623554" y="0"/>
                  </a:cubicBezTo>
                  <a:close/>
                </a:path>
              </a:pathLst>
            </a:custGeom>
            <a:solidFill>
              <a:srgbClr val="91BFFA"/>
            </a:solidFill>
            <a:ln>
              <a:solidFill>
                <a:srgbClr val="78B0F7"/>
              </a:solidFill>
            </a:ln>
            <a:effectLst/>
          </p:spPr>
          <p:txBody>
            <a:bodyPr rot="0" spcFirstLastPara="0" vert="horz" wrap="square" lIns="91434" tIns="45717" rIns="91434" bIns="45717"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34397" b="1" dirty="0">
                <a:solidFill>
                  <a:srgbClr val="FF5A33"/>
                </a:solidFill>
                <a:latin typeface="汉仪旗黑Y2-35简" panose="00020600040101010101" charset="-122"/>
                <a:ea typeface="汉仪旗黑Y2-35简" panose="00020600040101010101" charset="-122"/>
              </a:endParaRPr>
            </a:p>
          </p:txBody>
        </p:sp>
        <p:sp>
          <p:nvSpPr>
            <p:cNvPr id="22" name="PA-3ee89bbeadfa4af0abb1890bbf32adbd-0"/>
            <p:cNvSpPr txBox="1"/>
            <p:nvPr/>
          </p:nvSpPr>
          <p:spPr>
            <a:xfrm rot="10800000">
              <a:off x="8298947" y="4259314"/>
              <a:ext cx="483417" cy="369835"/>
            </a:xfrm>
            <a:custGeom>
              <a:avLst/>
              <a:gdLst/>
              <a:ahLst/>
              <a:cxnLst/>
              <a:rect l="l" t="t" r="r" b="b"/>
              <a:pathLst>
                <a:path w="1532788" h="1172509">
                  <a:moveTo>
                    <a:pt x="1532788" y="0"/>
                  </a:moveTo>
                  <a:lnTo>
                    <a:pt x="1532788" y="253916"/>
                  </a:lnTo>
                  <a:cubicBezTo>
                    <a:pt x="1438654" y="289620"/>
                    <a:pt x="1366835" y="338737"/>
                    <a:pt x="1317331" y="401265"/>
                  </a:cubicBezTo>
                  <a:cubicBezTo>
                    <a:pt x="1272245" y="458875"/>
                    <a:pt x="1249702" y="510997"/>
                    <a:pt x="1249702" y="557631"/>
                  </a:cubicBezTo>
                  <a:lnTo>
                    <a:pt x="1524181" y="557631"/>
                  </a:lnTo>
                  <a:lnTo>
                    <a:pt x="1524181" y="1172509"/>
                  </a:lnTo>
                  <a:lnTo>
                    <a:pt x="904931" y="1172509"/>
                  </a:lnTo>
                  <a:lnTo>
                    <a:pt x="904931" y="614125"/>
                  </a:lnTo>
                  <a:cubicBezTo>
                    <a:pt x="907982" y="463793"/>
                    <a:pt x="973471" y="329127"/>
                    <a:pt x="1101397" y="210128"/>
                  </a:cubicBezTo>
                  <a:cubicBezTo>
                    <a:pt x="1198127" y="113125"/>
                    <a:pt x="1341924" y="43082"/>
                    <a:pt x="1532788" y="0"/>
                  </a:cubicBezTo>
                  <a:close/>
                  <a:moveTo>
                    <a:pt x="623554" y="0"/>
                  </a:moveTo>
                  <a:lnTo>
                    <a:pt x="623554" y="253916"/>
                  </a:lnTo>
                  <a:cubicBezTo>
                    <a:pt x="529966" y="289392"/>
                    <a:pt x="460857" y="336869"/>
                    <a:pt x="416226" y="396347"/>
                  </a:cubicBezTo>
                  <a:cubicBezTo>
                    <a:pt x="368590" y="457235"/>
                    <a:pt x="344772" y="510997"/>
                    <a:pt x="344772" y="557631"/>
                  </a:cubicBezTo>
                  <a:lnTo>
                    <a:pt x="614946" y="557631"/>
                  </a:lnTo>
                  <a:lnTo>
                    <a:pt x="614946" y="1172509"/>
                  </a:lnTo>
                  <a:lnTo>
                    <a:pt x="0" y="1172509"/>
                  </a:lnTo>
                  <a:lnTo>
                    <a:pt x="0" y="614125"/>
                  </a:lnTo>
                  <a:cubicBezTo>
                    <a:pt x="3052" y="463793"/>
                    <a:pt x="60275" y="334478"/>
                    <a:pt x="171669" y="226181"/>
                  </a:cubicBezTo>
                  <a:cubicBezTo>
                    <a:pt x="282471" y="118385"/>
                    <a:pt x="433099" y="42991"/>
                    <a:pt x="623554" y="0"/>
                  </a:cubicBezTo>
                  <a:close/>
                </a:path>
              </a:pathLst>
            </a:custGeom>
            <a:solidFill>
              <a:srgbClr val="91BFFA"/>
            </a:solidFill>
            <a:ln>
              <a:solidFill>
                <a:srgbClr val="78B0F7"/>
              </a:solidFill>
            </a:ln>
            <a:effectLst/>
          </p:spPr>
          <p:txBody>
            <a:bodyPr rot="0" spcFirstLastPara="0" vert="horz" wrap="square" lIns="91434" tIns="45717" rIns="91434" bIns="45717"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34397" b="1" dirty="0">
                <a:solidFill>
                  <a:srgbClr val="FF5A33"/>
                </a:solidFill>
                <a:latin typeface="汉仪旗黑Y2-35简" panose="00020600040101010101" charset="-122"/>
                <a:ea typeface="汉仪旗黑Y2-35简" panose="00020600040101010101" charset="-122"/>
              </a:endParaRPr>
            </a:p>
          </p:txBody>
        </p:sp>
      </p:grpSp>
      <p:sp>
        <p:nvSpPr>
          <p:cNvPr id="4" name="文本框 3" descr="7b0a202020202262756c6c6574223a20227b5c2263617465676f727949645c223a31303030352c5c2274656d706c61746549645c223a32303233313332387d220a7d0a"/>
          <p:cNvSpPr txBox="1"/>
          <p:nvPr/>
        </p:nvSpPr>
        <p:spPr>
          <a:xfrm>
            <a:off x="14315556" y="7040525"/>
            <a:ext cx="9510911" cy="3784354"/>
          </a:xfrm>
          <a:prstGeom prst="rect">
            <a:avLst/>
          </a:prstGeom>
          <a:noFill/>
        </p:spPr>
        <p:txBody>
          <a:bodyPr wrap="square" rtlCol="0">
            <a:spAutoFit/>
          </a:bodyPr>
          <a:lstStyle/>
          <a:p>
            <a:pPr algn="l">
              <a:lnSpc>
                <a:spcPct val="150000"/>
              </a:lnSpc>
              <a:buBlip>
                <a:blip r:embed="rId5"/>
              </a:buBlip>
            </a:pPr>
            <a:r>
              <a:rPr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二分法：折半搜索</a:t>
            </a:r>
          </a:p>
          <a:p>
            <a:pPr algn="l">
              <a:lnSpc>
                <a:spcPct val="150000"/>
              </a:lnSpc>
              <a:buBlip>
                <a:blip r:embed="rId5"/>
              </a:buBlip>
            </a:pPr>
            <a:r>
              <a:rPr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二分的</a:t>
            </a:r>
            <a:r>
              <a:rPr sz="40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效率</a:t>
            </a:r>
            <a:r>
              <a:rPr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：很高，O(logn)</a:t>
            </a:r>
          </a:p>
          <a:p>
            <a:pPr algn="l">
              <a:lnSpc>
                <a:spcPct val="150000"/>
              </a:lnSpc>
              <a:buBlip>
                <a:blip r:embed="rId5"/>
              </a:buBlip>
            </a:pPr>
            <a:r>
              <a:rPr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例如猜数游戏，若n = 1000万，只需要猜</a:t>
            </a:r>
          </a:p>
          <a:p>
            <a:pPr algn="l">
              <a:lnSpc>
                <a:spcPct val="150000"/>
              </a:lnSpc>
            </a:pPr>
            <a:r>
              <a:rPr 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log10</a:t>
            </a:r>
            <a:r>
              <a:rPr sz="4000" baseline="30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7</a:t>
            </a:r>
            <a:r>
              <a:rPr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24次</a:t>
            </a:r>
          </a:p>
        </p:txBody>
      </p:sp>
    </p:spTree>
    <p:custDataLst>
      <p:tags r:id="rId1"/>
    </p:custDataLst>
    <p:extLst>
      <p:ext uri="{BB962C8B-B14F-4D97-AF65-F5344CB8AC3E}">
        <p14:creationId xmlns:p14="http://schemas.microsoft.com/office/powerpoint/2010/main" val="674096638"/>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599" b="1" spc="600" dirty="0">
                  <a:solidFill>
                    <a:schemeClr val="bg1"/>
                  </a:solidFill>
                  <a:latin typeface="思源宋体 CN Heavy" panose="02020900000000000000" charset="-122"/>
                  <a:ea typeface="思源宋体 CN Heavy" panose="02020900000000000000" charset="-122"/>
                </a:rPr>
                <a:t>猜数游戏的代码</a:t>
              </a:r>
              <a:endParaRPr sz="5599" b="1" spc="600" dirty="0">
                <a:solidFill>
                  <a:schemeClr val="bg1"/>
                </a:solidFill>
                <a:latin typeface="思源宋体 CN Heavy" panose="02020900000000000000" charset="-122"/>
                <a:ea typeface="思源宋体 CN Heavy" panose="02020900000000000000" charset="-122"/>
              </a:endParaRPr>
            </a:p>
          </p:txBody>
        </p:sp>
      </p:grpSp>
      <p:pic>
        <p:nvPicPr>
          <p:cNvPr id="13" name="图片 12"/>
          <p:cNvPicPr/>
          <p:nvPr/>
        </p:nvPicPr>
        <p:blipFill>
          <a:blip r:embed="rId5">
            <a:lum bright="34000" contrast="-8000"/>
          </a:blip>
          <a:stretch>
            <a:fillRect/>
          </a:stretch>
        </p:blipFill>
        <p:spPr>
          <a:xfrm rot="5400000">
            <a:off x="-698234" y="624713"/>
            <a:ext cx="16534518" cy="16805451"/>
          </a:xfrm>
          <a:prstGeom prst="rect">
            <a:avLst/>
          </a:prstGeom>
          <a:noFill/>
          <a:ln w="9525">
            <a:noFill/>
          </a:ln>
        </p:spPr>
      </p:pic>
      <p:sp>
        <p:nvSpPr>
          <p:cNvPr id="14" name="文本框 13" descr="7b0a202020202262756c6c6574223a20227b5c2263617465676f727949645c223a31303030352c5c2274656d706c61746549645c223a32303233313332387d220a7d0a"/>
          <p:cNvSpPr txBox="1"/>
          <p:nvPr/>
        </p:nvSpPr>
        <p:spPr>
          <a:xfrm>
            <a:off x="1292159" y="4638240"/>
            <a:ext cx="15659421" cy="8955715"/>
          </a:xfrm>
          <a:prstGeom prst="rect">
            <a:avLst/>
          </a:prstGeom>
          <a:noFill/>
          <a:ln>
            <a:noFill/>
          </a:ln>
        </p:spPr>
        <p:txBody>
          <a:bodyPr wrap="square" rtlCol="0">
            <a:spAutoFit/>
          </a:bodyPr>
          <a:lstStyle/>
          <a:p>
            <a:pPr algn="l"/>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def</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600" dirty="0" err="1">
                <a:solidFill>
                  <a:srgbClr val="FF0000"/>
                </a:solidFill>
                <a:latin typeface="宋体" panose="02010600030101010101" pitchFamily="2" charset="-122"/>
                <a:ea typeface="宋体" panose="02010600030101010101" pitchFamily="2" charset="-122"/>
                <a:cs typeface="Times New Roman" panose="02020603050405020304" pitchFamily="18" charset="0"/>
              </a:rPr>
              <a:t>bin_search</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rPr>
              <a:t>(a</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n, x):    #</a:t>
            </a: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在数组</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a:t>
            </a: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中找数字</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x</a:t>
            </a: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，返回位置</a:t>
            </a:r>
          </a:p>
          <a:p>
            <a:pPr algn="l"/>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left = 0</a:t>
            </a:r>
          </a:p>
          <a:p>
            <a:pPr algn="l"/>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right = n</a:t>
            </a:r>
          </a:p>
          <a:p>
            <a:pPr algn="l"/>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while (left &lt; right):</a:t>
            </a:r>
          </a:p>
          <a:p>
            <a:pPr algn="l"/>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mid =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right+left</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)//2</a:t>
            </a:r>
          </a:p>
          <a:p>
            <a:pPr algn="l"/>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2800" dirty="0">
                <a:solidFill>
                  <a:srgbClr val="FF0000"/>
                </a:solidFill>
                <a:latin typeface="宋体" panose="02010600030101010101" pitchFamily="2" charset="-122"/>
                <a:ea typeface="宋体" panose="02010600030101010101" pitchFamily="2" charset="-122"/>
                <a:cs typeface="Times New Roman" panose="02020603050405020304" pitchFamily="18" charset="0"/>
              </a:rPr>
              <a:t># mid = left+(right-left)//2;  #C++</a:t>
            </a:r>
            <a:r>
              <a:rPr lang="zh-CN" altLang="en-US" sz="2800" dirty="0">
                <a:solidFill>
                  <a:srgbClr val="FF0000"/>
                </a:solidFill>
                <a:latin typeface="宋体" panose="02010600030101010101" pitchFamily="2" charset="-122"/>
                <a:ea typeface="宋体" panose="02010600030101010101" pitchFamily="2" charset="-122"/>
                <a:cs typeface="Times New Roman" panose="02020603050405020304" pitchFamily="18" charset="0"/>
              </a:rPr>
              <a:t>有溢出问题，</a:t>
            </a:r>
            <a:r>
              <a:rPr lang="en-US" altLang="zh-CN" sz="2800" dirty="0">
                <a:solidFill>
                  <a:srgbClr val="FF0000"/>
                </a:solidFill>
                <a:latin typeface="宋体" panose="02010600030101010101" pitchFamily="2" charset="-122"/>
                <a:ea typeface="宋体" panose="02010600030101010101" pitchFamily="2" charset="-122"/>
                <a:cs typeface="Times New Roman" panose="02020603050405020304" pitchFamily="18" charset="0"/>
              </a:rPr>
              <a:t>Python</a:t>
            </a:r>
            <a:r>
              <a:rPr lang="zh-CN" altLang="en-US" sz="2800" dirty="0">
                <a:solidFill>
                  <a:srgbClr val="FF0000"/>
                </a:solidFill>
                <a:latin typeface="宋体" panose="02010600030101010101" pitchFamily="2" charset="-122"/>
                <a:ea typeface="宋体" panose="02010600030101010101" pitchFamily="2" charset="-122"/>
                <a:cs typeface="Times New Roman" panose="02020603050405020304" pitchFamily="18" charset="0"/>
              </a:rPr>
              <a:t>没有</a:t>
            </a:r>
            <a:endParaRPr lang="en-US" altLang="zh-CN" sz="2800" dirty="0">
              <a:solidFill>
                <a:srgbClr val="FF0000"/>
              </a:solidFill>
              <a:latin typeface="宋体" panose="02010600030101010101" pitchFamily="2" charset="-122"/>
              <a:ea typeface="宋体" panose="02010600030101010101" pitchFamily="2" charset="-122"/>
              <a:cs typeface="Times New Roman" panose="02020603050405020304" pitchFamily="18" charset="0"/>
            </a:endParaRPr>
          </a:p>
          <a:p>
            <a:pPr algn="l"/>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 (a[mid] &gt;= x): right = mid</a:t>
            </a:r>
          </a:p>
          <a:p>
            <a:pPr algn="l"/>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else:             left = mid+1;</a:t>
            </a:r>
          </a:p>
          <a:p>
            <a:pPr algn="l"/>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print('[',</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left,right</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打印猜数的过程    </a:t>
            </a:r>
          </a:p>
          <a:p>
            <a:pPr algn="l"/>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return left</a:t>
            </a:r>
          </a:p>
          <a:p>
            <a:pPr algn="l"/>
            <a:endPar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n = 100</a:t>
            </a:r>
          </a:p>
          <a:p>
            <a:pPr algn="l"/>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range(1,101)]   #</a:t>
            </a: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初始化</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1~100</a:t>
            </a:r>
          </a:p>
          <a:p>
            <a:pPr algn="l"/>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test = 54                     #</a:t>
            </a: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猜</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54</a:t>
            </a: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这个数</a:t>
            </a:r>
          </a:p>
          <a:p>
            <a:pPr algn="l"/>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pos</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bin_search</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a,n,test</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print("test=",a[</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pos</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p:txBody>
      </p:sp>
      <p:sp>
        <p:nvSpPr>
          <p:cNvPr id="2" name="文本框 1" descr="7b0a202020202262756c6c6574223a20227b5c2263617465676f727949645c223a31303030352c5c2274656d706c61746549645c223a32303233313332387d220a7d0a"/>
          <p:cNvSpPr txBox="1"/>
          <p:nvPr/>
        </p:nvSpPr>
        <p:spPr>
          <a:xfrm>
            <a:off x="14837714" y="4569655"/>
            <a:ext cx="9505331" cy="2861124"/>
          </a:xfrm>
          <a:prstGeom prst="rect">
            <a:avLst/>
          </a:prstGeom>
          <a:noFill/>
        </p:spPr>
        <p:txBody>
          <a:bodyPr wrap="square" rtlCol="0">
            <a:spAutoFit/>
          </a:bodyPr>
          <a:lstStyle/>
          <a:p>
            <a:pPr algn="l">
              <a:lnSpc>
                <a:spcPct val="150000"/>
              </a:lnSpc>
            </a:pPr>
            <a:r>
              <a:rPr lang="en-US" altLang="zh-CN" sz="4000" dirty="0">
                <a:solidFill>
                  <a:srgbClr val="2E7EEE"/>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000" dirty="0">
                <a:solidFill>
                  <a:srgbClr val="2E7EEE"/>
                </a:solidFill>
                <a:latin typeface="Times New Roman" panose="02020603050405020304" pitchFamily="18" charset="0"/>
                <a:ea typeface="思源宋体 CN" panose="02020400000000000000" charset="-122"/>
                <a:cs typeface="Times New Roman" panose="02020603050405020304" pitchFamily="18" charset="0"/>
              </a:rPr>
              <a:t>【二分法】</a:t>
            </a:r>
          </a:p>
          <a:p>
            <a:pPr algn="l">
              <a:lnSpc>
                <a:spcPct val="15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把一个长度为n的有序序列上O(n)的查</a:t>
            </a:r>
          </a:p>
          <a:p>
            <a:pPr algn="l">
              <a:lnSpc>
                <a:spcPct val="150000"/>
              </a:lnSpc>
            </a:pPr>
            <a:r>
              <a:rPr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找时间，优化到了O(logn)。</a:t>
            </a:r>
          </a:p>
        </p:txBody>
      </p:sp>
    </p:spTree>
    <p:custDataLst>
      <p:tags r:id="rId1"/>
    </p:custDataLst>
    <p:extLst>
      <p:ext uri="{BB962C8B-B14F-4D97-AF65-F5344CB8AC3E}">
        <p14:creationId xmlns:p14="http://schemas.microsoft.com/office/powerpoint/2010/main" val="3538199546"/>
      </p:ext>
    </p:extLst>
  </p:cSld>
  <p:clrMapOvr>
    <a:masterClrMapping/>
  </p:clrMapOvr>
  <p:transition spd="slow" advClick="0" advTm="1000">
    <p:push dir="u"/>
  </p:transition>
  <p:timing>
    <p:tnLst>
      <p:par>
        <p:cTn id="1" dur="indefinite" restart="never" nodeType="tmRoot"/>
      </p:par>
    </p:tnLst>
    <p:bldLst>
      <p:bldP spid="14"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2762034" y="616403"/>
            <a:ext cx="11596250" cy="13865592"/>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像" descr="图像"/>
          <p:cNvPicPr>
            <a:picLocks noChangeAspect="1"/>
          </p:cNvPicPr>
          <p:nvPr/>
        </p:nvPicPr>
        <p:blipFill>
          <a:blip r:embed="rId4"/>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grpSp>
      <p:sp>
        <p:nvSpPr>
          <p:cNvPr id="11" name="文本框 10"/>
          <p:cNvSpPr txBox="1"/>
          <p:nvPr/>
        </p:nvSpPr>
        <p:spPr>
          <a:xfrm>
            <a:off x="652103" y="1473597"/>
            <a:ext cx="15319648" cy="954343"/>
          </a:xfrm>
          <a:prstGeom prst="rect">
            <a:avLst/>
          </a:prstGeom>
          <a:noFill/>
        </p:spPr>
        <p:txBody>
          <a:bodyPr wrap="square">
            <a:spAutoFit/>
          </a:bodyPr>
          <a:lstStyle/>
          <a:p>
            <a:pPr algn="l"/>
            <a:r>
              <a:rPr lang="zh-CN" altLang="en-US" sz="5599" b="1" spc="600" dirty="0">
                <a:solidFill>
                  <a:schemeClr val="bg1"/>
                </a:solidFill>
                <a:latin typeface="思源宋体 CN Heavy" panose="02020900000000000000" charset="-122"/>
                <a:ea typeface="思源宋体 CN Heavy" panose="02020900000000000000" charset="-122"/>
              </a:rPr>
              <a:t>整数二分的代码</a:t>
            </a:r>
          </a:p>
        </p:txBody>
      </p:sp>
      <p:sp>
        <p:nvSpPr>
          <p:cNvPr id="13" name="文本框 12" descr="7b0a202020202262756c6c6574223a20227b5c2263617465676f727949645c223a31303030352c5c2274656d706c61746549645c223a32303233313332387d220a7d0a"/>
          <p:cNvSpPr txBox="1"/>
          <p:nvPr/>
        </p:nvSpPr>
        <p:spPr>
          <a:xfrm>
            <a:off x="2730468" y="5171081"/>
            <a:ext cx="9591359" cy="5508841"/>
          </a:xfrm>
          <a:prstGeom prst="rect">
            <a:avLst/>
          </a:prstGeom>
          <a:noFill/>
          <a:ln>
            <a:noFill/>
          </a:ln>
        </p:spPr>
        <p:txBody>
          <a:bodyPr wrap="square" rtlCol="0">
            <a:spAutoFit/>
          </a:bodyPr>
          <a:lstStyle/>
          <a:p>
            <a:pPr algn="l"/>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left = 2</a:t>
            </a:r>
          </a:p>
          <a:p>
            <a:pPr algn="l"/>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right= 3</a:t>
            </a:r>
          </a:p>
          <a:p>
            <a:pPr algn="l"/>
            <a:endPar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m1 = (</a:t>
            </a:r>
            <a:r>
              <a:rPr lang="en-US" altLang="zh-CN" sz="4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left+right</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2</a:t>
            </a:r>
          </a:p>
          <a:p>
            <a:pPr algn="l"/>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print(m1)</a:t>
            </a:r>
          </a:p>
          <a:p>
            <a:pPr algn="l"/>
            <a:endPar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m2 = (left+right+1) // 2</a:t>
            </a:r>
          </a:p>
          <a:p>
            <a:pPr algn="l"/>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print(m2)</a:t>
            </a:r>
          </a:p>
        </p:txBody>
      </p:sp>
      <p:pic>
        <p:nvPicPr>
          <p:cNvPr id="14" name="图片 13"/>
          <p:cNvPicPr/>
          <p:nvPr/>
        </p:nvPicPr>
        <p:blipFill>
          <a:blip r:embed="rId5">
            <a:lum bright="34000" contrast="-8000"/>
          </a:blip>
          <a:stretch>
            <a:fillRect/>
          </a:stretch>
        </p:blipFill>
        <p:spPr>
          <a:xfrm rot="5400000">
            <a:off x="1953496" y="1093597"/>
            <a:ext cx="11503683" cy="13663811"/>
          </a:xfrm>
          <a:prstGeom prst="rect">
            <a:avLst/>
          </a:prstGeom>
          <a:noFill/>
          <a:ln w="9525">
            <a:noFill/>
          </a:ln>
        </p:spPr>
      </p:pic>
    </p:spTree>
    <p:custDataLst>
      <p:tags r:id="rId1"/>
    </p:custDataLst>
    <p:extLst>
      <p:ext uri="{BB962C8B-B14F-4D97-AF65-F5344CB8AC3E}">
        <p14:creationId xmlns:p14="http://schemas.microsoft.com/office/powerpoint/2010/main" val="3080542240"/>
      </p:ext>
    </p:extLst>
  </p:cSld>
  <p:clrMapOvr>
    <a:masterClrMapping/>
  </p:clrMapOvr>
  <p:transition spd="slow" advClick="0" advTm="1000">
    <p:push dir="u"/>
  </p:transition>
  <p:timing>
    <p:tnLst>
      <p:par>
        <p:cTn id="1" dur="indefinite" restart="never" nodeType="tmRoot"/>
      </p:par>
    </p:tnLst>
    <p:bldLst>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像" descr="图像"/>
          <p:cNvPicPr>
            <a:picLocks noChangeAspect="1"/>
          </p:cNvPicPr>
          <p:nvPr/>
        </p:nvPicPr>
        <p:blipFill>
          <a:blip r:embed="rId4">
            <a:alphaModFix amt="20000"/>
            <a:duotone>
              <a:prstClr val="black"/>
              <a:schemeClr val="accent1">
                <a:tint val="45000"/>
                <a:satMod val="400000"/>
              </a:schemeClr>
            </a:duotone>
          </a:blip>
          <a:srcRect/>
          <a:stretch>
            <a:fillRect/>
          </a:stretch>
        </p:blipFill>
        <p:spPr>
          <a:xfrm>
            <a:off x="11383081" y="7239700"/>
            <a:ext cx="12999700" cy="7829500"/>
          </a:xfrm>
          <a:prstGeom prst="rect">
            <a:avLst/>
          </a:prstGeom>
          <a:ln w="12700" cap="flat">
            <a:noFill/>
            <a:miter lim="400000"/>
            <a:headEnd/>
            <a:tailEnd/>
          </a:ln>
          <a:effectLst/>
        </p:spPr>
      </p:pic>
      <p:sp>
        <p:nvSpPr>
          <p:cNvPr id="8" name="文本框 7" descr="7b0a202020202262756c6c6574223a20227b5c2263617465676f727949645c223a31303030352c5c2274656d706c61746549645c223a32303233313332387d220a7d0a"/>
          <p:cNvSpPr txBox="1"/>
          <p:nvPr/>
        </p:nvSpPr>
        <p:spPr>
          <a:xfrm>
            <a:off x="613300" y="3136378"/>
            <a:ext cx="20899900" cy="2398395"/>
          </a:xfrm>
          <a:prstGeom prst="rect">
            <a:avLst/>
          </a:prstGeom>
          <a:noFill/>
        </p:spPr>
        <p:txBody>
          <a:bodyPr wrap="square" rtlCol="0">
            <a:spAutoFit/>
          </a:bodyPr>
          <a:lstStyle/>
          <a:p>
            <a:pPr algn="l">
              <a:lnSpc>
                <a:spcPct val="170000"/>
              </a:lnSpc>
              <a:buBlip>
                <a:blip r:embed="rId5"/>
              </a:buBlip>
            </a:pPr>
            <a:r>
              <a:rPr lang="zh-CN" altLang="en-US" sz="4410" b="1" dirty="0" smtClean="0">
                <a:solidFill>
                  <a:srgbClr val="000000"/>
                </a:solidFill>
                <a:latin typeface="Times New Roman" panose="02020603050405020304" pitchFamily="18" charset="0"/>
                <a:ea typeface="思源宋体 CN" panose="02020400000000000000" charset="-122"/>
                <a:cs typeface="Times New Roman" panose="02020603050405020304" pitchFamily="18" charset="0"/>
              </a:rPr>
              <a:t>在</a:t>
            </a:r>
            <a:r>
              <a:rPr lang="zh-CN" altLang="en-US" sz="4410" b="1"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代码中打印</a:t>
            </a:r>
            <a:r>
              <a:rPr lang="zh-CN" altLang="en-US" sz="4410" b="1" dirty="0" smtClean="0">
                <a:solidFill>
                  <a:srgbClr val="000000"/>
                </a:solidFill>
                <a:latin typeface="Times New Roman" panose="02020603050405020304" pitchFamily="18" charset="0"/>
                <a:ea typeface="思源宋体 CN" panose="02020400000000000000" charset="-122"/>
                <a:cs typeface="Times New Roman" panose="02020603050405020304" pitchFamily="18" charset="0"/>
              </a:rPr>
              <a:t>运行时间</a:t>
            </a:r>
            <a:endParaRPr lang="zh-CN" altLang="en-US" sz="4410" b="1" dirty="0">
              <a:solidFill>
                <a:srgbClr val="000000"/>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70000"/>
              </a:lnSpc>
              <a:buBlip>
                <a:blip r:embed="rId5"/>
              </a:buBlip>
            </a:pPr>
            <a:r>
              <a:rPr lang="zh-CN" altLang="en-US" sz="4410" b="1"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下面代码只有一个for语句，代码对k进行累加</a:t>
            </a:r>
            <a:r>
              <a:rPr lang="zh-CN" altLang="en-US" sz="4410" b="1" dirty="0" smtClean="0">
                <a:solidFill>
                  <a:srgbClr val="000000"/>
                </a:solidFill>
                <a:latin typeface="Times New Roman" panose="02020603050405020304" pitchFamily="18" charset="0"/>
                <a:ea typeface="思源宋体 CN" panose="02020400000000000000" charset="-122"/>
                <a:cs typeface="Times New Roman" panose="02020603050405020304" pitchFamily="18" charset="0"/>
              </a:rPr>
              <a:t>，打印</a:t>
            </a:r>
            <a:r>
              <a:rPr lang="zh-CN" altLang="en-US" sz="4410" b="1"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循环累加的运行时间。</a:t>
            </a:r>
          </a:p>
        </p:txBody>
      </p:sp>
      <p:grpSp>
        <p:nvGrpSpPr>
          <p:cNvPr id="7" name="组合 6"/>
          <p:cNvGrpSpPr/>
          <p:nvPr/>
        </p:nvGrpSpPr>
        <p:grpSpPr>
          <a:xfrm>
            <a:off x="201" y="700"/>
            <a:ext cx="24382400" cy="2748900"/>
            <a:chOff x="1784" y="1"/>
            <a:chExt cx="34832" cy="3927"/>
          </a:xfrm>
        </p:grpSpPr>
        <p:sp>
          <p:nvSpPr>
            <p:cNvPr id="69" name="矩形: 圆角 2"/>
            <p:cNvSpPr/>
            <p:nvPr userDrawn="1"/>
          </p:nvSpPr>
          <p:spPr>
            <a:xfrm>
              <a:off x="1784" y="1"/>
              <a:ext cx="34832" cy="3927"/>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5290" dirty="0">
                <a:latin typeface="Times New Roman" panose="02020603050405020304" pitchFamily="18" charset="0"/>
                <a:cs typeface="Times New Roman" panose="02020603050405020304" pitchFamily="18" charset="0"/>
              </a:endParaRPr>
            </a:p>
          </p:txBody>
        </p:sp>
        <p:pic>
          <p:nvPicPr>
            <p:cNvPr id="5" name="图像" descr="图像"/>
            <p:cNvPicPr>
              <a:picLocks noChangeAspect="1"/>
            </p:cNvPicPr>
            <p:nvPr/>
          </p:nvPicPr>
          <p:blipFill>
            <a:blip r:embed="rId6"/>
            <a:stretch>
              <a:fillRect/>
            </a:stretch>
          </p:blipFill>
          <p:spPr>
            <a:xfrm>
              <a:off x="30280" y="907"/>
              <a:ext cx="5577" cy="907"/>
            </a:xfrm>
            <a:prstGeom prst="rect">
              <a:avLst/>
            </a:prstGeom>
          </p:spPr>
        </p:pic>
        <p:sp>
          <p:nvSpPr>
            <p:cNvPr id="11" name="文本框 10"/>
            <p:cNvSpPr txBox="1"/>
            <p:nvPr/>
          </p:nvSpPr>
          <p:spPr>
            <a:xfrm>
              <a:off x="2827" y="1215"/>
              <a:ext cx="13506" cy="1489"/>
            </a:xfrm>
            <a:prstGeom prst="rect">
              <a:avLst/>
            </a:prstGeom>
            <a:noFill/>
          </p:spPr>
          <p:txBody>
            <a:bodyPr wrap="square">
              <a:spAutoFit/>
            </a:bodyPr>
            <a:lstStyle/>
            <a:p>
              <a:pPr algn="l"/>
              <a:r>
                <a:rPr lang="zh-CN" altLang="en-US" sz="6175" b="1" spc="600" dirty="0" smtClean="0">
                  <a:solidFill>
                    <a:schemeClr val="bg1"/>
                  </a:solidFill>
                  <a:latin typeface="Times New Roman" panose="02020603050405020304" pitchFamily="18" charset="0"/>
                  <a:ea typeface="思源宋体 CN Heavy" panose="02020900000000000000" charset="-122"/>
                  <a:cs typeface="Times New Roman" panose="02020603050405020304" pitchFamily="18" charset="0"/>
                  <a:sym typeface="+mn-ea"/>
                </a:rPr>
                <a:t>测量代码的运行时间</a:t>
              </a:r>
            </a:p>
          </p:txBody>
        </p:sp>
      </p:grpSp>
      <p:sp>
        <p:nvSpPr>
          <p:cNvPr id="17" name="文本框 16" descr="7b0a202020202262756c6c6574223a20227b5c2263617465676f727949645c223a31303030352c5c2274656d706c61746549645c223a32303233313332387d220a7d0a"/>
          <p:cNvSpPr txBox="1"/>
          <p:nvPr/>
        </p:nvSpPr>
        <p:spPr>
          <a:xfrm>
            <a:off x="3410738" y="12445193"/>
            <a:ext cx="18709034" cy="2279015"/>
          </a:xfrm>
          <a:prstGeom prst="rect">
            <a:avLst/>
          </a:prstGeom>
          <a:noFill/>
        </p:spPr>
        <p:txBody>
          <a:bodyPr wrap="square" rtlCol="0">
            <a:spAutoFit/>
          </a:bodyPr>
          <a:lstStyle/>
          <a:p>
            <a:pPr algn="l"/>
            <a:r>
              <a:rPr lang="en-US" altLang="zh-CN" sz="441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C++</a:t>
            </a:r>
            <a:r>
              <a:rPr lang="zh-CN" altLang="en-US" sz="441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代码：</a:t>
            </a:r>
            <a:r>
              <a:rPr lang="en-US" altLang="zh-CN" sz="441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0.014</a:t>
            </a:r>
            <a:r>
              <a:rPr lang="zh-CN" altLang="en-US" sz="441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秒                                            </a:t>
            </a:r>
            <a:r>
              <a:rPr lang="en-US" altLang="zh-CN" sz="441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Python</a:t>
            </a:r>
            <a:r>
              <a:rPr lang="zh-CN" altLang="en-US" sz="441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代码：</a:t>
            </a:r>
            <a:r>
              <a:rPr lang="en-US" altLang="zh-CN" sz="441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1.08</a:t>
            </a:r>
            <a:r>
              <a:rPr lang="zh-CN" altLang="en-US" sz="441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秒</a:t>
            </a:r>
            <a:endParaRPr lang="en-US" altLang="zh-CN" sz="441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endParaRPr lang="en-US" altLang="zh-CN" sz="441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r>
              <a:rPr lang="en-US" altLang="zh-CN" sz="441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5400" b="1" dirty="0" smtClean="0">
                <a:solidFill>
                  <a:srgbClr val="2E7EEE"/>
                </a:solidFill>
                <a:latin typeface="Times New Roman" panose="02020603050405020304" pitchFamily="18" charset="0"/>
                <a:ea typeface="思源宋体 CN" panose="02020400000000000000" charset="-122"/>
                <a:cs typeface="Times New Roman" panose="02020603050405020304" pitchFamily="18" charset="0"/>
              </a:rPr>
              <a:t>Python</a:t>
            </a:r>
            <a:r>
              <a:rPr lang="zh-CN" altLang="en-US" sz="5400" b="1" dirty="0">
                <a:solidFill>
                  <a:srgbClr val="2E7EEE"/>
                </a:solidFill>
                <a:latin typeface="Times New Roman" panose="02020603050405020304" pitchFamily="18" charset="0"/>
                <a:ea typeface="思源宋体 CN" panose="02020400000000000000" charset="-122"/>
                <a:cs typeface="Times New Roman" panose="02020603050405020304" pitchFamily="18" charset="0"/>
              </a:rPr>
              <a:t>的</a:t>
            </a:r>
            <a:r>
              <a:rPr lang="en-US" altLang="zh-CN" sz="5400" b="1" dirty="0">
                <a:solidFill>
                  <a:srgbClr val="2E7EEE"/>
                </a:solidFill>
                <a:latin typeface="Times New Roman" panose="02020603050405020304" pitchFamily="18" charset="0"/>
                <a:ea typeface="思源宋体 CN" panose="02020400000000000000" charset="-122"/>
                <a:cs typeface="Times New Roman" panose="02020603050405020304" pitchFamily="18" charset="0"/>
              </a:rPr>
              <a:t>for</a:t>
            </a:r>
            <a:r>
              <a:rPr lang="zh-CN" altLang="en-US" sz="5400" b="1" dirty="0">
                <a:solidFill>
                  <a:srgbClr val="2E7EEE"/>
                </a:solidFill>
                <a:latin typeface="Times New Roman" panose="02020603050405020304" pitchFamily="18" charset="0"/>
                <a:ea typeface="思源宋体 CN" panose="02020400000000000000" charset="-122"/>
                <a:cs typeface="Times New Roman" panose="02020603050405020304" pitchFamily="18" charset="0"/>
              </a:rPr>
              <a:t>循环很耗时</a:t>
            </a:r>
            <a:r>
              <a:rPr lang="zh-CN" altLang="en-US" sz="5400" b="1" dirty="0" smtClean="0">
                <a:solidFill>
                  <a:srgbClr val="2E7EEE"/>
                </a:solidFill>
                <a:latin typeface="Times New Roman" panose="02020603050405020304" pitchFamily="18" charset="0"/>
                <a:ea typeface="思源宋体 CN" panose="02020400000000000000" charset="-122"/>
                <a:cs typeface="Times New Roman" panose="02020603050405020304" pitchFamily="18" charset="0"/>
              </a:rPr>
              <a:t>，比</a:t>
            </a:r>
            <a:r>
              <a:rPr lang="en-US" altLang="zh-CN" sz="5400" b="1" dirty="0">
                <a:solidFill>
                  <a:srgbClr val="2E7EEE"/>
                </a:solidFill>
                <a:latin typeface="Times New Roman" panose="02020603050405020304" pitchFamily="18" charset="0"/>
                <a:ea typeface="思源宋体 CN" panose="02020400000000000000" charset="-122"/>
                <a:cs typeface="Times New Roman" panose="02020603050405020304" pitchFamily="18" charset="0"/>
              </a:rPr>
              <a:t>C++</a:t>
            </a:r>
            <a:r>
              <a:rPr lang="zh-CN" altLang="en-US" sz="5400" b="1" dirty="0">
                <a:solidFill>
                  <a:srgbClr val="2E7EEE"/>
                </a:solidFill>
                <a:latin typeface="Times New Roman" panose="02020603050405020304" pitchFamily="18" charset="0"/>
                <a:ea typeface="思源宋体 CN" panose="02020400000000000000" charset="-122"/>
                <a:cs typeface="Times New Roman" panose="02020603050405020304" pitchFamily="18" charset="0"/>
              </a:rPr>
              <a:t>的</a:t>
            </a:r>
            <a:r>
              <a:rPr lang="en-US" altLang="zh-CN" sz="5400" b="1" dirty="0">
                <a:solidFill>
                  <a:srgbClr val="2E7EEE"/>
                </a:solidFill>
                <a:latin typeface="Times New Roman" panose="02020603050405020304" pitchFamily="18" charset="0"/>
                <a:ea typeface="思源宋体 CN" panose="02020400000000000000" charset="-122"/>
                <a:cs typeface="Times New Roman" panose="02020603050405020304" pitchFamily="18" charset="0"/>
              </a:rPr>
              <a:t>for</a:t>
            </a:r>
            <a:r>
              <a:rPr lang="zh-CN" altLang="en-US" sz="5400" b="1" dirty="0">
                <a:solidFill>
                  <a:srgbClr val="2E7EEE"/>
                </a:solidFill>
                <a:latin typeface="Times New Roman" panose="02020603050405020304" pitchFamily="18" charset="0"/>
                <a:ea typeface="思源宋体 CN" panose="02020400000000000000" charset="-122"/>
                <a:cs typeface="Times New Roman" panose="02020603050405020304" pitchFamily="18" charset="0"/>
              </a:rPr>
              <a:t>循环慢</a:t>
            </a:r>
            <a:r>
              <a:rPr lang="en-US" altLang="zh-CN" sz="5400" b="1" dirty="0">
                <a:solidFill>
                  <a:srgbClr val="2E7EEE"/>
                </a:solidFill>
                <a:latin typeface="Times New Roman" panose="02020603050405020304" pitchFamily="18" charset="0"/>
                <a:ea typeface="思源宋体 CN" panose="02020400000000000000" charset="-122"/>
                <a:cs typeface="Times New Roman" panose="02020603050405020304" pitchFamily="18" charset="0"/>
              </a:rPr>
              <a:t>77</a:t>
            </a:r>
            <a:r>
              <a:rPr lang="zh-CN" altLang="en-US" sz="5400" b="1" dirty="0" smtClean="0">
                <a:solidFill>
                  <a:srgbClr val="2E7EEE"/>
                </a:solidFill>
                <a:latin typeface="Times New Roman" panose="02020603050405020304" pitchFamily="18" charset="0"/>
                <a:ea typeface="思源宋体 CN" panose="02020400000000000000" charset="-122"/>
                <a:cs typeface="Times New Roman" panose="02020603050405020304" pitchFamily="18" charset="0"/>
              </a:rPr>
              <a:t>倍 </a:t>
            </a:r>
            <a:r>
              <a:rPr lang="zh-CN" altLang="en-US" sz="441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p>
        </p:txBody>
      </p:sp>
      <p:pic>
        <p:nvPicPr>
          <p:cNvPr id="3" name="图片 2"/>
          <p:cNvPicPr/>
          <p:nvPr/>
        </p:nvPicPr>
        <p:blipFill>
          <a:blip r:embed="rId7">
            <a:lum bright="34000" contrast="-8000"/>
          </a:blip>
          <a:stretch>
            <a:fillRect/>
          </a:stretch>
        </p:blipFill>
        <p:spPr>
          <a:xfrm rot="5400000">
            <a:off x="775335" y="2669540"/>
            <a:ext cx="10714990" cy="12870815"/>
          </a:xfrm>
          <a:prstGeom prst="rect">
            <a:avLst/>
          </a:prstGeom>
          <a:noFill/>
          <a:ln w="9525">
            <a:noFill/>
          </a:ln>
        </p:spPr>
      </p:pic>
      <p:sp>
        <p:nvSpPr>
          <p:cNvPr id="9" name="文本框 8"/>
          <p:cNvSpPr txBox="1"/>
          <p:nvPr/>
        </p:nvSpPr>
        <p:spPr>
          <a:xfrm>
            <a:off x="979170" y="6411595"/>
            <a:ext cx="11732895" cy="5015865"/>
          </a:xfrm>
          <a:prstGeom prst="rect">
            <a:avLst/>
          </a:prstGeom>
          <a:noFill/>
          <a:ln w="57150">
            <a:noFill/>
          </a:ln>
          <a:extLst>
            <a:ext uri="{909E8E84-426E-40DD-AFC4-6F175D3DCCD1}">
              <a14:hiddenFill xmlns:a14="http://schemas.microsoft.com/office/drawing/2010/main">
                <a:solidFill>
                  <a:srgbClr val="FFFFFF"/>
                </a:solidFill>
              </a14:hiddenFill>
            </a:ext>
          </a:extLst>
        </p:spPr>
        <p:txBody>
          <a:bodyPr wrap="square" rtlCol="0" anchor="t">
            <a:spAutoFit/>
          </a:bodyPr>
          <a:lstStyle/>
          <a:p>
            <a:pPr algn="l"/>
            <a:r>
              <a:rPr lang="en-US" altLang="zh-CN" sz="3200" b="1"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#include&lt;bits/</a:t>
            </a:r>
            <a:r>
              <a:rPr lang="en-US" altLang="zh-CN" sz="3200" b="1"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stdc</a:t>
            </a:r>
            <a:r>
              <a:rPr lang="en-US" altLang="zh-CN" sz="3200" b="1"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++.h&gt;</a:t>
            </a:r>
          </a:p>
          <a:p>
            <a:pPr algn="l"/>
            <a:r>
              <a:rPr lang="en-US" altLang="zh-CN" sz="3200" b="1"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using namespace </a:t>
            </a:r>
            <a:r>
              <a:rPr lang="en-US" altLang="zh-CN" sz="3200" b="1"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std</a:t>
            </a:r>
            <a:r>
              <a:rPr lang="en-US" altLang="zh-CN" sz="3200" b="1"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t>
            </a:r>
          </a:p>
          <a:p>
            <a:pPr algn="l"/>
            <a:r>
              <a:rPr lang="en-US" altLang="zh-CN" sz="3200" b="1"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int</a:t>
            </a:r>
            <a:r>
              <a:rPr lang="en-US" altLang="zh-CN" sz="3200" b="1"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 main(){</a:t>
            </a:r>
          </a:p>
          <a:p>
            <a:pPr algn="l"/>
            <a:r>
              <a:rPr lang="en-US" altLang="zh-CN" sz="3200" b="1"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      </a:t>
            </a:r>
            <a:r>
              <a:rPr lang="en-US" altLang="zh-CN" sz="3200" b="1"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int</a:t>
            </a:r>
            <a:r>
              <a:rPr lang="en-US" altLang="zh-CN" sz="3200" b="1"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 k = 0, n = le7;</a:t>
            </a:r>
          </a:p>
          <a:p>
            <a:pPr algn="l"/>
            <a:r>
              <a:rPr lang="en-US" altLang="zh-CN" sz="3200" b="1"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      </a:t>
            </a:r>
            <a:r>
              <a:rPr lang="en-US" altLang="zh-CN" sz="3200" b="1"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clock_t</a:t>
            </a:r>
            <a:r>
              <a:rPr lang="en-US" altLang="zh-CN" sz="3200" b="1"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 start, end;</a:t>
            </a:r>
          </a:p>
          <a:p>
            <a:pPr algn="l"/>
            <a:r>
              <a:rPr lang="en-US" altLang="zh-CN" sz="3200" b="1"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      start = clock();</a:t>
            </a:r>
          </a:p>
          <a:p>
            <a:pPr algn="l"/>
            <a:r>
              <a:rPr lang="en-US" altLang="zh-CN" sz="3200" b="1"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      for(</a:t>
            </a:r>
            <a:r>
              <a:rPr lang="en-US" altLang="zh-CN" sz="3200" b="1"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int</a:t>
            </a:r>
            <a:r>
              <a:rPr lang="en-US" altLang="zh-CN" sz="3200" b="1"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 </a:t>
            </a:r>
            <a:r>
              <a:rPr lang="en-US" altLang="zh-CN" sz="3200" b="1"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i</a:t>
            </a:r>
            <a:r>
              <a:rPr lang="en-US" altLang="zh-CN" sz="3200" b="1"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 = 0; </a:t>
            </a:r>
            <a:r>
              <a:rPr lang="en-US" altLang="zh-CN" sz="3200" b="1"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i</a:t>
            </a:r>
            <a:r>
              <a:rPr lang="en-US" altLang="zh-CN" sz="3200" b="1"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 &lt; </a:t>
            </a:r>
            <a:r>
              <a:rPr lang="en-US" altLang="zh-CN" sz="3200" b="1"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n;i</a:t>
            </a:r>
            <a:r>
              <a:rPr lang="en-US" altLang="zh-CN" sz="3200" b="1"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 k++;</a:t>
            </a:r>
          </a:p>
          <a:p>
            <a:pPr algn="l"/>
            <a:r>
              <a:rPr lang="en-US" altLang="zh-CN" sz="3200" b="1"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      end = clock();</a:t>
            </a:r>
          </a:p>
          <a:p>
            <a:pPr algn="l"/>
            <a:r>
              <a:rPr lang="en-US" altLang="zh-CN" sz="3200" b="1"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      </a:t>
            </a:r>
            <a:r>
              <a:rPr lang="en-US" altLang="zh-CN" sz="3200" b="1"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cout</a:t>
            </a:r>
            <a:r>
              <a:rPr lang="en-US" altLang="zh-CN" sz="3200" b="1"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 &lt;&lt; (double)(end - start) / CLOCKS_PER_SEC;</a:t>
            </a:r>
          </a:p>
          <a:p>
            <a:pPr algn="l"/>
            <a:r>
              <a:rPr lang="en-US" altLang="zh-CN" sz="3200" b="1"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t>
            </a:r>
          </a:p>
        </p:txBody>
      </p:sp>
      <p:pic>
        <p:nvPicPr>
          <p:cNvPr id="18" name="图片 17"/>
          <p:cNvPicPr/>
          <p:nvPr/>
        </p:nvPicPr>
        <p:blipFill>
          <a:blip r:embed="rId7">
            <a:lum bright="34000" contrast="-8000"/>
          </a:blip>
          <a:stretch>
            <a:fillRect/>
          </a:stretch>
        </p:blipFill>
        <p:spPr>
          <a:xfrm rot="5400000">
            <a:off x="12460605" y="2669540"/>
            <a:ext cx="10714990" cy="12870815"/>
          </a:xfrm>
          <a:prstGeom prst="rect">
            <a:avLst/>
          </a:prstGeom>
          <a:noFill/>
          <a:ln w="9525">
            <a:noFill/>
          </a:ln>
        </p:spPr>
      </p:pic>
      <p:sp>
        <p:nvSpPr>
          <p:cNvPr id="19" name="文本框 18"/>
          <p:cNvSpPr txBox="1"/>
          <p:nvPr/>
        </p:nvSpPr>
        <p:spPr>
          <a:xfrm>
            <a:off x="12664440" y="6411595"/>
            <a:ext cx="11732895" cy="3415030"/>
          </a:xfrm>
          <a:prstGeom prst="rect">
            <a:avLst/>
          </a:prstGeom>
          <a:noFill/>
          <a:ln w="57150">
            <a:noFill/>
          </a:ln>
          <a:extLst>
            <a:ext uri="{909E8E84-426E-40DD-AFC4-6F175D3DCCD1}">
              <a14:hiddenFill xmlns:a14="http://schemas.microsoft.com/office/drawing/2010/main">
                <a:solidFill>
                  <a:srgbClr val="FFFFFF"/>
                </a:solidFill>
              </a14:hiddenFill>
            </a:ext>
          </a:extLst>
        </p:spPr>
        <p:txBody>
          <a:bodyPr wrap="square" rtlCol="0" anchor="t">
            <a:spAutoFit/>
          </a:bodyPr>
          <a:lstStyle/>
          <a:p>
            <a:pPr algn="l"/>
            <a:r>
              <a:rPr lang="en-US" altLang="zh-CN" sz="3600" b="1"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from time import *</a:t>
            </a:r>
          </a:p>
          <a:p>
            <a:pPr algn="l"/>
            <a:r>
              <a:rPr lang="en-US" altLang="zh-CN" sz="3600" b="1"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k, n = 0, 10000000</a:t>
            </a:r>
          </a:p>
          <a:p>
            <a:pPr algn="l"/>
            <a:r>
              <a:rPr lang="en-US" altLang="zh-CN" sz="3600" b="1"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start = time()</a:t>
            </a:r>
          </a:p>
          <a:p>
            <a:pPr algn="l"/>
            <a:r>
              <a:rPr lang="en-US" altLang="zh-CN" sz="3600" b="1"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for </a:t>
            </a:r>
            <a:r>
              <a:rPr lang="en-US" altLang="zh-CN" sz="3600" b="1"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i</a:t>
            </a:r>
            <a:r>
              <a:rPr lang="en-US" altLang="zh-CN" sz="3600" b="1"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 in range(n):  k+=1</a:t>
            </a:r>
          </a:p>
          <a:p>
            <a:pPr algn="l"/>
            <a:r>
              <a:rPr lang="en-US" altLang="zh-CN" sz="3600" b="1"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end = time()</a:t>
            </a:r>
          </a:p>
          <a:p>
            <a:pPr algn="l"/>
            <a:r>
              <a:rPr lang="en-US" altLang="zh-CN" sz="3600" b="1"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print(end - start)</a:t>
            </a:r>
          </a:p>
        </p:txBody>
      </p:sp>
    </p:spTree>
    <p:custDataLst>
      <p:tags r:id="rId1"/>
    </p:custData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up)">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7" grpId="0"/>
      <p:bldP spid="17" grpId="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像" descr="图像"/>
          <p:cNvPicPr>
            <a:picLocks noChangeAspect="1"/>
          </p:cNvPicPr>
          <p:nvPr>
            <p:custDataLst>
              <p:tags r:id="rId2"/>
            </p:custDataLst>
          </p:nvPr>
        </p:nvPicPr>
        <p:blipFill>
          <a:blip r:embed="rId5">
            <a:alphaModFix amt="20000"/>
            <a:duotone>
              <a:prstClr val="black"/>
              <a:schemeClr val="accent1">
                <a:tint val="45000"/>
                <a:satMod val="400000"/>
              </a:schemeClr>
            </a:duotone>
          </a:blip>
          <a:srcRect/>
          <a:stretch>
            <a:fillRect/>
          </a:stretch>
        </p:blipFill>
        <p:spPr>
          <a:xfrm>
            <a:off x="1030538" y="7315216"/>
            <a:ext cx="11791817" cy="7102013"/>
          </a:xfrm>
          <a:prstGeom prst="rect">
            <a:avLst/>
          </a:prstGeom>
          <a:ln w="12700" cap="flat">
            <a:noFill/>
            <a:miter lim="400000"/>
            <a:headEnd/>
            <a:tailEnd/>
          </a:ln>
          <a:effectLst/>
        </p:spPr>
      </p:pic>
      <p:sp>
        <p:nvSpPr>
          <p:cNvPr id="12" name="矩形 11"/>
          <p:cNvSpPr/>
          <p:nvPr/>
        </p:nvSpPr>
        <p:spPr>
          <a:xfrm>
            <a:off x="12762034" y="616403"/>
            <a:ext cx="11596250" cy="13865592"/>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像" descr="图像"/>
          <p:cNvPicPr>
            <a:picLocks noChangeAspect="1"/>
          </p:cNvPicPr>
          <p:nvPr/>
        </p:nvPicPr>
        <p:blipFill>
          <a:blip r:embed="rId6"/>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6"/>
            <a:stretch>
              <a:fillRect/>
            </a:stretch>
          </p:blipFill>
          <p:spPr>
            <a:xfrm>
              <a:off x="32440" y="907"/>
              <a:ext cx="5577" cy="907"/>
            </a:xfrm>
            <a:prstGeom prst="rect">
              <a:avLst/>
            </a:prstGeom>
          </p:spPr>
        </p:pic>
      </p:grpSp>
      <p:sp>
        <p:nvSpPr>
          <p:cNvPr id="2" name="文本框 1" descr="7b0a202020202262756c6c6574223a20227b5c2263617465676f727949645c223a31303030352c5c2274656d706c61746549645c223a32303233313332387d220a7d0a"/>
          <p:cNvSpPr txBox="1"/>
          <p:nvPr/>
        </p:nvSpPr>
        <p:spPr>
          <a:xfrm>
            <a:off x="778935" y="3645155"/>
            <a:ext cx="11741907" cy="7477273"/>
          </a:xfrm>
          <a:prstGeom prst="rect">
            <a:avLst/>
          </a:prstGeom>
          <a:noFill/>
        </p:spPr>
        <p:txBody>
          <a:bodyPr wrap="square" rtlCol="0">
            <a:spAutoFit/>
          </a:bodyPr>
          <a:lstStyle/>
          <a:p>
            <a:pPr algn="l">
              <a:lnSpc>
                <a:spcPct val="150000"/>
              </a:lnSpc>
              <a:buFont typeface="Wingdings" panose="05000000000000000000" pitchFamily="2" charset="2"/>
            </a:pPr>
            <a:r>
              <a:rPr lang="zh-CN" altLang="en-US" sz="4000" dirty="0">
                <a:solidFill>
                  <a:srgbClr val="2E7EEE"/>
                </a:solidFill>
                <a:latin typeface="Times New Roman" panose="02020603050405020304" pitchFamily="18" charset="0"/>
                <a:ea typeface="思源宋体 CN" panose="02020400000000000000" charset="-122"/>
                <a:cs typeface="Times New Roman" panose="02020603050405020304" pitchFamily="18" charset="0"/>
              </a:rPr>
              <a:t>在单调递增数列</a:t>
            </a:r>
            <a:r>
              <a:rPr lang="en-US" altLang="zh-CN" sz="4000" dirty="0">
                <a:solidFill>
                  <a:srgbClr val="2E7EEE"/>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000" dirty="0">
                <a:solidFill>
                  <a:srgbClr val="2E7EEE"/>
                </a:solidFill>
                <a:latin typeface="Times New Roman" panose="02020603050405020304" pitchFamily="18" charset="0"/>
                <a:ea typeface="思源宋体 CN" panose="02020400000000000000" charset="-122"/>
                <a:cs typeface="Times New Roman" panose="02020603050405020304" pitchFamily="18" charset="0"/>
              </a:rPr>
              <a:t>中查找某个数</a:t>
            </a:r>
            <a:r>
              <a:rPr lang="en-US" altLang="zh-CN" sz="4000" dirty="0">
                <a:solidFill>
                  <a:srgbClr val="2E7EEE"/>
                </a:solidFill>
                <a:latin typeface="Times New Roman" panose="02020603050405020304" pitchFamily="18" charset="0"/>
                <a:ea typeface="思源宋体 CN" panose="02020400000000000000" charset="-122"/>
                <a:cs typeface="Times New Roman" panose="02020603050405020304" pitchFamily="18" charset="0"/>
              </a:rPr>
              <a:t>x</a:t>
            </a:r>
            <a:r>
              <a:rPr lang="zh-CN" altLang="en-US" sz="4000" dirty="0">
                <a:solidFill>
                  <a:srgbClr val="2E7EEE"/>
                </a:solidFill>
                <a:latin typeface="Times New Roman" panose="02020603050405020304" pitchFamily="18" charset="0"/>
                <a:ea typeface="思源宋体 CN" panose="02020400000000000000" charset="-122"/>
                <a:cs typeface="Times New Roman" panose="02020603050405020304" pitchFamily="18" charset="0"/>
              </a:rPr>
              <a:t>，如果数列中没有</a:t>
            </a:r>
            <a:r>
              <a:rPr lang="en-US" altLang="zh-CN" sz="4000" dirty="0">
                <a:solidFill>
                  <a:srgbClr val="2E7EEE"/>
                </a:solidFill>
                <a:latin typeface="Times New Roman" panose="02020603050405020304" pitchFamily="18" charset="0"/>
                <a:ea typeface="思源宋体 CN" panose="02020400000000000000" charset="-122"/>
                <a:cs typeface="Times New Roman" panose="02020603050405020304" pitchFamily="18" charset="0"/>
              </a:rPr>
              <a:t>x</a:t>
            </a:r>
            <a:r>
              <a:rPr lang="zh-CN" altLang="en-US" sz="4000" dirty="0">
                <a:solidFill>
                  <a:srgbClr val="2E7EEE"/>
                </a:solidFill>
                <a:latin typeface="Times New Roman" panose="02020603050405020304" pitchFamily="18" charset="0"/>
                <a:ea typeface="思源宋体 CN" panose="02020400000000000000" charset="-122"/>
                <a:cs typeface="Times New Roman" panose="02020603050405020304" pitchFamily="18" charset="0"/>
              </a:rPr>
              <a:t>，找比它大的</a:t>
            </a:r>
            <a:r>
              <a:rPr lang="zh-CN" altLang="en-US" sz="40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下一个数</a:t>
            </a:r>
            <a:r>
              <a:rPr lang="zh-CN" altLang="en-US" sz="4000" dirty="0">
                <a:solidFill>
                  <a:srgbClr val="2E7EEE"/>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000" dirty="0">
              <a:solidFill>
                <a:srgbClr val="2E7EEE"/>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buBlip>
                <a:blip r:embed="rId7"/>
              </a:buBlip>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a[mid] &gt;= x</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时：</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x</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在</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mid</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的左边，新的搜索区间是左半部分，</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left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不变，更新</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right = mid</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marL="571443" indent="-571443" algn="l">
              <a:lnSpc>
                <a:spcPct val="150000"/>
              </a:lnSpc>
              <a:buBlip>
                <a:blip r:embed="rId7"/>
              </a:buBlip>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a[mid] &lt; x</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时：</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x</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在</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mid</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的右边，新的搜索区间是</a:t>
            </a:r>
          </a:p>
          <a:p>
            <a:pPr algn="l">
              <a:lnSpc>
                <a:spcPct val="150000"/>
              </a:lnSpc>
              <a:buFont typeface="Arial" panose="020B0604020202020204" pitchFamily="34" charset="0"/>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半部分，</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right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不变，更新</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left = mid + 1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50000"/>
              </a:lnSpc>
              <a:buBlip>
                <a:blip r:embed="rId7"/>
              </a:buBlip>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代码执行完毕后，</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left = right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，两者相等，即答案所处的位置。</a:t>
            </a: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4" name="图片 3"/>
          <p:cNvPicPr/>
          <p:nvPr/>
        </p:nvPicPr>
        <p:blipFill>
          <a:blip r:embed="rId8">
            <a:lum bright="34000" contrast="-8000"/>
          </a:blip>
          <a:stretch>
            <a:fillRect/>
          </a:stretch>
        </p:blipFill>
        <p:spPr>
          <a:xfrm rot="5400000">
            <a:off x="9669759" y="1591313"/>
            <a:ext cx="17851410" cy="13663811"/>
          </a:xfrm>
          <a:prstGeom prst="rect">
            <a:avLst/>
          </a:prstGeom>
          <a:noFill/>
          <a:ln w="9525">
            <a:noFill/>
          </a:ln>
        </p:spPr>
      </p:pic>
      <p:sp>
        <p:nvSpPr>
          <p:cNvPr id="13" name="文本框 12" descr="7b0a202020202262756c6c6574223a20227b5c2263617465676f727949645c223a31303030352c5c2274656d706c61746549645c223a32303233313332387d220a7d0a"/>
          <p:cNvSpPr txBox="1"/>
          <p:nvPr/>
        </p:nvSpPr>
        <p:spPr>
          <a:xfrm>
            <a:off x="13298484" y="3841642"/>
            <a:ext cx="11059800" cy="9325023"/>
          </a:xfrm>
          <a:prstGeom prst="rect">
            <a:avLst/>
          </a:prstGeom>
          <a:noFill/>
          <a:ln>
            <a:noFill/>
          </a:ln>
        </p:spPr>
        <p:txBody>
          <a:bodyPr wrap="square" rtlCol="0">
            <a:spAutoFit/>
          </a:bodyPr>
          <a:lstStyle/>
          <a:p>
            <a:pPr algn="l"/>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def</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bin_search</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 n, x):     </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left = 0</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right = n             #</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左闭右开</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[0,n)</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while (left &lt; right):</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mid =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left+right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)//2</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 (a[mid] &gt;= x): right = mid</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else:             left = mid+1;  </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return left</a:t>
            </a:r>
          </a:p>
          <a:p>
            <a:pPr algn="l"/>
            <a:endPar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n = 100</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range(2,202,2)] #</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初始化偶数</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test = 57                #</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猜</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57</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或</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57</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的后继</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print("test =",test)</a:t>
            </a:r>
          </a:p>
          <a:p>
            <a:pPr algn="l"/>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pos</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bin_search</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a,n,test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print("find =",a[</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pos</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p:txBody>
      </p:sp>
      <p:sp>
        <p:nvSpPr>
          <p:cNvPr id="11" name="文本框 10"/>
          <p:cNvSpPr txBox="1"/>
          <p:nvPr/>
        </p:nvSpPr>
        <p:spPr>
          <a:xfrm>
            <a:off x="652103" y="1473597"/>
            <a:ext cx="15319648" cy="954045"/>
          </a:xfrm>
          <a:prstGeom prst="rect">
            <a:avLst/>
          </a:prstGeom>
          <a:noFill/>
        </p:spPr>
        <p:txBody>
          <a:bodyPr wrap="square">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5600" b="1" spc="600">
                <a:solidFill>
                  <a:schemeClr val="bg1"/>
                </a:solidFill>
                <a:latin typeface="思源宋体 CN Heavy" panose="02020900000000000000" charset="-122"/>
                <a:ea typeface="思源宋体 CN Heavy" panose="02020900000000000000" charset="-122"/>
              </a:defRPr>
            </a:lvl1pPr>
          </a:lstStyle>
          <a:p>
            <a:r>
              <a:rPr lang="zh-CN" altLang="en-US" sz="5599" dirty="0"/>
              <a:t>例：在单调递增序列中找</a:t>
            </a:r>
            <a:r>
              <a:rPr lang="en-US" altLang="zh-CN" sz="5599" dirty="0"/>
              <a:t>x</a:t>
            </a:r>
            <a:r>
              <a:rPr lang="zh-CN" altLang="en-US" sz="5599" dirty="0"/>
              <a:t>或者</a:t>
            </a:r>
            <a:r>
              <a:rPr lang="en-US" altLang="zh-CN" sz="5599" dirty="0"/>
              <a:t>x</a:t>
            </a:r>
            <a:r>
              <a:rPr lang="zh-CN" altLang="en-US" sz="5599" dirty="0"/>
              <a:t>的</a:t>
            </a:r>
            <a:r>
              <a:rPr lang="zh-CN" altLang="en-US" sz="5599" dirty="0">
                <a:solidFill>
                  <a:srgbClr val="FF0000"/>
                </a:solidFill>
              </a:rPr>
              <a:t>后继</a:t>
            </a:r>
          </a:p>
        </p:txBody>
      </p:sp>
    </p:spTree>
    <p:custDataLst>
      <p:tags r:id="rId1"/>
    </p:custDataLst>
    <p:extLst>
      <p:ext uri="{BB962C8B-B14F-4D97-AF65-F5344CB8AC3E}">
        <p14:creationId xmlns:p14="http://schemas.microsoft.com/office/powerpoint/2010/main" val="1784693839"/>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3" grpId="0" bldLvl="0"/>
      <p:bldP spid="13" grpId="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2762034" y="616403"/>
            <a:ext cx="11596250" cy="13865592"/>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像" descr="图像"/>
          <p:cNvPicPr>
            <a:picLocks noChangeAspect="1"/>
          </p:cNvPicPr>
          <p:nvPr/>
        </p:nvPicPr>
        <p:blipFill>
          <a:blip r:embed="rId5"/>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grpSp>
      <p:sp>
        <p:nvSpPr>
          <p:cNvPr id="2" name="文本框 1" descr="7b0a202020202262756c6c6574223a20227b5c2263617465676f727949645c223a31303030352c5c2274656d706c61746549645c223a32303233313332387d220a7d0a"/>
          <p:cNvSpPr txBox="1"/>
          <p:nvPr/>
        </p:nvSpPr>
        <p:spPr>
          <a:xfrm>
            <a:off x="778935" y="3645155"/>
            <a:ext cx="11741907" cy="5630813"/>
          </a:xfrm>
          <a:prstGeom prst="rect">
            <a:avLst/>
          </a:prstGeom>
          <a:noFill/>
        </p:spPr>
        <p:txBody>
          <a:bodyPr wrap="square" rtlCol="0">
            <a:spAutoFit/>
          </a:bodyPr>
          <a:lstStyle/>
          <a:p>
            <a:pPr algn="l">
              <a:lnSpc>
                <a:spcPct val="150000"/>
              </a:lnSpc>
              <a:buFont typeface="Wingdings" panose="05000000000000000000" pitchFamily="2" charset="2"/>
            </a:pPr>
            <a:r>
              <a:rPr lang="zh-CN" altLang="en-US" sz="4000" dirty="0">
                <a:solidFill>
                  <a:srgbClr val="2E7EEE"/>
                </a:solidFill>
                <a:latin typeface="Times New Roman" panose="02020603050405020304" pitchFamily="18" charset="0"/>
                <a:ea typeface="思源宋体 CN" panose="02020400000000000000" charset="-122"/>
                <a:cs typeface="Times New Roman" panose="02020603050405020304" pitchFamily="18" charset="0"/>
              </a:rPr>
              <a:t>在单调递增数列</a:t>
            </a:r>
            <a:r>
              <a:rPr lang="en-US" altLang="zh-CN" sz="4000" dirty="0">
                <a:solidFill>
                  <a:srgbClr val="2E7EEE"/>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000" dirty="0">
                <a:solidFill>
                  <a:srgbClr val="2E7EEE"/>
                </a:solidFill>
                <a:latin typeface="Times New Roman" panose="02020603050405020304" pitchFamily="18" charset="0"/>
                <a:ea typeface="思源宋体 CN" panose="02020400000000000000" charset="-122"/>
                <a:cs typeface="Times New Roman" panose="02020603050405020304" pitchFamily="18" charset="0"/>
              </a:rPr>
              <a:t>中查找某个数</a:t>
            </a:r>
            <a:r>
              <a:rPr lang="en-US" altLang="zh-CN" sz="4000" dirty="0">
                <a:solidFill>
                  <a:srgbClr val="2E7EEE"/>
                </a:solidFill>
                <a:latin typeface="Times New Roman" panose="02020603050405020304" pitchFamily="18" charset="0"/>
                <a:ea typeface="思源宋体 CN" panose="02020400000000000000" charset="-122"/>
                <a:cs typeface="Times New Roman" panose="02020603050405020304" pitchFamily="18" charset="0"/>
              </a:rPr>
              <a:t>x</a:t>
            </a:r>
            <a:r>
              <a:rPr lang="zh-CN" altLang="en-US" sz="4000" dirty="0">
                <a:solidFill>
                  <a:srgbClr val="2E7EEE"/>
                </a:solidFill>
                <a:latin typeface="Times New Roman" panose="02020603050405020304" pitchFamily="18" charset="0"/>
                <a:ea typeface="思源宋体 CN" panose="02020400000000000000" charset="-122"/>
                <a:cs typeface="Times New Roman" panose="02020603050405020304" pitchFamily="18" charset="0"/>
              </a:rPr>
              <a:t>，如果数列中没有</a:t>
            </a:r>
            <a:r>
              <a:rPr lang="en-US" altLang="zh-CN" sz="4000" dirty="0">
                <a:solidFill>
                  <a:srgbClr val="2E7EEE"/>
                </a:solidFill>
                <a:latin typeface="Times New Roman" panose="02020603050405020304" pitchFamily="18" charset="0"/>
                <a:ea typeface="思源宋体 CN" panose="02020400000000000000" charset="-122"/>
                <a:cs typeface="Times New Roman" panose="02020603050405020304" pitchFamily="18" charset="0"/>
              </a:rPr>
              <a:t>x</a:t>
            </a:r>
            <a:r>
              <a:rPr lang="zh-CN" altLang="en-US" sz="4000" dirty="0">
                <a:solidFill>
                  <a:srgbClr val="2E7EEE"/>
                </a:solidFill>
                <a:latin typeface="Times New Roman" panose="02020603050405020304" pitchFamily="18" charset="0"/>
                <a:ea typeface="思源宋体 CN" panose="02020400000000000000" charset="-122"/>
                <a:cs typeface="Times New Roman" panose="02020603050405020304" pitchFamily="18" charset="0"/>
              </a:rPr>
              <a:t>，找比它小的</a:t>
            </a:r>
            <a:r>
              <a:rPr lang="zh-CN" altLang="en-US" sz="40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前一个数</a:t>
            </a:r>
            <a:r>
              <a:rPr lang="zh-CN" altLang="en-US" sz="4000" dirty="0">
                <a:solidFill>
                  <a:srgbClr val="2E7EEE"/>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buBlip>
                <a:blip r:embed="rId6"/>
              </a:buBlip>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a[mid] &lt;= x</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时，</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x</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在</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mid</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的右边，新的搜索区间是右半部分，所以</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right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不变，更新</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left = mid</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50000"/>
              </a:lnSpc>
              <a:buFont typeface="Arial" panose="020B0604020202020204" pitchFamily="34" charset="0"/>
              <a:buBlip>
                <a:blip r:embed="rId6"/>
              </a:buBlip>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a[mid] &gt; x</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时，</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x</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在</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mid</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的左边，新的搜索区间是左半部分，所以</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left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不变，更新</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right = mid – 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4" name="图片 3"/>
          <p:cNvPicPr/>
          <p:nvPr/>
        </p:nvPicPr>
        <p:blipFill>
          <a:blip r:embed="rId7">
            <a:lum bright="34000" contrast="-8000"/>
          </a:blip>
          <a:stretch>
            <a:fillRect/>
          </a:stretch>
        </p:blipFill>
        <p:spPr>
          <a:xfrm rot="5400000">
            <a:off x="10084998" y="1672749"/>
            <a:ext cx="17314419" cy="13254222"/>
          </a:xfrm>
          <a:prstGeom prst="rect">
            <a:avLst/>
          </a:prstGeom>
          <a:noFill/>
          <a:ln w="9525">
            <a:noFill/>
          </a:ln>
        </p:spPr>
      </p:pic>
      <p:sp>
        <p:nvSpPr>
          <p:cNvPr id="13" name="文本框 12" descr="7b0a202020202262756c6c6574223a20227b5c2263617465676f727949645c223a31303030352c5c2274656d706c61746549645c223a32303233313332387d220a7d0a"/>
          <p:cNvSpPr txBox="1"/>
          <p:nvPr/>
        </p:nvSpPr>
        <p:spPr>
          <a:xfrm>
            <a:off x="13563444" y="3648332"/>
            <a:ext cx="10840739" cy="9325023"/>
          </a:xfrm>
          <a:prstGeom prst="rect">
            <a:avLst/>
          </a:prstGeom>
          <a:noFill/>
          <a:ln>
            <a:noFill/>
          </a:ln>
        </p:spPr>
        <p:txBody>
          <a:bodyPr wrap="square" rtlCol="0">
            <a:spAutoFit/>
          </a:bodyPr>
          <a:lstStyle/>
          <a:p>
            <a:pPr algn="l"/>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def</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bin_search</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 n, x):     </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left = 0</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right = n     #</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左闭右开</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[0,n)</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while (left &lt; right):</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mid = (left + right + 1)//2</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 (a[mid] &lt;= x): left = mid</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else:             right  = mid-1;  </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return left</a:t>
            </a:r>
          </a:p>
          <a:p>
            <a:pPr algn="l"/>
            <a:endPar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n = 100</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range(2,202,2)] #</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初始化偶数</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test = 57                #</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猜</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57</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或</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57</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的前驱</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print("test =",test)</a:t>
            </a:r>
          </a:p>
          <a:p>
            <a:pPr algn="l"/>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pos</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bin_search</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a,n,test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print("find =",a[</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pos</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p:txBody>
      </p:sp>
      <p:sp>
        <p:nvSpPr>
          <p:cNvPr id="11" name="文本框 10"/>
          <p:cNvSpPr txBox="1"/>
          <p:nvPr/>
        </p:nvSpPr>
        <p:spPr>
          <a:xfrm>
            <a:off x="652103" y="1473597"/>
            <a:ext cx="15319648" cy="954045"/>
          </a:xfrm>
          <a:prstGeom prst="rect">
            <a:avLst/>
          </a:prstGeom>
          <a:noFill/>
        </p:spPr>
        <p:txBody>
          <a:bodyPr wrap="square">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5600" b="1" spc="600">
                <a:solidFill>
                  <a:schemeClr val="bg1"/>
                </a:solidFill>
                <a:latin typeface="思源宋体 CN Heavy" panose="02020900000000000000" charset="-122"/>
                <a:ea typeface="思源宋体 CN Heavy" panose="02020900000000000000" charset="-122"/>
              </a:defRPr>
            </a:lvl1pPr>
          </a:lstStyle>
          <a:p>
            <a:r>
              <a:rPr lang="zh-CN" altLang="en-US" sz="5599" dirty="0"/>
              <a:t>例：在单调递增序列中查找</a:t>
            </a:r>
            <a:r>
              <a:rPr lang="en-US" altLang="zh-CN" sz="5599" dirty="0"/>
              <a:t>x</a:t>
            </a:r>
            <a:r>
              <a:rPr lang="zh-CN" altLang="en-US" sz="5599" dirty="0"/>
              <a:t>或者</a:t>
            </a:r>
            <a:r>
              <a:rPr lang="en-US" altLang="zh-CN" sz="5599" dirty="0"/>
              <a:t>x</a:t>
            </a:r>
            <a:r>
              <a:rPr lang="zh-CN" altLang="en-US" sz="5599" dirty="0"/>
              <a:t>的</a:t>
            </a:r>
            <a:r>
              <a:rPr lang="zh-CN" altLang="en-US" sz="5599" dirty="0">
                <a:solidFill>
                  <a:srgbClr val="FF0000"/>
                </a:solidFill>
              </a:rPr>
              <a:t>前驱</a:t>
            </a:r>
            <a:r>
              <a:rPr lang="zh-CN" altLang="en-US" sz="5599" dirty="0"/>
              <a:t> </a:t>
            </a:r>
            <a:endParaRPr lang="en-US" altLang="zh-CN" sz="5599" dirty="0"/>
          </a:p>
        </p:txBody>
      </p:sp>
      <p:pic>
        <p:nvPicPr>
          <p:cNvPr id="6" name="图像" descr="图像"/>
          <p:cNvPicPr>
            <a:picLocks noChangeAspect="1"/>
          </p:cNvPicPr>
          <p:nvPr>
            <p:custDataLst>
              <p:tags r:id="rId2"/>
            </p:custDataLst>
          </p:nvPr>
        </p:nvPicPr>
        <p:blipFill>
          <a:blip r:embed="rId8">
            <a:alphaModFix amt="20000"/>
            <a:duotone>
              <a:prstClr val="black"/>
              <a:schemeClr val="accent1">
                <a:tint val="45000"/>
                <a:satMod val="400000"/>
              </a:schemeClr>
            </a:duotone>
          </a:blip>
          <a:srcRect/>
          <a:stretch>
            <a:fillRect/>
          </a:stretch>
        </p:blipFill>
        <p:spPr>
          <a:xfrm>
            <a:off x="1030538" y="7315216"/>
            <a:ext cx="11791817" cy="7102013"/>
          </a:xfrm>
          <a:prstGeom prst="rect">
            <a:avLst/>
          </a:prstGeom>
          <a:ln w="12700" cap="flat">
            <a:noFill/>
            <a:miter lim="400000"/>
            <a:headEnd/>
            <a:tailEnd/>
          </a:ln>
          <a:effectLst/>
        </p:spPr>
      </p:pic>
    </p:spTree>
    <p:custDataLst>
      <p:tags r:id="rId1"/>
    </p:custDataLst>
    <p:extLst>
      <p:ext uri="{BB962C8B-B14F-4D97-AF65-F5344CB8AC3E}">
        <p14:creationId xmlns:p14="http://schemas.microsoft.com/office/powerpoint/2010/main" val="867855930"/>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3" grpId="0" bldLvl="0"/>
      <p:bldP spid="13" grpId="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2762034" y="616403"/>
            <a:ext cx="11596250" cy="13865592"/>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像" descr="图像"/>
          <p:cNvPicPr>
            <a:picLocks noChangeAspect="1"/>
          </p:cNvPicPr>
          <p:nvPr/>
        </p:nvPicPr>
        <p:blipFill>
          <a:blip r:embed="rId4"/>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grpSp>
      <p:sp>
        <p:nvSpPr>
          <p:cNvPr id="2" name="文本框 1" descr="7b0a202020202262756c6c6574223a20227b5c2263617465676f727949645c223a31303030352c5c2274656d706c61746549645c223a32303233313332387d220a7d0a"/>
          <p:cNvSpPr txBox="1"/>
          <p:nvPr/>
        </p:nvSpPr>
        <p:spPr>
          <a:xfrm>
            <a:off x="525834" y="4040735"/>
            <a:ext cx="11295192" cy="1137211"/>
          </a:xfrm>
          <a:prstGeom prst="rect">
            <a:avLst/>
          </a:prstGeom>
          <a:noFill/>
        </p:spPr>
        <p:txBody>
          <a:bodyPr wrap="square" rtlCol="0">
            <a:spAutoFit/>
          </a:bodyPr>
          <a:lstStyle/>
          <a:p>
            <a:pPr algn="l">
              <a:lnSpc>
                <a:spcPct val="170000"/>
              </a:lnSpc>
              <a:buBlip>
                <a:blip r:embed="rId5"/>
              </a:buBlip>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在单调递增序列中找</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x</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或者</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x</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a:t>
            </a:r>
            <a:r>
              <a:rPr lang="zh-CN" altLang="en-US" sz="40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后继</a:t>
            </a:r>
          </a:p>
        </p:txBody>
      </p:sp>
      <p:pic>
        <p:nvPicPr>
          <p:cNvPr id="4" name="图片 3"/>
          <p:cNvPicPr/>
          <p:nvPr/>
        </p:nvPicPr>
        <p:blipFill>
          <a:blip r:embed="rId6">
            <a:lum bright="34000" contrast="-8000"/>
          </a:blip>
          <a:srcRect l="20001" t="7444" r="19822" b="6772"/>
          <a:stretch>
            <a:fillRect/>
          </a:stretch>
        </p:blipFill>
        <p:spPr>
          <a:xfrm rot="5400000">
            <a:off x="2964076" y="3759357"/>
            <a:ext cx="6130345" cy="10858428"/>
          </a:xfrm>
          <a:prstGeom prst="rect">
            <a:avLst/>
          </a:prstGeom>
          <a:noFill/>
          <a:ln w="9525">
            <a:noFill/>
          </a:ln>
        </p:spPr>
      </p:pic>
      <p:sp>
        <p:nvSpPr>
          <p:cNvPr id="13" name="文本框 12" descr="7b0a202020202262756c6c6574223a20227b5c2263617465676f727949645c223a31303030352c5c2274656d706c61746549645c223a32303233313332387d220a7d0a"/>
          <p:cNvSpPr txBox="1"/>
          <p:nvPr/>
        </p:nvSpPr>
        <p:spPr>
          <a:xfrm>
            <a:off x="1029904" y="6667559"/>
            <a:ext cx="11478235" cy="5015538"/>
          </a:xfrm>
          <a:prstGeom prst="rect">
            <a:avLst/>
          </a:prstGeom>
          <a:noFill/>
          <a:ln>
            <a:noFill/>
          </a:ln>
        </p:spPr>
        <p:txBody>
          <a:bodyPr wrap="square" rtlCol="0">
            <a:spAutoFit/>
          </a:bodyPr>
          <a:lstStyle/>
          <a:p>
            <a:pPr algn="l"/>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def</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bin_search</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(a</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n, x):     </a:t>
            </a:r>
            <a:endPar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left = 0</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right = n</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while (left &lt; right):</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mid = (</a:t>
            </a:r>
            <a:r>
              <a:rPr lang="en-US" altLang="zh-CN" sz="4000" dirty="0" err="1">
                <a:solidFill>
                  <a:srgbClr val="FF0000"/>
                </a:solidFill>
                <a:latin typeface="宋体" panose="02010600030101010101" pitchFamily="2" charset="-122"/>
                <a:ea typeface="宋体" panose="02010600030101010101" pitchFamily="2" charset="-122"/>
                <a:cs typeface="Times New Roman" panose="02020603050405020304" pitchFamily="18" charset="0"/>
              </a:rPr>
              <a:t>left+right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)//2</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 (a[mid] </a:t>
            </a:r>
            <a:r>
              <a:rPr lang="en-US" altLang="zh-CN" sz="4000" dirty="0">
                <a:solidFill>
                  <a:srgbClr val="FF0000"/>
                </a:solidFill>
                <a:latin typeface="宋体" panose="02010600030101010101" pitchFamily="2" charset="-122"/>
                <a:ea typeface="宋体" panose="02010600030101010101" pitchFamily="2" charset="-122"/>
                <a:cs typeface="Times New Roman" panose="02020603050405020304" pitchFamily="18" charset="0"/>
              </a:rPr>
              <a:t>&gt;= </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x): </a:t>
            </a:r>
            <a:r>
              <a:rPr lang="en-US" altLang="zh-CN" sz="4000" dirty="0">
                <a:solidFill>
                  <a:srgbClr val="FF0000"/>
                </a:solidFill>
                <a:latin typeface="宋体" panose="02010600030101010101" pitchFamily="2" charset="-122"/>
                <a:ea typeface="宋体" panose="02010600030101010101" pitchFamily="2" charset="-122"/>
                <a:cs typeface="Times New Roman" panose="02020603050405020304" pitchFamily="18" charset="0"/>
              </a:rPr>
              <a:t>right = mid</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else:             </a:t>
            </a:r>
            <a:r>
              <a:rPr lang="en-US" altLang="zh-CN" sz="4000" dirty="0">
                <a:solidFill>
                  <a:srgbClr val="FF0000"/>
                </a:solidFill>
                <a:latin typeface="宋体" panose="02010600030101010101" pitchFamily="2" charset="-122"/>
                <a:ea typeface="宋体" panose="02010600030101010101" pitchFamily="2" charset="-122"/>
                <a:cs typeface="Times New Roman" panose="02020603050405020304" pitchFamily="18" charset="0"/>
              </a:rPr>
              <a:t>left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a:t>
            </a:r>
            <a:r>
              <a:rPr lang="en-US" altLang="zh-CN" sz="4000" dirty="0">
                <a:solidFill>
                  <a:srgbClr val="FF0000"/>
                </a:solidFill>
                <a:latin typeface="宋体" panose="02010600030101010101" pitchFamily="2" charset="-122"/>
                <a:ea typeface="宋体" panose="02010600030101010101" pitchFamily="2" charset="-122"/>
                <a:cs typeface="Times New Roman" panose="02020603050405020304" pitchFamily="18" charset="0"/>
              </a:rPr>
              <a:t>mid+1</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p>
          <a:p>
            <a:pPr algn="l"/>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return left</a:t>
            </a:r>
          </a:p>
        </p:txBody>
      </p:sp>
      <p:sp>
        <p:nvSpPr>
          <p:cNvPr id="11" name="文本框 10"/>
          <p:cNvSpPr txBox="1"/>
          <p:nvPr/>
        </p:nvSpPr>
        <p:spPr>
          <a:xfrm>
            <a:off x="652103" y="1473597"/>
            <a:ext cx="15319648" cy="953073"/>
          </a:xfrm>
          <a:prstGeom prst="rect">
            <a:avLst/>
          </a:prstGeom>
          <a:noFill/>
        </p:spPr>
        <p:txBody>
          <a:bodyPr wrap="square">
            <a:spAutoFit/>
          </a:bodyPr>
          <a:lstStyle/>
          <a:p>
            <a:pPr algn="l"/>
            <a:r>
              <a:rPr lang="zh-CN" altLang="en-US" sz="5599" b="1" spc="600" dirty="0">
                <a:solidFill>
                  <a:schemeClr val="bg1"/>
                </a:solidFill>
                <a:latin typeface="思源宋体 CN Heavy" panose="02020900000000000000" charset="-122"/>
                <a:ea typeface="思源宋体 CN Heavy" panose="02020900000000000000" charset="-122"/>
              </a:rPr>
              <a:t>对比</a:t>
            </a:r>
            <a:endParaRPr sz="5599" b="1" spc="600" dirty="0">
              <a:solidFill>
                <a:schemeClr val="bg1"/>
              </a:solidFill>
              <a:latin typeface="思源宋体 CN Heavy" panose="02020900000000000000" charset="-122"/>
              <a:ea typeface="思源宋体 CN Heavy" panose="02020900000000000000" charset="-122"/>
            </a:endParaRPr>
          </a:p>
        </p:txBody>
      </p:sp>
      <p:sp>
        <p:nvSpPr>
          <p:cNvPr id="3" name="文本框 2" descr="7b0a202020202262756c6c6574223a20227b5c2263617465676f727949645c223a31303030352c5c2274656d706c61746549645c223a32303233313332387d220a7d0a"/>
          <p:cNvSpPr txBox="1"/>
          <p:nvPr/>
        </p:nvSpPr>
        <p:spPr>
          <a:xfrm>
            <a:off x="13324608" y="3882243"/>
            <a:ext cx="10942152" cy="1137211"/>
          </a:xfrm>
          <a:prstGeom prst="rect">
            <a:avLst/>
          </a:prstGeom>
          <a:noFill/>
        </p:spPr>
        <p:txBody>
          <a:bodyPr wrap="square" rtlCol="0">
            <a:spAutoFit/>
          </a:bodyPr>
          <a:lstStyle/>
          <a:p>
            <a:pPr algn="l">
              <a:lnSpc>
                <a:spcPct val="170000"/>
              </a:lnSpc>
              <a:buBlip>
                <a:blip r:embed="rId5"/>
              </a:buBlip>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在单调递增序列中查找</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x</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或者</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x</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a:t>
            </a:r>
            <a:r>
              <a:rPr lang="zh-CN" altLang="en-US" sz="40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前驱 </a:t>
            </a:r>
          </a:p>
        </p:txBody>
      </p:sp>
      <p:pic>
        <p:nvPicPr>
          <p:cNvPr id="9" name="图片 8"/>
          <p:cNvPicPr/>
          <p:nvPr/>
        </p:nvPicPr>
        <p:blipFill>
          <a:blip r:embed="rId6">
            <a:lum bright="34000" contrast="-8000"/>
          </a:blip>
          <a:srcRect l="20001" t="7444" r="19822" b="6772"/>
          <a:stretch>
            <a:fillRect/>
          </a:stretch>
        </p:blipFill>
        <p:spPr>
          <a:xfrm rot="5400000">
            <a:off x="15398471" y="3639984"/>
            <a:ext cx="6110026" cy="11117492"/>
          </a:xfrm>
          <a:prstGeom prst="rect">
            <a:avLst/>
          </a:prstGeom>
          <a:noFill/>
          <a:ln w="9525">
            <a:noFill/>
          </a:ln>
        </p:spPr>
      </p:pic>
      <p:sp>
        <p:nvSpPr>
          <p:cNvPr id="10" name="文本框 9" descr="7b0a202020202262756c6c6574223a20227b5c2263617465676f727949645c223a31303030352c5c2274656d706c61746549645c223a32303233313332387d220a7d0a"/>
          <p:cNvSpPr txBox="1"/>
          <p:nvPr/>
        </p:nvSpPr>
        <p:spPr>
          <a:xfrm>
            <a:off x="13324608" y="6687877"/>
            <a:ext cx="11696391" cy="5015538"/>
          </a:xfrm>
          <a:prstGeom prst="rect">
            <a:avLst/>
          </a:prstGeom>
          <a:noFill/>
          <a:ln>
            <a:noFill/>
          </a:ln>
        </p:spPr>
        <p:txBody>
          <a:bodyPr wrap="square" rtlCol="0">
            <a:spAutoFit/>
          </a:bodyPr>
          <a:lstStyle/>
          <a:p>
            <a:pPr algn="l"/>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def</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bin_search</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 n, x):     </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left = 0</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right = n     #</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左闭右开</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[0,n)</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while (left &lt; right):</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mid = (</a:t>
            </a:r>
            <a:r>
              <a:rPr lang="en-US" altLang="zh-CN" sz="4000" dirty="0">
                <a:solidFill>
                  <a:srgbClr val="FF0000"/>
                </a:solidFill>
                <a:latin typeface="宋体" panose="02010600030101010101" pitchFamily="2" charset="-122"/>
                <a:ea typeface="宋体" panose="02010600030101010101" pitchFamily="2" charset="-122"/>
                <a:cs typeface="Times New Roman" panose="02020603050405020304" pitchFamily="18" charset="0"/>
              </a:rPr>
              <a:t>left + right + 1</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)//2</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 (a[mid] &lt;= x): </a:t>
            </a:r>
            <a:r>
              <a:rPr lang="en-US" altLang="zh-CN" sz="4000" dirty="0">
                <a:solidFill>
                  <a:srgbClr val="FF0000"/>
                </a:solidFill>
                <a:latin typeface="宋体" panose="02010600030101010101" pitchFamily="2" charset="-122"/>
                <a:ea typeface="宋体" panose="02010600030101010101" pitchFamily="2" charset="-122"/>
                <a:cs typeface="Times New Roman" panose="02020603050405020304" pitchFamily="18" charset="0"/>
              </a:rPr>
              <a:t>left = mid</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else:             </a:t>
            </a:r>
            <a:r>
              <a:rPr lang="en-US" altLang="zh-CN" sz="4000" dirty="0">
                <a:solidFill>
                  <a:srgbClr val="FF0000"/>
                </a:solidFill>
                <a:latin typeface="宋体" panose="02010600030101010101" pitchFamily="2" charset="-122"/>
                <a:ea typeface="宋体" panose="02010600030101010101" pitchFamily="2" charset="-122"/>
                <a:cs typeface="Times New Roman" panose="02020603050405020304" pitchFamily="18" charset="0"/>
              </a:rPr>
              <a:t>right  = mid-1  </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return left</a:t>
            </a:r>
          </a:p>
        </p:txBody>
      </p:sp>
    </p:spTree>
    <p:custDataLst>
      <p:tags r:id="rId1"/>
    </p:custDataLst>
    <p:extLst>
      <p:ext uri="{BB962C8B-B14F-4D97-AF65-F5344CB8AC3E}">
        <p14:creationId xmlns:p14="http://schemas.microsoft.com/office/powerpoint/2010/main" val="101577202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3" grpId="0"/>
      <p:bldP spid="3" grpId="1"/>
      <p:bldP spid="10" grpId="0" bldLvl="0"/>
      <p:bldP spid="10" grpId="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grpSp>
      <p:sp>
        <p:nvSpPr>
          <p:cNvPr id="2" name="文本框 1" descr="7b0a202020202262756c6c6574223a20227b5c2263617465676f727949645c223a31303030352c5c2274656d706c61746549645c223a32303233313332387d220a7d0a"/>
          <p:cNvSpPr txBox="1"/>
          <p:nvPr/>
        </p:nvSpPr>
        <p:spPr>
          <a:xfrm>
            <a:off x="1550656" y="5564000"/>
            <a:ext cx="15983000" cy="3230035"/>
          </a:xfrm>
          <a:prstGeom prst="rect">
            <a:avLst/>
          </a:prstGeom>
          <a:noFill/>
        </p:spPr>
        <p:txBody>
          <a:bodyPr wrap="square" rtlCol="0">
            <a:spAutoFit/>
          </a:bodyPr>
          <a:lstStyle/>
          <a:p>
            <a:pPr algn="l">
              <a:lnSpc>
                <a:spcPct val="170000"/>
              </a:lnSpc>
              <a:buBlip>
                <a:blip r:embed="rId5"/>
              </a:buBlip>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二分的应用场景：</a:t>
            </a: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7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）存在一个有序的数列；</a:t>
            </a: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7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）能够把题目建模为在有序数列上查找一个合适的数值。</a:t>
            </a:r>
          </a:p>
        </p:txBody>
      </p:sp>
      <p:sp>
        <p:nvSpPr>
          <p:cNvPr id="11" name="文本框 10"/>
          <p:cNvSpPr txBox="1"/>
          <p:nvPr/>
        </p:nvSpPr>
        <p:spPr>
          <a:xfrm>
            <a:off x="652103" y="1473597"/>
            <a:ext cx="15319648" cy="953073"/>
          </a:xfrm>
          <a:prstGeom prst="rect">
            <a:avLst/>
          </a:prstGeom>
          <a:noFill/>
        </p:spPr>
        <p:txBody>
          <a:bodyPr wrap="square">
            <a:spAutoFit/>
          </a:bodyPr>
          <a:lstStyle/>
          <a:p>
            <a:pPr algn="l"/>
            <a:r>
              <a:rPr lang="zh-CN" altLang="en-US" sz="5599" b="1" spc="600" dirty="0">
                <a:solidFill>
                  <a:schemeClr val="bg1"/>
                </a:solidFill>
                <a:latin typeface="思源宋体 CN Heavy" panose="02020900000000000000" charset="-122"/>
                <a:ea typeface="思源宋体 CN Heavy" panose="02020900000000000000" charset="-122"/>
              </a:rPr>
              <a:t>总结</a:t>
            </a:r>
            <a:endParaRPr sz="5599" b="1" spc="600" dirty="0">
              <a:solidFill>
                <a:schemeClr val="bg1"/>
              </a:solidFill>
              <a:latin typeface="思源宋体 CN Heavy" panose="02020900000000000000" charset="-122"/>
              <a:ea typeface="思源宋体 CN Heavy" panose="02020900000000000000" charset="-122"/>
            </a:endParaRPr>
          </a:p>
        </p:txBody>
      </p:sp>
      <p:pic>
        <p:nvPicPr>
          <p:cNvPr id="6" name="图像" descr="图像"/>
          <p:cNvPicPr>
            <a:picLocks noChangeAspect="1"/>
          </p:cNvPicPr>
          <p:nvPr/>
        </p:nvPicPr>
        <p:blipFill>
          <a:blip r:embed="rId6">
            <a:alphaModFix amt="20000"/>
            <a:duotone>
              <a:prstClr val="black"/>
              <a:schemeClr val="accent1">
                <a:tint val="45000"/>
                <a:satMod val="400000"/>
              </a:schemeClr>
            </a:duotone>
          </a:blip>
          <a:srcRect/>
          <a:stretch>
            <a:fillRect/>
          </a:stretch>
        </p:blipFill>
        <p:spPr>
          <a:xfrm>
            <a:off x="12584881" y="7315216"/>
            <a:ext cx="11791817" cy="7102013"/>
          </a:xfrm>
          <a:prstGeom prst="rect">
            <a:avLst/>
          </a:prstGeom>
          <a:ln w="12700" cap="flat">
            <a:noFill/>
            <a:miter lim="400000"/>
            <a:headEnd/>
            <a:tailEnd/>
          </a:ln>
          <a:effectLst/>
        </p:spPr>
      </p:pic>
      <p:grpSp>
        <p:nvGrpSpPr>
          <p:cNvPr id="14" name="组合 13"/>
          <p:cNvGrpSpPr/>
          <p:nvPr/>
        </p:nvGrpSpPr>
        <p:grpSpPr>
          <a:xfrm>
            <a:off x="451456" y="4131534"/>
            <a:ext cx="18575535" cy="6129256"/>
            <a:chOff x="3409633" y="2228850"/>
            <a:chExt cx="5372731" cy="2400300"/>
          </a:xfrm>
        </p:grpSpPr>
        <p:sp>
          <p:nvSpPr>
            <p:cNvPr id="16" name="任意多边形: 形状 15"/>
            <p:cNvSpPr/>
            <p:nvPr/>
          </p:nvSpPr>
          <p:spPr>
            <a:xfrm rot="10800000">
              <a:off x="4056844" y="2228851"/>
              <a:ext cx="4725520" cy="1845944"/>
            </a:xfrm>
            <a:custGeom>
              <a:avLst/>
              <a:gdLst>
                <a:gd name="connsiteX0" fmla="*/ 0 w 5040351"/>
                <a:gd name="connsiteY0" fmla="*/ 0 h 2174488"/>
                <a:gd name="connsiteX1" fmla="*/ 0 w 5040351"/>
                <a:gd name="connsiteY1" fmla="*/ 2174488 h 2174488"/>
                <a:gd name="connsiteX2" fmla="*/ 5040351 w 5040351"/>
                <a:gd name="connsiteY2" fmla="*/ 2174488 h 2174488"/>
              </a:gdLst>
              <a:ahLst/>
              <a:cxnLst>
                <a:cxn ang="0">
                  <a:pos x="connsiteX0" y="connsiteY0"/>
                </a:cxn>
                <a:cxn ang="0">
                  <a:pos x="connsiteX1" y="connsiteY1"/>
                </a:cxn>
                <a:cxn ang="0">
                  <a:pos x="connsiteX2" y="connsiteY2"/>
                </a:cxn>
              </a:cxnLst>
              <a:rect l="l" t="t" r="r" b="b"/>
              <a:pathLst>
                <a:path w="5040351" h="2174488">
                  <a:moveTo>
                    <a:pt x="0" y="0"/>
                  </a:moveTo>
                  <a:lnTo>
                    <a:pt x="0" y="2174488"/>
                  </a:lnTo>
                  <a:lnTo>
                    <a:pt x="5040351" y="2174488"/>
                  </a:lnTo>
                </a:path>
              </a:pathLst>
            </a:custGeom>
            <a:noFill/>
            <a:ln w="25400">
              <a:solidFill>
                <a:srgbClr val="78B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 name="任意多边形: 形状 16"/>
            <p:cNvSpPr/>
            <p:nvPr/>
          </p:nvSpPr>
          <p:spPr>
            <a:xfrm rot="10800000">
              <a:off x="4051752" y="2306405"/>
              <a:ext cx="4649103" cy="1775562"/>
            </a:xfrm>
            <a:custGeom>
              <a:avLst/>
              <a:gdLst>
                <a:gd name="connsiteX0" fmla="*/ 0 w 5040351"/>
                <a:gd name="connsiteY0" fmla="*/ 0 h 2174488"/>
                <a:gd name="connsiteX1" fmla="*/ 0 w 5040351"/>
                <a:gd name="connsiteY1" fmla="*/ 2174488 h 2174488"/>
                <a:gd name="connsiteX2" fmla="*/ 5040351 w 5040351"/>
                <a:gd name="connsiteY2" fmla="*/ 2174488 h 2174488"/>
              </a:gdLst>
              <a:ahLst/>
              <a:cxnLst>
                <a:cxn ang="0">
                  <a:pos x="connsiteX0" y="connsiteY0"/>
                </a:cxn>
                <a:cxn ang="0">
                  <a:pos x="connsiteX1" y="connsiteY1"/>
                </a:cxn>
                <a:cxn ang="0">
                  <a:pos x="connsiteX2" y="connsiteY2"/>
                </a:cxn>
              </a:cxnLst>
              <a:rect l="l" t="t" r="r" b="b"/>
              <a:pathLst>
                <a:path w="5040351" h="2174488">
                  <a:moveTo>
                    <a:pt x="0" y="0"/>
                  </a:moveTo>
                  <a:lnTo>
                    <a:pt x="0" y="2174488"/>
                  </a:lnTo>
                  <a:lnTo>
                    <a:pt x="5040351" y="2174488"/>
                  </a:lnTo>
                </a:path>
              </a:pathLst>
            </a:custGeom>
            <a:noFill/>
            <a:ln w="12700">
              <a:solidFill>
                <a:srgbClr val="78B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 name="任意多边形: 形状 18"/>
            <p:cNvSpPr/>
            <p:nvPr/>
          </p:nvSpPr>
          <p:spPr>
            <a:xfrm>
              <a:off x="3409634" y="2790661"/>
              <a:ext cx="4725520" cy="1838489"/>
            </a:xfrm>
            <a:custGeom>
              <a:avLst/>
              <a:gdLst>
                <a:gd name="connsiteX0" fmla="*/ 0 w 5040351"/>
                <a:gd name="connsiteY0" fmla="*/ 0 h 2174488"/>
                <a:gd name="connsiteX1" fmla="*/ 0 w 5040351"/>
                <a:gd name="connsiteY1" fmla="*/ 2174488 h 2174488"/>
                <a:gd name="connsiteX2" fmla="*/ 5040351 w 5040351"/>
                <a:gd name="connsiteY2" fmla="*/ 2174488 h 2174488"/>
              </a:gdLst>
              <a:ahLst/>
              <a:cxnLst>
                <a:cxn ang="0">
                  <a:pos x="connsiteX0" y="connsiteY0"/>
                </a:cxn>
                <a:cxn ang="0">
                  <a:pos x="connsiteX1" y="connsiteY1"/>
                </a:cxn>
                <a:cxn ang="0">
                  <a:pos x="connsiteX2" y="connsiteY2"/>
                </a:cxn>
              </a:cxnLst>
              <a:rect l="l" t="t" r="r" b="b"/>
              <a:pathLst>
                <a:path w="5040351" h="2174488">
                  <a:moveTo>
                    <a:pt x="0" y="0"/>
                  </a:moveTo>
                  <a:lnTo>
                    <a:pt x="0" y="2174488"/>
                  </a:lnTo>
                  <a:lnTo>
                    <a:pt x="5040351" y="2174488"/>
                  </a:lnTo>
                </a:path>
              </a:pathLst>
            </a:custGeom>
            <a:noFill/>
            <a:ln w="25400">
              <a:solidFill>
                <a:srgbClr val="78B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任意多边形: 形状 19"/>
            <p:cNvSpPr/>
            <p:nvPr/>
          </p:nvSpPr>
          <p:spPr>
            <a:xfrm>
              <a:off x="3491141" y="2790661"/>
              <a:ext cx="4644013" cy="1760936"/>
            </a:xfrm>
            <a:custGeom>
              <a:avLst/>
              <a:gdLst>
                <a:gd name="connsiteX0" fmla="*/ 0 w 5040351"/>
                <a:gd name="connsiteY0" fmla="*/ 0 h 2174488"/>
                <a:gd name="connsiteX1" fmla="*/ 0 w 5040351"/>
                <a:gd name="connsiteY1" fmla="*/ 2174488 h 2174488"/>
                <a:gd name="connsiteX2" fmla="*/ 5040351 w 5040351"/>
                <a:gd name="connsiteY2" fmla="*/ 2174488 h 2174488"/>
              </a:gdLst>
              <a:ahLst/>
              <a:cxnLst>
                <a:cxn ang="0">
                  <a:pos x="connsiteX0" y="connsiteY0"/>
                </a:cxn>
                <a:cxn ang="0">
                  <a:pos x="connsiteX1" y="connsiteY1"/>
                </a:cxn>
                <a:cxn ang="0">
                  <a:pos x="connsiteX2" y="connsiteY2"/>
                </a:cxn>
              </a:cxnLst>
              <a:rect l="l" t="t" r="r" b="b"/>
              <a:pathLst>
                <a:path w="5040351" h="2174488">
                  <a:moveTo>
                    <a:pt x="0" y="0"/>
                  </a:moveTo>
                  <a:lnTo>
                    <a:pt x="0" y="2174488"/>
                  </a:lnTo>
                  <a:lnTo>
                    <a:pt x="5040351" y="2174488"/>
                  </a:lnTo>
                </a:path>
              </a:pathLst>
            </a:custGeom>
            <a:noFill/>
            <a:ln w="12700">
              <a:solidFill>
                <a:srgbClr val="78B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PA-3ee89bbeadfa4af0abb1890bbf32adbd-0"/>
            <p:cNvSpPr txBox="1"/>
            <p:nvPr/>
          </p:nvSpPr>
          <p:spPr>
            <a:xfrm>
              <a:off x="3409633" y="2228850"/>
              <a:ext cx="483417" cy="369835"/>
            </a:xfrm>
            <a:custGeom>
              <a:avLst/>
              <a:gdLst/>
              <a:ahLst/>
              <a:cxnLst/>
              <a:rect l="l" t="t" r="r" b="b"/>
              <a:pathLst>
                <a:path w="1532788" h="1172509">
                  <a:moveTo>
                    <a:pt x="1532788" y="0"/>
                  </a:moveTo>
                  <a:lnTo>
                    <a:pt x="1532788" y="253916"/>
                  </a:lnTo>
                  <a:cubicBezTo>
                    <a:pt x="1438654" y="289620"/>
                    <a:pt x="1366835" y="338737"/>
                    <a:pt x="1317331" y="401265"/>
                  </a:cubicBezTo>
                  <a:cubicBezTo>
                    <a:pt x="1272245" y="458875"/>
                    <a:pt x="1249702" y="510997"/>
                    <a:pt x="1249702" y="557631"/>
                  </a:cubicBezTo>
                  <a:lnTo>
                    <a:pt x="1524181" y="557631"/>
                  </a:lnTo>
                  <a:lnTo>
                    <a:pt x="1524181" y="1172509"/>
                  </a:lnTo>
                  <a:lnTo>
                    <a:pt x="904931" y="1172509"/>
                  </a:lnTo>
                  <a:lnTo>
                    <a:pt x="904931" y="614125"/>
                  </a:lnTo>
                  <a:cubicBezTo>
                    <a:pt x="907982" y="463793"/>
                    <a:pt x="973471" y="329127"/>
                    <a:pt x="1101397" y="210128"/>
                  </a:cubicBezTo>
                  <a:cubicBezTo>
                    <a:pt x="1198127" y="113125"/>
                    <a:pt x="1341924" y="43082"/>
                    <a:pt x="1532788" y="0"/>
                  </a:cubicBezTo>
                  <a:close/>
                  <a:moveTo>
                    <a:pt x="623554" y="0"/>
                  </a:moveTo>
                  <a:lnTo>
                    <a:pt x="623554" y="253916"/>
                  </a:lnTo>
                  <a:cubicBezTo>
                    <a:pt x="529966" y="289392"/>
                    <a:pt x="460857" y="336869"/>
                    <a:pt x="416226" y="396347"/>
                  </a:cubicBezTo>
                  <a:cubicBezTo>
                    <a:pt x="368590" y="457235"/>
                    <a:pt x="344772" y="510997"/>
                    <a:pt x="344772" y="557631"/>
                  </a:cubicBezTo>
                  <a:lnTo>
                    <a:pt x="614946" y="557631"/>
                  </a:lnTo>
                  <a:lnTo>
                    <a:pt x="614946" y="1172509"/>
                  </a:lnTo>
                  <a:lnTo>
                    <a:pt x="0" y="1172509"/>
                  </a:lnTo>
                  <a:lnTo>
                    <a:pt x="0" y="614125"/>
                  </a:lnTo>
                  <a:cubicBezTo>
                    <a:pt x="3052" y="463793"/>
                    <a:pt x="60275" y="334478"/>
                    <a:pt x="171669" y="226181"/>
                  </a:cubicBezTo>
                  <a:cubicBezTo>
                    <a:pt x="282471" y="118385"/>
                    <a:pt x="433099" y="42991"/>
                    <a:pt x="623554" y="0"/>
                  </a:cubicBezTo>
                  <a:close/>
                </a:path>
              </a:pathLst>
            </a:custGeom>
            <a:solidFill>
              <a:srgbClr val="91BFFA"/>
            </a:solidFill>
            <a:ln>
              <a:solidFill>
                <a:srgbClr val="78B0F7"/>
              </a:solidFill>
            </a:ln>
            <a:effectLst/>
          </p:spPr>
          <p:txBody>
            <a:bodyPr rot="0" spcFirstLastPara="0" vert="horz" wrap="square" lIns="91434" tIns="45717" rIns="91434" bIns="45717"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34397" b="1" dirty="0">
                <a:solidFill>
                  <a:srgbClr val="FF5A33"/>
                </a:solidFill>
                <a:latin typeface="汉仪旗黑Y2-35简" panose="00020600040101010101" charset="-122"/>
                <a:ea typeface="汉仪旗黑Y2-35简" panose="00020600040101010101" charset="-122"/>
              </a:endParaRPr>
            </a:p>
          </p:txBody>
        </p:sp>
        <p:sp>
          <p:nvSpPr>
            <p:cNvPr id="22" name="PA-3ee89bbeadfa4af0abb1890bbf32adbd-0"/>
            <p:cNvSpPr txBox="1"/>
            <p:nvPr/>
          </p:nvSpPr>
          <p:spPr>
            <a:xfrm rot="10800000">
              <a:off x="8298947" y="4259314"/>
              <a:ext cx="483417" cy="369835"/>
            </a:xfrm>
            <a:custGeom>
              <a:avLst/>
              <a:gdLst/>
              <a:ahLst/>
              <a:cxnLst/>
              <a:rect l="l" t="t" r="r" b="b"/>
              <a:pathLst>
                <a:path w="1532788" h="1172509">
                  <a:moveTo>
                    <a:pt x="1532788" y="0"/>
                  </a:moveTo>
                  <a:lnTo>
                    <a:pt x="1532788" y="253916"/>
                  </a:lnTo>
                  <a:cubicBezTo>
                    <a:pt x="1438654" y="289620"/>
                    <a:pt x="1366835" y="338737"/>
                    <a:pt x="1317331" y="401265"/>
                  </a:cubicBezTo>
                  <a:cubicBezTo>
                    <a:pt x="1272245" y="458875"/>
                    <a:pt x="1249702" y="510997"/>
                    <a:pt x="1249702" y="557631"/>
                  </a:cubicBezTo>
                  <a:lnTo>
                    <a:pt x="1524181" y="557631"/>
                  </a:lnTo>
                  <a:lnTo>
                    <a:pt x="1524181" y="1172509"/>
                  </a:lnTo>
                  <a:lnTo>
                    <a:pt x="904931" y="1172509"/>
                  </a:lnTo>
                  <a:lnTo>
                    <a:pt x="904931" y="614125"/>
                  </a:lnTo>
                  <a:cubicBezTo>
                    <a:pt x="907982" y="463793"/>
                    <a:pt x="973471" y="329127"/>
                    <a:pt x="1101397" y="210128"/>
                  </a:cubicBezTo>
                  <a:cubicBezTo>
                    <a:pt x="1198127" y="113125"/>
                    <a:pt x="1341924" y="43082"/>
                    <a:pt x="1532788" y="0"/>
                  </a:cubicBezTo>
                  <a:close/>
                  <a:moveTo>
                    <a:pt x="623554" y="0"/>
                  </a:moveTo>
                  <a:lnTo>
                    <a:pt x="623554" y="253916"/>
                  </a:lnTo>
                  <a:cubicBezTo>
                    <a:pt x="529966" y="289392"/>
                    <a:pt x="460857" y="336869"/>
                    <a:pt x="416226" y="396347"/>
                  </a:cubicBezTo>
                  <a:cubicBezTo>
                    <a:pt x="368590" y="457235"/>
                    <a:pt x="344772" y="510997"/>
                    <a:pt x="344772" y="557631"/>
                  </a:cubicBezTo>
                  <a:lnTo>
                    <a:pt x="614946" y="557631"/>
                  </a:lnTo>
                  <a:lnTo>
                    <a:pt x="614946" y="1172509"/>
                  </a:lnTo>
                  <a:lnTo>
                    <a:pt x="0" y="1172509"/>
                  </a:lnTo>
                  <a:lnTo>
                    <a:pt x="0" y="614125"/>
                  </a:lnTo>
                  <a:cubicBezTo>
                    <a:pt x="3052" y="463793"/>
                    <a:pt x="60275" y="334478"/>
                    <a:pt x="171669" y="226181"/>
                  </a:cubicBezTo>
                  <a:cubicBezTo>
                    <a:pt x="282471" y="118385"/>
                    <a:pt x="433099" y="42991"/>
                    <a:pt x="623554" y="0"/>
                  </a:cubicBezTo>
                  <a:close/>
                </a:path>
              </a:pathLst>
            </a:custGeom>
            <a:solidFill>
              <a:srgbClr val="91BFFA"/>
            </a:solidFill>
            <a:ln>
              <a:solidFill>
                <a:srgbClr val="78B0F7"/>
              </a:solidFill>
            </a:ln>
            <a:effectLst/>
          </p:spPr>
          <p:txBody>
            <a:bodyPr rot="0" spcFirstLastPara="0" vert="horz" wrap="square" lIns="91434" tIns="45717" rIns="91434" bIns="45717"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34397" b="1" dirty="0">
                <a:solidFill>
                  <a:srgbClr val="FF5A33"/>
                </a:solidFill>
                <a:latin typeface="汉仪旗黑Y2-35简" panose="00020600040101010101" charset="-122"/>
                <a:ea typeface="汉仪旗黑Y2-35简" panose="00020600040101010101" charset="-122"/>
              </a:endParaRPr>
            </a:p>
          </p:txBody>
        </p:sp>
      </p:grpSp>
    </p:spTree>
    <p:custDataLst>
      <p:tags r:id="rId1"/>
    </p:custDataLst>
    <p:extLst>
      <p:ext uri="{BB962C8B-B14F-4D97-AF65-F5344CB8AC3E}">
        <p14:creationId xmlns:p14="http://schemas.microsoft.com/office/powerpoint/2010/main" val="3131877794"/>
      </p:ext>
    </p:extLst>
  </p:cSld>
  <p:clrMapOvr>
    <a:masterClrMapping/>
  </p:clrMapOvr>
  <p:transition spd="slow" advClick="0" advTm="1000">
    <p:push dir="u"/>
  </p:transition>
  <p:timing>
    <p:tnLst>
      <p:par>
        <p:cTn id="1" dur="indefinite" restart="never" nodeType="tmRoot"/>
      </p:par>
    </p:tnLst>
    <p:bldLst>
      <p:bldP spid="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grpSp>
      <p:sp>
        <p:nvSpPr>
          <p:cNvPr id="2" name="文本框 1" descr="7b0a202020202262756c6c6574223a20227b5c2263617465676f727949645c223a31303030352c5c2274656d706c61746549645c223a32303233313332387d220a7d0a"/>
          <p:cNvSpPr txBox="1"/>
          <p:nvPr/>
        </p:nvSpPr>
        <p:spPr>
          <a:xfrm>
            <a:off x="652103" y="3546737"/>
            <a:ext cx="22830483" cy="8462094"/>
          </a:xfrm>
          <a:prstGeom prst="rect">
            <a:avLst/>
          </a:prstGeom>
          <a:noFill/>
        </p:spPr>
        <p:txBody>
          <a:bodyPr wrap="square" rtlCol="0">
            <a:spAutoFit/>
          </a:bodyPr>
          <a:lstStyle/>
          <a:p>
            <a:pPr algn="l">
              <a:lnSpc>
                <a:spcPct val="170000"/>
              </a:lnSpc>
            </a:pP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err="1">
                <a:solidFill>
                  <a:srgbClr val="2E7EEF"/>
                </a:solidFill>
                <a:latin typeface="Times New Roman" panose="02020603050405020304" pitchFamily="18" charset="0"/>
                <a:ea typeface="思源宋体 CN" panose="02020400000000000000" charset="-122"/>
                <a:cs typeface="Times New Roman" panose="02020603050405020304" pitchFamily="18" charset="0"/>
              </a:rPr>
              <a:t>题目描述</a:t>
            </a: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有</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K</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位小朋友到小明家做客。小明拿出了巧克力招待小朋友们。小明一共有</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块巧克力，其中第</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块是</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Hi×Wi</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的方格组成的长方形。为了公平起见，小明需要从这 </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 </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块巧克力中切出</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K</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块巧克力分给小朋友们。切出的巧克力需要满足：（</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）形状是正方形，边长是整数；（</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大小相同。例如一块</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6×5</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的巧克力可以切出</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6</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块</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2×2</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的巧克力或者</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块</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3×3</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的巧克力。小朋友们都希望得到的巧克力尽可能大，你能帮小明计算出最大的边长是多少？</a:t>
            </a:r>
          </a:p>
          <a:p>
            <a:pPr algn="l">
              <a:lnSpc>
                <a:spcPct val="170000"/>
              </a:lnSpc>
            </a:pP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输入描述</a:t>
            </a: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第一行包含两个整数 </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 K(</a:t>
            </a:r>
            <a:r>
              <a:rPr lang="en-US" altLang="zh-CN" sz="40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1≤N, K≤10</a:t>
            </a:r>
            <a:r>
              <a:rPr lang="en-US" altLang="zh-CN" sz="4000" baseline="300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5</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。以下</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行每行包含两个整数</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Hi, Wi (1 ≤ Hi, Wi ≤ 10</a:t>
            </a:r>
            <a:r>
              <a:rPr lang="en-US" altLang="zh-CN" sz="4000" baseline="30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5</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。输入保证每位小朋友至少能获得一块</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的巧克力。</a:t>
            </a:r>
          </a:p>
          <a:p>
            <a:pPr algn="l">
              <a:lnSpc>
                <a:spcPct val="170000"/>
              </a:lnSpc>
            </a:pP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输出描述</a:t>
            </a: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输出切出的正方形巧克力最大可能的边长。</a:t>
            </a: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
        <p:nvSpPr>
          <p:cNvPr id="11" name="文本框 10"/>
          <p:cNvSpPr txBox="1"/>
          <p:nvPr/>
        </p:nvSpPr>
        <p:spPr>
          <a:xfrm>
            <a:off x="652103" y="1054524"/>
            <a:ext cx="18070107" cy="1900431"/>
          </a:xfrm>
          <a:prstGeom prst="rect">
            <a:avLst/>
          </a:prstGeom>
          <a:noFill/>
        </p:spPr>
        <p:txBody>
          <a:bodyPr wrap="square">
            <a:spAutoFit/>
          </a:bodyPr>
          <a:lstStyle/>
          <a:p>
            <a:pPr algn="l"/>
            <a:r>
              <a:rPr lang="zh-CN" altLang="en-US" sz="5599" b="1" spc="600" dirty="0">
                <a:solidFill>
                  <a:schemeClr val="bg1"/>
                </a:solidFill>
                <a:latin typeface="思源宋体 CN Heavy" panose="02020900000000000000" charset="-122"/>
                <a:ea typeface="思源宋体 CN Heavy" panose="02020900000000000000" charset="-122"/>
              </a:rPr>
              <a:t>整数二分</a:t>
            </a:r>
            <a:r>
              <a:rPr sz="5599" b="1" spc="600" dirty="0" err="1">
                <a:solidFill>
                  <a:schemeClr val="bg1"/>
                </a:solidFill>
                <a:latin typeface="思源宋体 CN Heavy" panose="02020900000000000000" charset="-122"/>
                <a:ea typeface="思源宋体 CN Heavy" panose="02020900000000000000" charset="-122"/>
              </a:rPr>
              <a:t>例题</a:t>
            </a:r>
            <a:r>
              <a:rPr sz="5599" b="1" spc="600" dirty="0">
                <a:solidFill>
                  <a:schemeClr val="bg1"/>
                </a:solidFill>
                <a:latin typeface="思源宋体 CN Heavy" panose="02020900000000000000" charset="-122"/>
                <a:ea typeface="思源宋体 CN Heavy" panose="02020900000000000000" charset="-122"/>
              </a:rPr>
              <a:t>：</a:t>
            </a:r>
            <a:r>
              <a:rPr lang="zh-CN" altLang="en-US" sz="5599" b="1" spc="600" dirty="0">
                <a:solidFill>
                  <a:schemeClr val="bg1"/>
                </a:solidFill>
                <a:latin typeface="思源宋体 CN Heavy" panose="02020900000000000000" charset="-122"/>
                <a:ea typeface="思源宋体 CN Heavy" panose="02020900000000000000" charset="-122"/>
              </a:rPr>
              <a:t>分巧克力 </a:t>
            </a:r>
            <a:endParaRPr lang="en-US" altLang="zh-CN" sz="5599" b="1" spc="600" dirty="0">
              <a:solidFill>
                <a:schemeClr val="bg1"/>
              </a:solidFill>
              <a:latin typeface="思源宋体 CN Heavy" panose="02020900000000000000" charset="-122"/>
              <a:ea typeface="思源宋体 CN Heavy" panose="02020900000000000000" charset="-122"/>
            </a:endParaRPr>
          </a:p>
          <a:p>
            <a:pPr algn="l">
              <a:lnSpc>
                <a:spcPct val="140000"/>
              </a:lnSpc>
            </a:pPr>
            <a:r>
              <a:rPr lang="en-US" altLang="zh-CN" sz="4400" b="1" spc="600" dirty="0">
                <a:solidFill>
                  <a:schemeClr val="bg1"/>
                </a:solidFill>
                <a:latin typeface="思源宋体 CN Heavy" panose="02020900000000000000" charset="-122"/>
                <a:ea typeface="思源宋体 CN Heavy" panose="02020900000000000000" charset="-122"/>
              </a:rPr>
              <a:t>2017</a:t>
            </a:r>
            <a:r>
              <a:rPr lang="zh-CN" altLang="en-US" sz="4400" b="1" spc="600" dirty="0">
                <a:solidFill>
                  <a:schemeClr val="bg1"/>
                </a:solidFill>
                <a:latin typeface="思源宋体 CN Heavy" panose="02020900000000000000" charset="-122"/>
                <a:ea typeface="思源宋体 CN Heavy" panose="02020900000000000000" charset="-122"/>
              </a:rPr>
              <a:t>年第八届蓝桥杯省赛  </a:t>
            </a:r>
            <a:r>
              <a:rPr lang="en-US" altLang="zh-CN" sz="4400" b="1" spc="600" dirty="0" err="1">
                <a:solidFill>
                  <a:schemeClr val="bg1"/>
                </a:solidFill>
                <a:latin typeface="思源宋体 CN Heavy" panose="02020900000000000000" charset="-122"/>
                <a:ea typeface="思源宋体 CN Heavy" panose="02020900000000000000" charset="-122"/>
              </a:rPr>
              <a:t>lanqiaoOJ</a:t>
            </a:r>
            <a:r>
              <a:rPr lang="zh-CN" altLang="en-US" sz="4400" b="1" spc="600" dirty="0">
                <a:solidFill>
                  <a:schemeClr val="bg1"/>
                </a:solidFill>
                <a:latin typeface="思源宋体 CN Heavy" panose="02020900000000000000" charset="-122"/>
                <a:ea typeface="思源宋体 CN Heavy" panose="02020900000000000000" charset="-122"/>
              </a:rPr>
              <a:t>题号</a:t>
            </a:r>
            <a:r>
              <a:rPr lang="en-US" altLang="zh-CN" sz="4400" b="1" spc="600" dirty="0">
                <a:solidFill>
                  <a:schemeClr val="bg1"/>
                </a:solidFill>
                <a:latin typeface="思源宋体 CN Heavy" panose="02020900000000000000" charset="-122"/>
                <a:ea typeface="思源宋体 CN Heavy" panose="02020900000000000000" charset="-122"/>
              </a:rPr>
              <a:t>99 </a:t>
            </a:r>
          </a:p>
        </p:txBody>
      </p:sp>
    </p:spTree>
    <p:custDataLst>
      <p:tags r:id="rId1"/>
    </p:custDataLst>
    <p:extLst>
      <p:ext uri="{BB962C8B-B14F-4D97-AF65-F5344CB8AC3E}">
        <p14:creationId xmlns:p14="http://schemas.microsoft.com/office/powerpoint/2010/main" val="1783900116"/>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309785" y="5197629"/>
            <a:ext cx="4657422" cy="24287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0572062" y="4329513"/>
            <a:ext cx="3904996" cy="3781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871660" y="8902614"/>
            <a:ext cx="15786660" cy="2990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6367646" y="4329512"/>
            <a:ext cx="1766773" cy="2990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38656" y="1651197"/>
            <a:ext cx="10000088" cy="2123520"/>
          </a:xfrm>
          <a:prstGeom prst="rect">
            <a:avLst/>
          </a:prstGeom>
        </p:spPr>
        <p:txBody>
          <a:bodyPr wrap="square">
            <a:spAutoFit/>
          </a:bodyPr>
          <a:lstStyle/>
          <a:p>
            <a:pPr algn="l"/>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切出的巧克力尽可能</a:t>
            </a:r>
            <a:r>
              <a:rPr lang="zh-CN" altLang="en-US" sz="44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大</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，满足：</a:t>
            </a:r>
            <a:endPar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）形状是</a:t>
            </a:r>
            <a:r>
              <a:rPr lang="zh-CN" altLang="en-US" sz="44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正方形</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，边长是整数；</a:t>
            </a:r>
            <a:endPar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4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大小相同</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zh-CN" altLang="en-US" sz="4400" dirty="0"/>
          </a:p>
        </p:txBody>
      </p:sp>
    </p:spTree>
    <p:extLst>
      <p:ext uri="{BB962C8B-B14F-4D97-AF65-F5344CB8AC3E}">
        <p14:creationId xmlns:p14="http://schemas.microsoft.com/office/powerpoint/2010/main" val="209134259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a:blip r:embed="rId4">
            <a:lum bright="34000" contrast="-8000"/>
          </a:blip>
          <a:srcRect l="20046" t="6270" r="19548" b="5808"/>
          <a:stretch>
            <a:fillRect/>
          </a:stretch>
        </p:blipFill>
        <p:spPr>
          <a:xfrm rot="5400000">
            <a:off x="11326573" y="1274314"/>
            <a:ext cx="11380636" cy="15224496"/>
          </a:xfrm>
          <a:prstGeom prst="rect">
            <a:avLst/>
          </a:prstGeom>
          <a:noFill/>
          <a:ln w="9525">
            <a:noFill/>
          </a:ln>
        </p:spPr>
      </p:pic>
      <p:pic>
        <p:nvPicPr>
          <p:cNvPr id="8" name="图像" descr="图像"/>
          <p:cNvPicPr>
            <a:picLocks noChangeAspect="1"/>
          </p:cNvPicPr>
          <p:nvPr/>
        </p:nvPicPr>
        <p:blipFill>
          <a:blip r:embed="rId5"/>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grpSp>
      <p:sp>
        <p:nvSpPr>
          <p:cNvPr id="13" name="文本框 12" descr="7b0a202020202262756c6c6574223a20227b5c2263617465676f727949645c223a31303030352c5c2274656d706c61746549645c223a32303233313332387d220a7d0a"/>
          <p:cNvSpPr txBox="1"/>
          <p:nvPr/>
        </p:nvSpPr>
        <p:spPr>
          <a:xfrm>
            <a:off x="10144826" y="4256165"/>
            <a:ext cx="15369626" cy="9325023"/>
          </a:xfrm>
          <a:prstGeom prst="rect">
            <a:avLst/>
          </a:prstGeom>
          <a:noFill/>
          <a:ln>
            <a:noFill/>
          </a:ln>
        </p:spPr>
        <p:txBody>
          <a:bodyPr wrap="square" rtlCol="0">
            <a:spAutoFit/>
          </a:bodyPr>
          <a:lstStyle/>
          <a:p>
            <a:pPr algn="l"/>
            <a:r>
              <a:rPr lang="en-US" altLang="zh-CN" sz="4000" dirty="0" err="1">
                <a:solidFill>
                  <a:schemeClr val="bg1">
                    <a:lumMod val="75000"/>
                  </a:schemeClr>
                </a:solidFill>
                <a:latin typeface="宋体" panose="02010600030101010101" pitchFamily="2" charset="-122"/>
                <a:ea typeface="宋体" panose="02010600030101010101" pitchFamily="2" charset="-122"/>
                <a:cs typeface="Times New Roman" panose="02020603050405020304" pitchFamily="18" charset="0"/>
              </a:rPr>
              <a:t>def</a:t>
            </a:r>
            <a:r>
              <a:rPr lang="en-US" altLang="zh-CN" sz="4000" dirty="0">
                <a:solidFill>
                  <a:schemeClr val="bg1">
                    <a:lumMod val="75000"/>
                  </a:schemeClr>
                </a:solidFill>
                <a:latin typeface="宋体" panose="02010600030101010101" pitchFamily="2" charset="-122"/>
                <a:ea typeface="宋体" panose="02010600030101010101" pitchFamily="2" charset="-122"/>
                <a:cs typeface="Times New Roman" panose="02020603050405020304" pitchFamily="18" charset="0"/>
              </a:rPr>
              <a:t> check(d):  #</a:t>
            </a:r>
            <a:r>
              <a:rPr lang="zh-CN" altLang="en-US" sz="4000" dirty="0">
                <a:solidFill>
                  <a:schemeClr val="bg1">
                    <a:lumMod val="75000"/>
                  </a:schemeClr>
                </a:solidFill>
                <a:latin typeface="宋体" panose="02010600030101010101" pitchFamily="2" charset="-122"/>
                <a:ea typeface="宋体" panose="02010600030101010101" pitchFamily="2" charset="-122"/>
                <a:cs typeface="Times New Roman" panose="02020603050405020304" pitchFamily="18" charset="0"/>
              </a:rPr>
              <a:t>检查够不够分</a:t>
            </a:r>
          </a:p>
          <a:p>
            <a:pPr algn="l"/>
            <a:r>
              <a:rPr lang="zh-CN" altLang="en-US" sz="4000" dirty="0">
                <a:solidFill>
                  <a:schemeClr val="bg1">
                    <a:lumMod val="75000"/>
                  </a:schemeClr>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err="1">
                <a:solidFill>
                  <a:schemeClr val="bg1">
                    <a:lumMod val="75000"/>
                  </a:schemeClr>
                </a:solidFill>
                <a:latin typeface="宋体" panose="02010600030101010101" pitchFamily="2" charset="-122"/>
                <a:ea typeface="宋体" panose="02010600030101010101" pitchFamily="2" charset="-122"/>
                <a:cs typeface="Times New Roman" panose="02020603050405020304" pitchFamily="18" charset="0"/>
              </a:rPr>
              <a:t>num</a:t>
            </a:r>
            <a:r>
              <a:rPr lang="en-US" altLang="zh-CN" sz="4000" dirty="0">
                <a:solidFill>
                  <a:schemeClr val="bg1">
                    <a:lumMod val="75000"/>
                  </a:schemeClr>
                </a:solidFill>
                <a:latin typeface="宋体" panose="02010600030101010101" pitchFamily="2" charset="-122"/>
                <a:ea typeface="宋体" panose="02010600030101010101" pitchFamily="2" charset="-122"/>
                <a:cs typeface="Times New Roman" panose="02020603050405020304" pitchFamily="18" charset="0"/>
              </a:rPr>
              <a:t>=0</a:t>
            </a:r>
          </a:p>
          <a:p>
            <a:pPr algn="l"/>
            <a:r>
              <a:rPr lang="en-US" altLang="zh-CN" sz="4000" dirty="0">
                <a:solidFill>
                  <a:schemeClr val="bg1">
                    <a:lumMod val="75000"/>
                  </a:schemeClr>
                </a:solidFill>
                <a:latin typeface="宋体" panose="02010600030101010101" pitchFamily="2" charset="-122"/>
                <a:ea typeface="宋体" panose="02010600030101010101" pitchFamily="2" charset="-122"/>
                <a:cs typeface="Times New Roman" panose="02020603050405020304" pitchFamily="18" charset="0"/>
              </a:rPr>
              <a:t>    for </a:t>
            </a:r>
            <a:r>
              <a:rPr lang="en-US" altLang="zh-CN" sz="4000" dirty="0" err="1">
                <a:solidFill>
                  <a:schemeClr val="bg1">
                    <a:lumMod val="75000"/>
                  </a:schemeClr>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chemeClr val="bg1">
                    <a:lumMod val="75000"/>
                  </a:schemeClr>
                </a:solidFill>
                <a:latin typeface="宋体" panose="02010600030101010101" pitchFamily="2" charset="-122"/>
                <a:ea typeface="宋体" panose="02010600030101010101" pitchFamily="2" charset="-122"/>
                <a:cs typeface="Times New Roman" panose="02020603050405020304" pitchFamily="18" charset="0"/>
              </a:rPr>
              <a:t> in range(n):  </a:t>
            </a:r>
            <a:r>
              <a:rPr lang="en-US" altLang="zh-CN" sz="4000" dirty="0" err="1">
                <a:solidFill>
                  <a:schemeClr val="bg1">
                    <a:lumMod val="75000"/>
                  </a:schemeClr>
                </a:solidFill>
                <a:latin typeface="宋体" panose="02010600030101010101" pitchFamily="2" charset="-122"/>
                <a:ea typeface="宋体" panose="02010600030101010101" pitchFamily="2" charset="-122"/>
                <a:cs typeface="Times New Roman" panose="02020603050405020304" pitchFamily="18" charset="0"/>
              </a:rPr>
              <a:t>num</a:t>
            </a:r>
            <a:r>
              <a:rPr lang="en-US" altLang="zh-CN" sz="4000" dirty="0">
                <a:solidFill>
                  <a:schemeClr val="bg1">
                    <a:lumMod val="75000"/>
                  </a:schemeClr>
                </a:solidFill>
                <a:latin typeface="宋体" panose="02010600030101010101" pitchFamily="2" charset="-122"/>
                <a:ea typeface="宋体" panose="02010600030101010101" pitchFamily="2" charset="-122"/>
                <a:cs typeface="Times New Roman" panose="02020603050405020304" pitchFamily="18" charset="0"/>
              </a:rPr>
              <a:t> += (h[</a:t>
            </a:r>
            <a:r>
              <a:rPr lang="en-US" altLang="zh-CN" sz="4000" dirty="0" err="1">
                <a:solidFill>
                  <a:schemeClr val="bg1">
                    <a:lumMod val="75000"/>
                  </a:schemeClr>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chemeClr val="bg1">
                    <a:lumMod val="75000"/>
                  </a:schemeClr>
                </a:solidFill>
                <a:latin typeface="宋体" panose="02010600030101010101" pitchFamily="2" charset="-122"/>
                <a:ea typeface="宋体" panose="02010600030101010101" pitchFamily="2" charset="-122"/>
                <a:cs typeface="Times New Roman" panose="02020603050405020304" pitchFamily="18" charset="0"/>
              </a:rPr>
              <a:t>]//d)*(w[</a:t>
            </a:r>
            <a:r>
              <a:rPr lang="en-US" altLang="zh-CN" sz="4000" dirty="0" err="1">
                <a:solidFill>
                  <a:schemeClr val="bg1">
                    <a:lumMod val="75000"/>
                  </a:schemeClr>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chemeClr val="bg1">
                    <a:lumMod val="75000"/>
                  </a:schemeClr>
                </a:solidFill>
                <a:latin typeface="宋体" panose="02010600030101010101" pitchFamily="2" charset="-122"/>
                <a:ea typeface="宋体" panose="02010600030101010101" pitchFamily="2" charset="-122"/>
                <a:cs typeface="Times New Roman" panose="02020603050405020304" pitchFamily="18" charset="0"/>
              </a:rPr>
              <a:t>]//d)</a:t>
            </a:r>
          </a:p>
          <a:p>
            <a:pPr algn="l"/>
            <a:r>
              <a:rPr lang="en-US" altLang="zh-CN" sz="4000" dirty="0">
                <a:solidFill>
                  <a:schemeClr val="bg1">
                    <a:lumMod val="75000"/>
                  </a:schemeClr>
                </a:solidFill>
                <a:latin typeface="宋体" panose="02010600030101010101" pitchFamily="2" charset="-122"/>
                <a:ea typeface="宋体" panose="02010600030101010101" pitchFamily="2" charset="-122"/>
                <a:cs typeface="Times New Roman" panose="02020603050405020304" pitchFamily="18" charset="0"/>
              </a:rPr>
              <a:t>    if(</a:t>
            </a:r>
            <a:r>
              <a:rPr lang="en-US" altLang="zh-CN" sz="4000" dirty="0" err="1">
                <a:solidFill>
                  <a:schemeClr val="bg1">
                    <a:lumMod val="75000"/>
                  </a:schemeClr>
                </a:solidFill>
                <a:latin typeface="宋体" panose="02010600030101010101" pitchFamily="2" charset="-122"/>
                <a:ea typeface="宋体" panose="02010600030101010101" pitchFamily="2" charset="-122"/>
                <a:cs typeface="Times New Roman" panose="02020603050405020304" pitchFamily="18" charset="0"/>
              </a:rPr>
              <a:t>num</a:t>
            </a:r>
            <a:r>
              <a:rPr lang="en-US" altLang="zh-CN" sz="4000" dirty="0">
                <a:solidFill>
                  <a:schemeClr val="bg1">
                    <a:lumMod val="75000"/>
                  </a:schemeClr>
                </a:solidFill>
                <a:latin typeface="宋体" panose="02010600030101010101" pitchFamily="2" charset="-122"/>
                <a:ea typeface="宋体" panose="02010600030101010101" pitchFamily="2" charset="-122"/>
                <a:cs typeface="Times New Roman" panose="02020603050405020304" pitchFamily="18" charset="0"/>
              </a:rPr>
              <a:t>&gt;=k): return True     #</a:t>
            </a:r>
            <a:r>
              <a:rPr lang="zh-CN" altLang="en-US" sz="4000" dirty="0">
                <a:solidFill>
                  <a:schemeClr val="bg1">
                    <a:lumMod val="75000"/>
                  </a:schemeClr>
                </a:solidFill>
                <a:latin typeface="宋体" panose="02010600030101010101" pitchFamily="2" charset="-122"/>
                <a:ea typeface="宋体" panose="02010600030101010101" pitchFamily="2" charset="-122"/>
                <a:cs typeface="Times New Roman" panose="02020603050405020304" pitchFamily="18" charset="0"/>
              </a:rPr>
              <a:t>够分</a:t>
            </a:r>
          </a:p>
          <a:p>
            <a:pPr algn="l"/>
            <a:r>
              <a:rPr lang="zh-CN" altLang="en-US" sz="4000" dirty="0">
                <a:solidFill>
                  <a:schemeClr val="bg1">
                    <a:lumMod val="75000"/>
                  </a:schemeClr>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a:solidFill>
                  <a:schemeClr val="bg1">
                    <a:lumMod val="75000"/>
                  </a:schemeClr>
                </a:solidFill>
                <a:latin typeface="宋体" panose="02010600030101010101" pitchFamily="2" charset="-122"/>
                <a:ea typeface="宋体" panose="02010600030101010101" pitchFamily="2" charset="-122"/>
                <a:cs typeface="Times New Roman" panose="02020603050405020304" pitchFamily="18" charset="0"/>
              </a:rPr>
              <a:t>else:       return False    #</a:t>
            </a:r>
            <a:r>
              <a:rPr lang="zh-CN" altLang="en-US" sz="4000" dirty="0">
                <a:solidFill>
                  <a:schemeClr val="bg1">
                    <a:lumMod val="75000"/>
                  </a:schemeClr>
                </a:solidFill>
                <a:latin typeface="宋体" panose="02010600030101010101" pitchFamily="2" charset="-122"/>
                <a:ea typeface="宋体" panose="02010600030101010101" pitchFamily="2" charset="-122"/>
                <a:cs typeface="Times New Roman" panose="02020603050405020304" pitchFamily="18" charset="0"/>
              </a:rPr>
              <a:t>不够分</a:t>
            </a:r>
          </a:p>
          <a:p>
            <a:pPr algn="l"/>
            <a:endPar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h = [0]*100010</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w = [0]*100010</a:t>
            </a:r>
          </a:p>
          <a:p>
            <a:pPr algn="l"/>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n,k</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 map(</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int,input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().split())</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for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in range(n): h[</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],w[</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 map(</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int,input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().split())</a:t>
            </a:r>
          </a:p>
          <a:p>
            <a:pPr algn="l"/>
            <a:r>
              <a:rPr lang="en-US" altLang="zh-CN" sz="4000" dirty="0">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d = 1                    #</a:t>
            </a:r>
            <a:r>
              <a:rPr lang="zh-CN" altLang="en-US" sz="4000" dirty="0">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正方形边长</a:t>
            </a:r>
          </a:p>
          <a:p>
            <a:pPr algn="l"/>
            <a:r>
              <a:rPr lang="en-US" altLang="zh-CN" sz="4000" dirty="0">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while(True):</a:t>
            </a:r>
          </a:p>
          <a:p>
            <a:pPr algn="l"/>
            <a:r>
              <a:rPr lang="en-US" altLang="zh-CN" sz="4000" dirty="0">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    if(check(d)): d+=1    #</a:t>
            </a:r>
            <a:r>
              <a:rPr lang="zh-CN" altLang="en-US" sz="4000" dirty="0">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边长从</a:t>
            </a:r>
            <a:r>
              <a:rPr lang="en-US" altLang="zh-CN" sz="4000" dirty="0">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1</a:t>
            </a:r>
            <a:r>
              <a:rPr lang="zh-CN" altLang="en-US" sz="4000" dirty="0">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开始，一个个地暴力试</a:t>
            </a:r>
          </a:p>
          <a:p>
            <a:pPr algn="l"/>
            <a:r>
              <a:rPr lang="zh-CN" altLang="en-US" sz="4000" dirty="0">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else:         break</a:t>
            </a:r>
          </a:p>
          <a:p>
            <a:pPr algn="l"/>
            <a:r>
              <a:rPr lang="en-US" altLang="zh-CN" sz="4000" dirty="0">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print(d-1)</a:t>
            </a:r>
          </a:p>
        </p:txBody>
      </p:sp>
      <p:sp>
        <p:nvSpPr>
          <p:cNvPr id="15" name="文本框 14"/>
          <p:cNvSpPr txBox="1"/>
          <p:nvPr/>
        </p:nvSpPr>
        <p:spPr>
          <a:xfrm>
            <a:off x="652103" y="1473597"/>
            <a:ext cx="18070107" cy="954045"/>
          </a:xfrm>
          <a:prstGeom prst="rect">
            <a:avLst/>
          </a:prstGeom>
          <a:noFill/>
        </p:spPr>
        <p:txBody>
          <a:bodyPr wrap="square">
            <a:spAutoFit/>
          </a:bodyPr>
          <a:lstStyle/>
          <a:p>
            <a:pPr algn="l"/>
            <a:r>
              <a:rPr lang="zh-CN" altLang="en-US" sz="5599" b="1" spc="600" dirty="0">
                <a:solidFill>
                  <a:schemeClr val="bg1"/>
                </a:solidFill>
                <a:latin typeface="思源宋体 CN Heavy" panose="02020900000000000000" charset="-122"/>
                <a:ea typeface="思源宋体 CN Heavy" panose="02020900000000000000" charset="-122"/>
              </a:rPr>
              <a:t>输入</a:t>
            </a:r>
            <a:endParaRPr sz="5599" b="1" spc="600" dirty="0">
              <a:solidFill>
                <a:schemeClr val="bg1"/>
              </a:solidFill>
              <a:latin typeface="思源宋体 CN Heavy" panose="02020900000000000000" charset="-122"/>
              <a:ea typeface="思源宋体 CN Heavy" panose="02020900000000000000" charset="-122"/>
            </a:endParaRPr>
          </a:p>
        </p:txBody>
      </p:sp>
      <p:sp>
        <p:nvSpPr>
          <p:cNvPr id="11" name="文本框 10" descr="7b0a202020202262756c6c6574223a20227b5c2263617465676f727949645c223a31303030352c5c2274656d706c61746549645c223a32303233313332387d220a7d0a"/>
          <p:cNvSpPr txBox="1"/>
          <p:nvPr/>
        </p:nvSpPr>
        <p:spPr>
          <a:xfrm>
            <a:off x="551823" y="4256165"/>
            <a:ext cx="8300997" cy="9325023"/>
          </a:xfrm>
          <a:prstGeom prst="rect">
            <a:avLst/>
          </a:prstGeom>
          <a:noFill/>
        </p:spPr>
        <p:txBody>
          <a:bodyPr wrap="square" rtlCol="0">
            <a:spAutoFit/>
          </a:bodyPr>
          <a:lstStyle/>
          <a:p>
            <a:pPr algn="l">
              <a:lnSpc>
                <a:spcPct val="150000"/>
              </a:lnSpc>
            </a:pP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输入描述</a:t>
            </a: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第一行包含两个整数 </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 K(</a:t>
            </a:r>
            <a:r>
              <a:rPr lang="en-US" altLang="zh-CN" sz="40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1≤N, K≤10</a:t>
            </a:r>
            <a:r>
              <a:rPr lang="en-US" altLang="zh-CN" sz="4000" baseline="300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5</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以下</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行每行包含两个整数</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Hi, Wi </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输出描述</a:t>
            </a: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输出切出的正方形巧克力最大可能的边长。</a:t>
            </a: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输入样例</a:t>
            </a: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p>
          <a:p>
            <a:pPr algn="l"/>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2 10</a:t>
            </a:r>
          </a:p>
          <a:p>
            <a:pPr algn="l"/>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6 5</a:t>
            </a:r>
          </a:p>
          <a:p>
            <a:pPr algn="l"/>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5 6</a:t>
            </a:r>
          </a:p>
          <a:p>
            <a:pPr algn="l"/>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输出样例</a:t>
            </a:r>
            <a:r>
              <a:rPr lang="en-US" altLang="zh-CN" sz="4000" dirty="0">
                <a:solidFill>
                  <a:srgbClr val="2E7EEF"/>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p>
        </p:txBody>
      </p:sp>
    </p:spTree>
    <p:custDataLst>
      <p:tags r:id="rId1"/>
    </p:custDataLst>
    <p:extLst>
      <p:ext uri="{BB962C8B-B14F-4D97-AF65-F5344CB8AC3E}">
        <p14:creationId xmlns:p14="http://schemas.microsoft.com/office/powerpoint/2010/main" val="1001904638"/>
      </p:ext>
    </p:extLst>
  </p:cSld>
  <p:clrMapOvr>
    <a:masterClrMapping/>
  </p:clrMapOvr>
  <p:transition spd="slow" advClick="0" advTm="1000">
    <p:push dir="u"/>
  </p:transition>
  <p:timing>
    <p:tnLst>
      <p:par>
        <p:cTn id="1" dur="indefinite" restart="never" nodeType="tmRoot"/>
      </p:par>
    </p:tnLst>
    <p:bldLst>
      <p:bldP spid="13" grpId="0"/>
      <p:bldP spid="11"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a:blip r:embed="rId4">
            <a:lum bright="34000" contrast="-8000"/>
          </a:blip>
          <a:srcRect l="20046" t="6270" r="19548" b="5808"/>
          <a:stretch>
            <a:fillRect/>
          </a:stretch>
        </p:blipFill>
        <p:spPr>
          <a:xfrm rot="5400000">
            <a:off x="11326573" y="1274314"/>
            <a:ext cx="11380636" cy="15224496"/>
          </a:xfrm>
          <a:prstGeom prst="rect">
            <a:avLst/>
          </a:prstGeom>
          <a:noFill/>
          <a:ln w="9525">
            <a:noFill/>
          </a:ln>
        </p:spPr>
      </p:pic>
      <p:pic>
        <p:nvPicPr>
          <p:cNvPr id="8" name="图像" descr="图像"/>
          <p:cNvPicPr>
            <a:picLocks noChangeAspect="1"/>
          </p:cNvPicPr>
          <p:nvPr/>
        </p:nvPicPr>
        <p:blipFill>
          <a:blip r:embed="rId5"/>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grpSp>
      <p:sp>
        <p:nvSpPr>
          <p:cNvPr id="2" name="文本框 1" descr="7b0a202020202262756c6c6574223a20227b5c2263617465676f727949645c223a31303030352c5c2274656d706c61746549645c223a32303233313332387d220a7d0a"/>
          <p:cNvSpPr txBox="1"/>
          <p:nvPr/>
        </p:nvSpPr>
        <p:spPr>
          <a:xfrm>
            <a:off x="775920" y="4408376"/>
            <a:ext cx="8142982" cy="6555214"/>
          </a:xfrm>
          <a:prstGeom prst="rect">
            <a:avLst/>
          </a:prstGeom>
          <a:noFill/>
        </p:spPr>
        <p:txBody>
          <a:bodyPr wrap="square" rtlCol="0">
            <a:spAutoFit/>
          </a:bodyPr>
          <a:lstStyle/>
          <a:p>
            <a:pPr algn="l">
              <a:lnSpc>
                <a:spcPct val="15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把边长从</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开始到最大边长</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d</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，每个值都试一遍，一直试到刚好够分的最大边长为止。</a:t>
            </a: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编码：边长初始值</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d = 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，然后</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d = 2, 3, 4, …</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一个个试。</a:t>
            </a:r>
            <a:endParaRPr lang="en-US" altLang="zh-CN" sz="4000" dirty="0">
              <a:solidFill>
                <a:srgbClr val="FF0000"/>
              </a:solidFill>
              <a:latin typeface="Times New Roman" panose="02020603050405020304" pitchFamily="18" charset="0"/>
              <a:ea typeface="思源宋体 CN" panose="02020400000000000000" charset="-122"/>
              <a:cs typeface="Times New Roman" panose="02020603050405020304" pitchFamily="18" charset="0"/>
            </a:endParaRPr>
          </a:p>
        </p:txBody>
      </p:sp>
      <p:sp>
        <p:nvSpPr>
          <p:cNvPr id="13" name="文本框 12" descr="7b0a202020202262756c6c6574223a20227b5c2263617465676f727949645c223a31303030352c5c2274656d706c61746549645c223a32303233313332387d220a7d0a"/>
          <p:cNvSpPr txBox="1"/>
          <p:nvPr/>
        </p:nvSpPr>
        <p:spPr>
          <a:xfrm>
            <a:off x="10144826" y="4256165"/>
            <a:ext cx="15369626" cy="9325023"/>
          </a:xfrm>
          <a:prstGeom prst="rect">
            <a:avLst/>
          </a:prstGeom>
          <a:noFill/>
          <a:ln>
            <a:noFill/>
          </a:ln>
        </p:spPr>
        <p:txBody>
          <a:bodyPr wrap="square" rtlCol="0">
            <a:spAutoFit/>
          </a:bodyPr>
          <a:lstStyle/>
          <a:p>
            <a:pPr algn="l"/>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def</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check(d):  #</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检查够不够分</a:t>
            </a:r>
          </a:p>
          <a:p>
            <a:pPr algn="l"/>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num</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=0</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range(n):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num</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(h[</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]//d)*(w[</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]//d)</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num</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&gt;=k): return True     #</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够分</a:t>
            </a:r>
          </a:p>
          <a:p>
            <a:pPr algn="l"/>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else:       return False    #</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不够分</a:t>
            </a:r>
          </a:p>
          <a:p>
            <a:pPr algn="l"/>
            <a:endPar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r>
              <a:rPr lang="en-US" altLang="zh-CN" sz="4000" dirty="0">
                <a:solidFill>
                  <a:schemeClr val="bg1">
                    <a:lumMod val="75000"/>
                  </a:schemeClr>
                </a:solidFill>
                <a:latin typeface="宋体" panose="02010600030101010101" pitchFamily="2" charset="-122"/>
                <a:ea typeface="宋体" panose="02010600030101010101" pitchFamily="2" charset="-122"/>
                <a:cs typeface="Times New Roman" panose="02020603050405020304" pitchFamily="18" charset="0"/>
              </a:rPr>
              <a:t>h = [0]*100010</a:t>
            </a:r>
          </a:p>
          <a:p>
            <a:pPr algn="l"/>
            <a:r>
              <a:rPr lang="en-US" altLang="zh-CN" sz="4000" dirty="0">
                <a:solidFill>
                  <a:schemeClr val="bg1">
                    <a:lumMod val="75000"/>
                  </a:schemeClr>
                </a:solidFill>
                <a:latin typeface="宋体" panose="02010600030101010101" pitchFamily="2" charset="-122"/>
                <a:ea typeface="宋体" panose="02010600030101010101" pitchFamily="2" charset="-122"/>
                <a:cs typeface="Times New Roman" panose="02020603050405020304" pitchFamily="18" charset="0"/>
              </a:rPr>
              <a:t>w = [0]*100010</a:t>
            </a:r>
          </a:p>
          <a:p>
            <a:pPr algn="l"/>
            <a:r>
              <a:rPr lang="en-US" altLang="zh-CN" sz="4000" dirty="0" err="1">
                <a:solidFill>
                  <a:schemeClr val="bg1">
                    <a:lumMod val="75000"/>
                  </a:schemeClr>
                </a:solidFill>
                <a:latin typeface="宋体" panose="02010600030101010101" pitchFamily="2" charset="-122"/>
                <a:ea typeface="宋体" panose="02010600030101010101" pitchFamily="2" charset="-122"/>
                <a:cs typeface="Times New Roman" panose="02020603050405020304" pitchFamily="18" charset="0"/>
              </a:rPr>
              <a:t>n,k</a:t>
            </a:r>
            <a:r>
              <a:rPr lang="en-US" altLang="zh-CN" sz="4000" dirty="0">
                <a:solidFill>
                  <a:schemeClr val="bg1">
                    <a:lumMod val="75000"/>
                  </a:schemeClr>
                </a:solidFill>
                <a:latin typeface="宋体" panose="02010600030101010101" pitchFamily="2" charset="-122"/>
                <a:ea typeface="宋体" panose="02010600030101010101" pitchFamily="2" charset="-122"/>
                <a:cs typeface="Times New Roman" panose="02020603050405020304" pitchFamily="18" charset="0"/>
              </a:rPr>
              <a:t> = map(</a:t>
            </a:r>
            <a:r>
              <a:rPr lang="en-US" altLang="zh-CN" sz="4000" dirty="0" err="1">
                <a:solidFill>
                  <a:schemeClr val="bg1">
                    <a:lumMod val="75000"/>
                  </a:schemeClr>
                </a:solidFill>
                <a:latin typeface="宋体" panose="02010600030101010101" pitchFamily="2" charset="-122"/>
                <a:ea typeface="宋体" panose="02010600030101010101" pitchFamily="2" charset="-122"/>
                <a:cs typeface="Times New Roman" panose="02020603050405020304" pitchFamily="18" charset="0"/>
              </a:rPr>
              <a:t>int,input</a:t>
            </a:r>
            <a:r>
              <a:rPr lang="en-US" altLang="zh-CN" sz="4000" dirty="0">
                <a:solidFill>
                  <a:schemeClr val="bg1">
                    <a:lumMod val="75000"/>
                  </a:schemeClr>
                </a:solidFill>
                <a:latin typeface="宋体" panose="02010600030101010101" pitchFamily="2" charset="-122"/>
                <a:ea typeface="宋体" panose="02010600030101010101" pitchFamily="2" charset="-122"/>
                <a:cs typeface="Times New Roman" panose="02020603050405020304" pitchFamily="18" charset="0"/>
              </a:rPr>
              <a:t>().split())</a:t>
            </a:r>
          </a:p>
          <a:p>
            <a:pPr algn="l"/>
            <a:r>
              <a:rPr lang="en-US" altLang="zh-CN" sz="4000" dirty="0">
                <a:solidFill>
                  <a:schemeClr val="bg1">
                    <a:lumMod val="75000"/>
                  </a:schemeClr>
                </a:solidFill>
                <a:latin typeface="宋体" panose="02010600030101010101" pitchFamily="2" charset="-122"/>
                <a:ea typeface="宋体" panose="02010600030101010101" pitchFamily="2" charset="-122"/>
                <a:cs typeface="Times New Roman" panose="02020603050405020304" pitchFamily="18" charset="0"/>
              </a:rPr>
              <a:t>for </a:t>
            </a:r>
            <a:r>
              <a:rPr lang="en-US" altLang="zh-CN" sz="4000" dirty="0" err="1">
                <a:solidFill>
                  <a:schemeClr val="bg1">
                    <a:lumMod val="75000"/>
                  </a:schemeClr>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chemeClr val="bg1">
                    <a:lumMod val="75000"/>
                  </a:schemeClr>
                </a:solidFill>
                <a:latin typeface="宋体" panose="02010600030101010101" pitchFamily="2" charset="-122"/>
                <a:ea typeface="宋体" panose="02010600030101010101" pitchFamily="2" charset="-122"/>
                <a:cs typeface="Times New Roman" panose="02020603050405020304" pitchFamily="18" charset="0"/>
              </a:rPr>
              <a:t> in range(n): h[</a:t>
            </a:r>
            <a:r>
              <a:rPr lang="en-US" altLang="zh-CN" sz="4000" dirty="0" err="1">
                <a:solidFill>
                  <a:schemeClr val="bg1">
                    <a:lumMod val="75000"/>
                  </a:schemeClr>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chemeClr val="bg1">
                    <a:lumMod val="75000"/>
                  </a:schemeClr>
                </a:solidFill>
                <a:latin typeface="宋体" panose="02010600030101010101" pitchFamily="2" charset="-122"/>
                <a:ea typeface="宋体" panose="02010600030101010101" pitchFamily="2" charset="-122"/>
                <a:cs typeface="Times New Roman" panose="02020603050405020304" pitchFamily="18" charset="0"/>
              </a:rPr>
              <a:t>],w[</a:t>
            </a:r>
            <a:r>
              <a:rPr lang="en-US" altLang="zh-CN" sz="4000" dirty="0" err="1">
                <a:solidFill>
                  <a:schemeClr val="bg1">
                    <a:lumMod val="75000"/>
                  </a:schemeClr>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chemeClr val="bg1">
                    <a:lumMod val="75000"/>
                  </a:schemeClr>
                </a:solidFill>
                <a:latin typeface="宋体" panose="02010600030101010101" pitchFamily="2" charset="-122"/>
                <a:ea typeface="宋体" panose="02010600030101010101" pitchFamily="2" charset="-122"/>
                <a:cs typeface="Times New Roman" panose="02020603050405020304" pitchFamily="18" charset="0"/>
              </a:rPr>
              <a:t>] = map(</a:t>
            </a:r>
            <a:r>
              <a:rPr lang="en-US" altLang="zh-CN" sz="4000" dirty="0" err="1">
                <a:solidFill>
                  <a:schemeClr val="bg1">
                    <a:lumMod val="75000"/>
                  </a:schemeClr>
                </a:solidFill>
                <a:latin typeface="宋体" panose="02010600030101010101" pitchFamily="2" charset="-122"/>
                <a:ea typeface="宋体" panose="02010600030101010101" pitchFamily="2" charset="-122"/>
                <a:cs typeface="Times New Roman" panose="02020603050405020304" pitchFamily="18" charset="0"/>
              </a:rPr>
              <a:t>int,input</a:t>
            </a:r>
            <a:r>
              <a:rPr lang="en-US" altLang="zh-CN" sz="4000" dirty="0">
                <a:solidFill>
                  <a:schemeClr val="bg1">
                    <a:lumMod val="75000"/>
                  </a:schemeClr>
                </a:solidFill>
                <a:latin typeface="宋体" panose="02010600030101010101" pitchFamily="2" charset="-122"/>
                <a:ea typeface="宋体" panose="02010600030101010101" pitchFamily="2" charset="-122"/>
                <a:cs typeface="Times New Roman" panose="02020603050405020304" pitchFamily="18" charset="0"/>
              </a:rPr>
              <a:t>().split())</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d = 1                    #</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正方形边长</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while(True):</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if(check(d)): d+=1    #</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边长从</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1</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开始，一个个地暴力试</a:t>
            </a:r>
          </a:p>
          <a:p>
            <a:pPr algn="l"/>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else:         break</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print(d-1)</a:t>
            </a:r>
          </a:p>
        </p:txBody>
      </p:sp>
      <p:sp>
        <p:nvSpPr>
          <p:cNvPr id="15" name="文本框 14"/>
          <p:cNvSpPr txBox="1"/>
          <p:nvPr/>
        </p:nvSpPr>
        <p:spPr>
          <a:xfrm>
            <a:off x="652103" y="1473597"/>
            <a:ext cx="18070107" cy="954045"/>
          </a:xfrm>
          <a:prstGeom prst="rect">
            <a:avLst/>
          </a:prstGeom>
          <a:noFill/>
        </p:spPr>
        <p:txBody>
          <a:bodyPr wrap="square">
            <a:spAutoFit/>
          </a:bodyPr>
          <a:lstStyle/>
          <a:p>
            <a:pPr algn="l"/>
            <a:r>
              <a:rPr lang="zh-CN" altLang="en-US" sz="5599" b="1" spc="600" dirty="0">
                <a:solidFill>
                  <a:schemeClr val="bg1"/>
                </a:solidFill>
                <a:latin typeface="思源宋体 CN Heavy" panose="02020900000000000000" charset="-122"/>
                <a:ea typeface="思源宋体 CN Heavy" panose="02020900000000000000" charset="-122"/>
              </a:rPr>
              <a:t>暴力法</a:t>
            </a:r>
            <a:endParaRPr sz="5599" b="1" spc="600" dirty="0">
              <a:solidFill>
                <a:schemeClr val="bg1"/>
              </a:solidFill>
              <a:latin typeface="思源宋体 CN Heavy" panose="02020900000000000000" charset="-122"/>
              <a:ea typeface="思源宋体 CN Heavy" panose="02020900000000000000" charset="-122"/>
            </a:endParaRPr>
          </a:p>
        </p:txBody>
      </p:sp>
    </p:spTree>
    <p:custDataLst>
      <p:tags r:id="rId1"/>
    </p:custDataLst>
    <p:extLst>
      <p:ext uri="{BB962C8B-B14F-4D97-AF65-F5344CB8AC3E}">
        <p14:creationId xmlns:p14="http://schemas.microsoft.com/office/powerpoint/2010/main" val="4122547546"/>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bldLvl="0"/>
      <p:bldP spid="13" grpId="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a:blip r:embed="rId4">
            <a:lum bright="34000" contrast="-8000"/>
          </a:blip>
          <a:srcRect l="20046" t="6270" r="19548" b="5808"/>
          <a:stretch>
            <a:fillRect/>
          </a:stretch>
        </p:blipFill>
        <p:spPr>
          <a:xfrm rot="5400000">
            <a:off x="11326573" y="1274314"/>
            <a:ext cx="11380636" cy="15224496"/>
          </a:xfrm>
          <a:prstGeom prst="rect">
            <a:avLst/>
          </a:prstGeom>
          <a:noFill/>
          <a:ln w="9525">
            <a:noFill/>
          </a:ln>
        </p:spPr>
      </p:pic>
      <p:pic>
        <p:nvPicPr>
          <p:cNvPr id="8" name="图像" descr="图像"/>
          <p:cNvPicPr>
            <a:picLocks noChangeAspect="1"/>
          </p:cNvPicPr>
          <p:nvPr/>
        </p:nvPicPr>
        <p:blipFill>
          <a:blip r:embed="rId5"/>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grpSp>
      <p:sp>
        <p:nvSpPr>
          <p:cNvPr id="13" name="文本框 12" descr="7b0a202020202262756c6c6574223a20227b5c2263617465676f727949645c223a31303030352c5c2274656d706c61746549645c223a32303233313332387d220a7d0a"/>
          <p:cNvSpPr txBox="1"/>
          <p:nvPr/>
        </p:nvSpPr>
        <p:spPr>
          <a:xfrm>
            <a:off x="10144826" y="4256165"/>
            <a:ext cx="15369626" cy="9325023"/>
          </a:xfrm>
          <a:prstGeom prst="rect">
            <a:avLst/>
          </a:prstGeom>
          <a:noFill/>
          <a:ln>
            <a:noFill/>
          </a:ln>
        </p:spPr>
        <p:txBody>
          <a:bodyPr wrap="square" rtlCol="0">
            <a:spAutoFit/>
          </a:bodyPr>
          <a:lstStyle/>
          <a:p>
            <a:pPr algn="l"/>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def</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check(d):  #</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检查够不够分</a:t>
            </a:r>
          </a:p>
          <a:p>
            <a:pPr algn="l"/>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num</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=0</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range(n):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num</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(h[</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]//d)*(w[</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]//d)</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num</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&gt;=k): return True     #</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够分</a:t>
            </a:r>
          </a:p>
          <a:p>
            <a:pPr algn="l"/>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else:       return False    #</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不够分</a:t>
            </a:r>
          </a:p>
          <a:p>
            <a:pPr algn="l"/>
            <a:endPar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h = [0]*100010</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w = [0]*100010</a:t>
            </a:r>
          </a:p>
          <a:p>
            <a:pPr algn="l"/>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n,k</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map(</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int,input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().split())</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for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range(n): h[</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],w[</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map(</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int,input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().split())</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d = 1                    #</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正方形边长</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while(True):</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if(check(d)): d+=1    #</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边长从</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1</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开始，一个个地暴力试</a:t>
            </a:r>
          </a:p>
          <a:p>
            <a:pPr algn="l"/>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else:         break</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print(d-1)</a:t>
            </a:r>
          </a:p>
        </p:txBody>
      </p:sp>
      <p:grpSp>
        <p:nvGrpSpPr>
          <p:cNvPr id="10" name="组合 9"/>
          <p:cNvGrpSpPr/>
          <p:nvPr/>
        </p:nvGrpSpPr>
        <p:grpSpPr>
          <a:xfrm>
            <a:off x="514134" y="6061808"/>
            <a:ext cx="8376375" cy="5164119"/>
            <a:chOff x="982" y="13091"/>
            <a:chExt cx="13192" cy="8133"/>
          </a:xfrm>
        </p:grpSpPr>
        <p:sp>
          <p:nvSpPr>
            <p:cNvPr id="9" name="圆角矩形标注 8"/>
            <p:cNvSpPr/>
            <p:nvPr/>
          </p:nvSpPr>
          <p:spPr>
            <a:xfrm>
              <a:off x="1994" y="14196"/>
              <a:ext cx="12181" cy="7028"/>
            </a:xfrm>
            <a:prstGeom prst="wedgeRoundRectCallout">
              <a:avLst>
                <a:gd name="adj1" fmla="val 62283"/>
                <a:gd name="adj2" fmla="val -29686"/>
                <a:gd name="adj3" fmla="val 16667"/>
              </a:avLst>
            </a:prstGeom>
            <a:solidFill>
              <a:srgbClr val="84B8F9"/>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20000"/>
                </a:lnSpc>
              </a:pPr>
              <a:endParaRPr lang="zh-CN" altLang="en-US" sz="4000" dirty="0">
                <a:solidFill>
                  <a:schemeClr val="tx1"/>
                </a:solidFill>
                <a:latin typeface="思源宋体 CN" panose="02020400000000000000" charset="-122"/>
                <a:ea typeface="思源宋体 CN" panose="02020400000000000000" charset="-122"/>
                <a:cs typeface="思源宋体 CN" panose="02020400000000000000" charset="-122"/>
              </a:endParaRPr>
            </a:p>
          </p:txBody>
        </p:sp>
        <p:sp>
          <p:nvSpPr>
            <p:cNvPr id="14" name="圆角矩形标注 13"/>
            <p:cNvSpPr/>
            <p:nvPr/>
          </p:nvSpPr>
          <p:spPr>
            <a:xfrm>
              <a:off x="982" y="13091"/>
              <a:ext cx="12181" cy="7028"/>
            </a:xfrm>
            <a:prstGeom prst="wedgeRoundRectCallout">
              <a:avLst>
                <a:gd name="adj1" fmla="val 62283"/>
                <a:gd name="adj2" fmla="val -29686"/>
                <a:gd name="adj3" fmla="val 16667"/>
              </a:avLst>
            </a:prstGeom>
            <a:solidFill>
              <a:srgbClr val="84B8F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20000"/>
                </a:lnSpc>
              </a:pPr>
              <a:r>
                <a:rPr lang="zh-CN" altLang="en-US" sz="4000" b="1"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复杂度</a:t>
              </a:r>
              <a:r>
                <a:rPr lang="zh-CN" altLang="en-US" sz="4000" b="1" dirty="0">
                  <a:solidFill>
                    <a:schemeClr val="bg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b="1" dirty="0">
                  <a:solidFill>
                    <a:schemeClr val="bg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000" b="1" dirty="0">
                  <a:solidFill>
                    <a:schemeClr val="bg1"/>
                  </a:solidFill>
                  <a:latin typeface="Times New Roman" panose="02020603050405020304" pitchFamily="18" charset="0"/>
                  <a:ea typeface="思源宋体 CN" panose="02020400000000000000" charset="-122"/>
                  <a:cs typeface="Times New Roman" panose="02020603050405020304" pitchFamily="18" charset="0"/>
                </a:rPr>
                <a:t>个长方形，长方形的最大边长</a:t>
              </a:r>
              <a:r>
                <a:rPr lang="en-US" altLang="zh-CN" sz="4000" b="1" dirty="0">
                  <a:solidFill>
                    <a:schemeClr val="bg1"/>
                  </a:solidFill>
                  <a:latin typeface="Times New Roman" panose="02020603050405020304" pitchFamily="18" charset="0"/>
                  <a:ea typeface="思源宋体 CN" panose="02020400000000000000" charset="-122"/>
                  <a:cs typeface="Times New Roman" panose="02020603050405020304" pitchFamily="18" charset="0"/>
                </a:rPr>
                <a:t>d</a:t>
              </a:r>
              <a:r>
                <a:rPr lang="zh-CN" altLang="en-US" sz="4000" b="1" dirty="0">
                  <a:solidFill>
                    <a:schemeClr val="bg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000" b="1" dirty="0">
                <a:solidFill>
                  <a:schemeClr val="bg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20000"/>
                </a:lnSpc>
              </a:pPr>
              <a:r>
                <a:rPr lang="en-US" altLang="zh-CN" sz="4000" b="1" dirty="0">
                  <a:solidFill>
                    <a:schemeClr val="bg1"/>
                  </a:solidFill>
                  <a:latin typeface="Times New Roman" panose="02020603050405020304" pitchFamily="18" charset="0"/>
                  <a:ea typeface="思源宋体 CN" panose="02020400000000000000" charset="-122"/>
                  <a:cs typeface="Times New Roman" panose="02020603050405020304" pitchFamily="18" charset="0"/>
                </a:rPr>
                <a:t>check()</a:t>
              </a:r>
              <a:r>
                <a:rPr lang="zh-CN" altLang="en-US" sz="4000" b="1" dirty="0">
                  <a:solidFill>
                    <a:schemeClr val="bg1"/>
                  </a:solidFill>
                  <a:latin typeface="Times New Roman" panose="02020603050405020304" pitchFamily="18" charset="0"/>
                  <a:ea typeface="思源宋体 CN" panose="02020400000000000000" charset="-122"/>
                  <a:cs typeface="Times New Roman" panose="02020603050405020304" pitchFamily="18" charset="0"/>
                </a:rPr>
                <a:t>计算量是</a:t>
              </a:r>
              <a:r>
                <a:rPr lang="en-US" altLang="zh-CN" sz="4000" b="1" dirty="0">
                  <a:solidFill>
                    <a:schemeClr val="bg1"/>
                  </a:solidFill>
                  <a:latin typeface="Times New Roman" panose="02020603050405020304" pitchFamily="18" charset="0"/>
                  <a:ea typeface="思源宋体 CN" panose="02020400000000000000" charset="-122"/>
                  <a:cs typeface="Times New Roman" panose="02020603050405020304" pitchFamily="18" charset="0"/>
                </a:rPr>
                <a:t>O(n)</a:t>
              </a:r>
              <a:r>
                <a:rPr lang="zh-CN" altLang="en-US" sz="4000" b="1" dirty="0">
                  <a:solidFill>
                    <a:schemeClr val="bg1"/>
                  </a:solidFill>
                  <a:latin typeface="Times New Roman" panose="02020603050405020304" pitchFamily="18" charset="0"/>
                  <a:ea typeface="思源宋体 CN" panose="02020400000000000000" charset="-122"/>
                  <a:cs typeface="Times New Roman" panose="02020603050405020304" pitchFamily="18" charset="0"/>
                </a:rPr>
                <a:t>，做</a:t>
              </a:r>
              <a:r>
                <a:rPr lang="en-US" altLang="zh-CN" sz="4000" b="1" dirty="0">
                  <a:solidFill>
                    <a:schemeClr val="bg1"/>
                  </a:solidFill>
                  <a:latin typeface="Times New Roman" panose="02020603050405020304" pitchFamily="18" charset="0"/>
                  <a:ea typeface="思源宋体 CN" panose="02020400000000000000" charset="-122"/>
                  <a:cs typeface="Times New Roman" panose="02020603050405020304" pitchFamily="18" charset="0"/>
                </a:rPr>
                <a:t>d</a:t>
              </a:r>
              <a:r>
                <a:rPr lang="zh-CN" altLang="en-US" sz="4000" b="1" dirty="0">
                  <a:solidFill>
                    <a:schemeClr val="bg1"/>
                  </a:solidFill>
                  <a:latin typeface="Times New Roman" panose="02020603050405020304" pitchFamily="18" charset="0"/>
                  <a:ea typeface="思源宋体 CN" panose="02020400000000000000" charset="-122"/>
                  <a:cs typeface="Times New Roman" panose="02020603050405020304" pitchFamily="18" charset="0"/>
                </a:rPr>
                <a:t>次</a:t>
              </a:r>
              <a:r>
                <a:rPr lang="en-US" altLang="zh-CN" sz="4000" b="1" dirty="0">
                  <a:solidFill>
                    <a:schemeClr val="bg1"/>
                  </a:solidFill>
                  <a:latin typeface="Times New Roman" panose="02020603050405020304" pitchFamily="18" charset="0"/>
                  <a:ea typeface="思源宋体 CN" panose="02020400000000000000" charset="-122"/>
                  <a:cs typeface="Times New Roman" panose="02020603050405020304" pitchFamily="18" charset="0"/>
                </a:rPr>
                <a:t>check()</a:t>
              </a:r>
              <a:r>
                <a:rPr lang="zh-CN" altLang="en-US" sz="4000" b="1" dirty="0">
                  <a:solidFill>
                    <a:schemeClr val="bg1"/>
                  </a:solidFill>
                  <a:latin typeface="Times New Roman" panose="02020603050405020304" pitchFamily="18" charset="0"/>
                  <a:ea typeface="思源宋体 CN" panose="02020400000000000000" charset="-122"/>
                  <a:cs typeface="Times New Roman" panose="02020603050405020304" pitchFamily="18" charset="0"/>
                </a:rPr>
                <a:t>，总复杂度</a:t>
              </a:r>
              <a:r>
                <a:rPr lang="en-US" altLang="zh-CN" sz="4000" b="1" dirty="0">
                  <a:solidFill>
                    <a:schemeClr val="bg1"/>
                  </a:solidFill>
                  <a:latin typeface="Times New Roman" panose="02020603050405020304" pitchFamily="18" charset="0"/>
                  <a:ea typeface="思源宋体 CN" panose="02020400000000000000" charset="-122"/>
                  <a:cs typeface="Times New Roman" panose="02020603050405020304" pitchFamily="18" charset="0"/>
                </a:rPr>
                <a:t>O(</a:t>
              </a:r>
              <a:r>
                <a:rPr lang="en-US" altLang="zh-CN" sz="4000" b="1" dirty="0" err="1">
                  <a:solidFill>
                    <a:schemeClr val="bg1"/>
                  </a:solidFill>
                  <a:latin typeface="Times New Roman" panose="02020603050405020304" pitchFamily="18" charset="0"/>
                  <a:ea typeface="思源宋体 CN" panose="02020400000000000000" charset="-122"/>
                  <a:cs typeface="Times New Roman" panose="02020603050405020304" pitchFamily="18" charset="0"/>
                </a:rPr>
                <a:t>n×d</a:t>
              </a:r>
              <a:r>
                <a:rPr lang="en-US" altLang="zh-CN" sz="4000" b="1" dirty="0">
                  <a:solidFill>
                    <a:schemeClr val="bg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b="1" dirty="0">
                  <a:solidFill>
                    <a:schemeClr val="bg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b="1" dirty="0">
                  <a:solidFill>
                    <a:schemeClr val="bg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000" b="1" dirty="0">
                  <a:solidFill>
                    <a:schemeClr val="bg1"/>
                  </a:solidFill>
                  <a:latin typeface="Times New Roman" panose="02020603050405020304" pitchFamily="18" charset="0"/>
                  <a:ea typeface="思源宋体 CN" panose="02020400000000000000" charset="-122"/>
                  <a:cs typeface="Times New Roman" panose="02020603050405020304" pitchFamily="18" charset="0"/>
                </a:rPr>
                <a:t>和</a:t>
              </a:r>
              <a:r>
                <a:rPr lang="en-US" altLang="zh-CN" sz="4000" b="1" dirty="0">
                  <a:solidFill>
                    <a:schemeClr val="bg1"/>
                  </a:solidFill>
                  <a:latin typeface="Times New Roman" panose="02020603050405020304" pitchFamily="18" charset="0"/>
                  <a:ea typeface="思源宋体 CN" panose="02020400000000000000" charset="-122"/>
                  <a:cs typeface="Times New Roman" panose="02020603050405020304" pitchFamily="18" charset="0"/>
                </a:rPr>
                <a:t>d</a:t>
              </a:r>
              <a:r>
                <a:rPr lang="zh-CN" altLang="en-US" sz="4000" b="1" dirty="0">
                  <a:solidFill>
                    <a:schemeClr val="bg1"/>
                  </a:solidFill>
                  <a:latin typeface="Times New Roman" panose="02020603050405020304" pitchFamily="18" charset="0"/>
                  <a:ea typeface="思源宋体 CN" panose="02020400000000000000" charset="-122"/>
                  <a:cs typeface="Times New Roman" panose="02020603050405020304" pitchFamily="18" charset="0"/>
                </a:rPr>
                <a:t>的最大值是</a:t>
              </a:r>
              <a:r>
                <a:rPr lang="en-US" altLang="zh-CN" sz="4000" b="1" dirty="0">
                  <a:solidFill>
                    <a:schemeClr val="bg1"/>
                  </a:solidFill>
                  <a:latin typeface="Times New Roman" panose="02020603050405020304" pitchFamily="18" charset="0"/>
                  <a:ea typeface="思源宋体 CN" panose="02020400000000000000" charset="-122"/>
                  <a:cs typeface="Times New Roman" panose="02020603050405020304" pitchFamily="18" charset="0"/>
                </a:rPr>
                <a:t>10</a:t>
              </a:r>
              <a:r>
                <a:rPr lang="en-US" altLang="zh-CN" sz="4000" b="1" baseline="30000" dirty="0">
                  <a:solidFill>
                    <a:schemeClr val="bg1"/>
                  </a:solidFill>
                  <a:latin typeface="Times New Roman" panose="02020603050405020304" pitchFamily="18" charset="0"/>
                  <a:ea typeface="思源宋体 CN" panose="02020400000000000000" charset="-122"/>
                  <a:cs typeface="Times New Roman" panose="02020603050405020304" pitchFamily="18" charset="0"/>
                </a:rPr>
                <a:t>5</a:t>
              </a:r>
              <a:r>
                <a:rPr lang="zh-CN" altLang="en-US" sz="4000" b="1" dirty="0">
                  <a:solidFill>
                    <a:schemeClr val="bg1"/>
                  </a:solidFill>
                  <a:latin typeface="Times New Roman" panose="02020603050405020304" pitchFamily="18" charset="0"/>
                  <a:ea typeface="思源宋体 CN" panose="02020400000000000000" charset="-122"/>
                  <a:cs typeface="Times New Roman" panose="02020603050405020304" pitchFamily="18" charset="0"/>
                </a:rPr>
                <a:t>，超时。</a:t>
              </a:r>
            </a:p>
          </p:txBody>
        </p:sp>
      </p:grpSp>
      <p:sp>
        <p:nvSpPr>
          <p:cNvPr id="15" name="文本框 14"/>
          <p:cNvSpPr txBox="1"/>
          <p:nvPr/>
        </p:nvSpPr>
        <p:spPr>
          <a:xfrm>
            <a:off x="652103" y="1473597"/>
            <a:ext cx="18070107" cy="954045"/>
          </a:xfrm>
          <a:prstGeom prst="rect">
            <a:avLst/>
          </a:prstGeom>
          <a:noFill/>
        </p:spPr>
        <p:txBody>
          <a:bodyPr wrap="square">
            <a:spAutoFit/>
          </a:bodyPr>
          <a:lstStyle/>
          <a:p>
            <a:pPr algn="l"/>
            <a:r>
              <a:rPr lang="zh-CN" altLang="en-US" sz="5599" b="1" spc="600" dirty="0">
                <a:solidFill>
                  <a:schemeClr val="bg1"/>
                </a:solidFill>
                <a:latin typeface="思源宋体 CN Heavy" panose="02020900000000000000" charset="-122"/>
                <a:ea typeface="思源宋体 CN Heavy" panose="02020900000000000000" charset="-122"/>
              </a:rPr>
              <a:t>暴力法</a:t>
            </a:r>
            <a:endParaRPr sz="5599" b="1" spc="600" dirty="0">
              <a:solidFill>
                <a:schemeClr val="bg1"/>
              </a:solidFill>
              <a:latin typeface="思源宋体 CN Heavy" panose="02020900000000000000" charset="-122"/>
              <a:ea typeface="思源宋体 CN Heavy" panose="02020900000000000000" charset="-122"/>
            </a:endParaRPr>
          </a:p>
        </p:txBody>
      </p:sp>
    </p:spTree>
    <p:custDataLst>
      <p:tags r:id="rId1"/>
    </p:custDataLst>
    <p:extLst>
      <p:ext uri="{BB962C8B-B14F-4D97-AF65-F5344CB8AC3E}">
        <p14:creationId xmlns:p14="http://schemas.microsoft.com/office/powerpoint/2010/main" val="1221083411"/>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par>
    </p:tnLst>
    <p:bldLst>
      <p:bldP spid="13"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descr="7b0a202020202262756c6c6574223a20227b5c2263617465676f727949645c223a31303030352c5c2274656d706c61746549645c223a32303233313332387d220a7d0a"/>
          <p:cNvSpPr txBox="1"/>
          <p:nvPr/>
        </p:nvSpPr>
        <p:spPr>
          <a:xfrm>
            <a:off x="10144826" y="4256165"/>
            <a:ext cx="15369626" cy="9325023"/>
          </a:xfrm>
          <a:prstGeom prst="rect">
            <a:avLst/>
          </a:prstGeom>
          <a:noFill/>
          <a:ln>
            <a:noFill/>
          </a:ln>
        </p:spPr>
        <p:txBody>
          <a:bodyPr wrap="square" rtlCol="0">
            <a:spAutoFit/>
          </a:bodyPr>
          <a:lstStyle/>
          <a:p>
            <a:pPr algn="l"/>
            <a:r>
              <a:rPr lang="en-US" altLang="zh-CN" sz="4000" dirty="0" err="1">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def</a:t>
            </a:r>
            <a:r>
              <a:rPr lang="en-US" altLang="zh-CN" sz="4000" dirty="0">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 check(d):</a:t>
            </a:r>
          </a:p>
          <a:p>
            <a:pPr algn="l"/>
            <a:r>
              <a:rPr lang="en-US" altLang="zh-CN" sz="4000" dirty="0">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err="1">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num</a:t>
            </a:r>
            <a:r>
              <a:rPr lang="en-US" altLang="zh-CN" sz="4000" dirty="0">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 = 0</a:t>
            </a:r>
          </a:p>
          <a:p>
            <a:pPr algn="l"/>
            <a:r>
              <a:rPr lang="en-US" altLang="zh-CN" sz="4000" dirty="0">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    for </a:t>
            </a:r>
            <a:r>
              <a:rPr lang="en-US" altLang="zh-CN" sz="4000" dirty="0" err="1">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 in range(n): </a:t>
            </a:r>
            <a:r>
              <a:rPr lang="en-US" altLang="zh-CN" sz="4000" dirty="0" err="1">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num</a:t>
            </a:r>
            <a:r>
              <a:rPr lang="en-US" altLang="zh-CN" sz="4000" dirty="0">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 += (w[</a:t>
            </a:r>
            <a:r>
              <a:rPr lang="en-US" altLang="zh-CN" sz="4000" dirty="0" err="1">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]//d) * (h[</a:t>
            </a:r>
            <a:r>
              <a:rPr lang="en-US" altLang="zh-CN" sz="4000" dirty="0" err="1">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]//d)</a:t>
            </a:r>
          </a:p>
          <a:p>
            <a:pPr algn="l"/>
            <a:r>
              <a:rPr lang="en-US" altLang="zh-CN" sz="4000" dirty="0">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    if </a:t>
            </a:r>
            <a:r>
              <a:rPr lang="en-US" altLang="zh-CN" sz="4000" dirty="0" err="1">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num</a:t>
            </a:r>
            <a:r>
              <a:rPr lang="en-US" altLang="zh-CN" sz="4000" dirty="0">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 &gt;= k:  return True</a:t>
            </a:r>
          </a:p>
          <a:p>
            <a:pPr algn="l"/>
            <a:r>
              <a:rPr lang="en-US" altLang="zh-CN" sz="4000" dirty="0">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    else:         return False</a:t>
            </a:r>
          </a:p>
          <a:p>
            <a:pPr algn="l"/>
            <a:r>
              <a:rPr lang="en-US" altLang="zh-CN" sz="4000" dirty="0">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h = [0]*100010</a:t>
            </a:r>
          </a:p>
          <a:p>
            <a:pPr algn="l"/>
            <a:r>
              <a:rPr lang="en-US" altLang="zh-CN" sz="4000" dirty="0">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w = [0]*100010</a:t>
            </a:r>
          </a:p>
          <a:p>
            <a:pPr algn="l"/>
            <a:r>
              <a:rPr lang="en-US" altLang="zh-CN" sz="4000" dirty="0" err="1">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n,k</a:t>
            </a:r>
            <a:r>
              <a:rPr lang="en-US" altLang="zh-CN" sz="4000" dirty="0">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 = map(</a:t>
            </a:r>
            <a:r>
              <a:rPr lang="en-US" altLang="zh-CN" sz="4000" dirty="0" err="1">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int,input</a:t>
            </a:r>
            <a:r>
              <a:rPr lang="en-US" altLang="zh-CN" sz="4000" dirty="0">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().split())</a:t>
            </a:r>
          </a:p>
          <a:p>
            <a:pPr algn="l"/>
            <a:r>
              <a:rPr lang="en-US" altLang="zh-CN" sz="4000" dirty="0">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for </a:t>
            </a:r>
            <a:r>
              <a:rPr lang="en-US" altLang="zh-CN" sz="4000" dirty="0" err="1">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 in range(n): h[</a:t>
            </a:r>
            <a:r>
              <a:rPr lang="en-US" altLang="zh-CN" sz="4000" dirty="0" err="1">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],w[</a:t>
            </a:r>
            <a:r>
              <a:rPr lang="en-US" altLang="zh-CN" sz="4000" dirty="0" err="1">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 = map(</a:t>
            </a:r>
            <a:r>
              <a:rPr lang="en-US" altLang="zh-CN" sz="4000" dirty="0" err="1">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int,input</a:t>
            </a:r>
            <a:r>
              <a:rPr lang="en-US" altLang="zh-CN" sz="4000" dirty="0">
                <a:solidFill>
                  <a:schemeClr val="bg1">
                    <a:lumMod val="65000"/>
                  </a:schemeClr>
                </a:solidFill>
                <a:latin typeface="宋体" panose="02010600030101010101" pitchFamily="2" charset="-122"/>
                <a:ea typeface="宋体" panose="02010600030101010101" pitchFamily="2" charset="-122"/>
                <a:cs typeface="Times New Roman" panose="02020603050405020304" pitchFamily="18" charset="0"/>
              </a:rPr>
              <a:t>().split())</a:t>
            </a:r>
          </a:p>
          <a:p>
            <a:pPr algn="l"/>
            <a:r>
              <a:rPr lang="en-US" altLang="zh-CN" sz="4000" dirty="0">
                <a:solidFill>
                  <a:srgbClr val="FF0000"/>
                </a:solidFill>
                <a:latin typeface="宋体" panose="02010600030101010101" pitchFamily="2" charset="-122"/>
                <a:ea typeface="宋体" panose="02010600030101010101" pitchFamily="2" charset="-122"/>
                <a:cs typeface="Times New Roman" panose="02020603050405020304" pitchFamily="18" charset="0"/>
              </a:rPr>
              <a:t>L ,R = 1, 100010</a:t>
            </a:r>
          </a:p>
          <a:p>
            <a:pPr algn="l"/>
            <a:r>
              <a:rPr lang="en-US" altLang="zh-CN" sz="4000" dirty="0">
                <a:solidFill>
                  <a:srgbClr val="FF0000"/>
                </a:solidFill>
                <a:latin typeface="宋体" panose="02010600030101010101" pitchFamily="2" charset="-122"/>
                <a:ea typeface="宋体" panose="02010600030101010101" pitchFamily="2" charset="-122"/>
                <a:cs typeface="Times New Roman" panose="02020603050405020304" pitchFamily="18" charset="0"/>
              </a:rPr>
              <a:t>while L &lt; R:</a:t>
            </a:r>
          </a:p>
          <a:p>
            <a:pPr algn="l"/>
            <a:r>
              <a:rPr lang="en-US" altLang="zh-CN" sz="4000" dirty="0">
                <a:solidFill>
                  <a:srgbClr val="FF0000"/>
                </a:solidFill>
                <a:latin typeface="宋体" panose="02010600030101010101" pitchFamily="2" charset="-122"/>
                <a:ea typeface="宋体" panose="02010600030101010101" pitchFamily="2" charset="-122"/>
                <a:cs typeface="Times New Roman" panose="02020603050405020304" pitchFamily="18" charset="0"/>
              </a:rPr>
              <a:t>    mid = (L+R)//2</a:t>
            </a:r>
          </a:p>
          <a:p>
            <a:pPr algn="l"/>
            <a:r>
              <a:rPr lang="en-US" altLang="zh-CN" sz="4000" dirty="0">
                <a:solidFill>
                  <a:srgbClr val="FF0000"/>
                </a:solidFill>
                <a:latin typeface="宋体" panose="02010600030101010101" pitchFamily="2" charset="-122"/>
                <a:ea typeface="宋体" panose="02010600030101010101" pitchFamily="2" charset="-122"/>
                <a:cs typeface="Times New Roman" panose="02020603050405020304" pitchFamily="18" charset="0"/>
              </a:rPr>
              <a:t>    if check(mid):  L = mid +1</a:t>
            </a:r>
          </a:p>
          <a:p>
            <a:pPr algn="l"/>
            <a:r>
              <a:rPr lang="en-US" altLang="zh-CN" sz="4000" dirty="0">
                <a:solidFill>
                  <a:srgbClr val="FF0000"/>
                </a:solidFill>
                <a:latin typeface="宋体" panose="02010600030101010101" pitchFamily="2" charset="-122"/>
                <a:ea typeface="宋体" panose="02010600030101010101" pitchFamily="2" charset="-122"/>
                <a:cs typeface="Times New Roman" panose="02020603050405020304" pitchFamily="18" charset="0"/>
              </a:rPr>
              <a:t>    else :          R = mid</a:t>
            </a:r>
          </a:p>
          <a:p>
            <a:pPr algn="l"/>
            <a:r>
              <a:rPr lang="en-US" altLang="zh-CN" sz="4000" dirty="0">
                <a:solidFill>
                  <a:srgbClr val="FF0000"/>
                </a:solidFill>
                <a:latin typeface="宋体" panose="02010600030101010101" pitchFamily="2" charset="-122"/>
                <a:ea typeface="宋体" panose="02010600030101010101" pitchFamily="2" charset="-122"/>
                <a:cs typeface="Times New Roman" panose="02020603050405020304" pitchFamily="18" charset="0"/>
              </a:rPr>
              <a:t>print(L-1)</a:t>
            </a:r>
          </a:p>
        </p:txBody>
      </p:sp>
      <p:pic>
        <p:nvPicPr>
          <p:cNvPr id="3" name="图片 2"/>
          <p:cNvPicPr/>
          <p:nvPr/>
        </p:nvPicPr>
        <p:blipFill>
          <a:blip r:embed="rId4">
            <a:lum bright="34000" contrast="-8000"/>
          </a:blip>
          <a:srcRect l="20046" t="6270" r="19548" b="5808"/>
          <a:stretch>
            <a:fillRect/>
          </a:stretch>
        </p:blipFill>
        <p:spPr>
          <a:xfrm rot="5400000">
            <a:off x="11239578" y="1114663"/>
            <a:ext cx="11380636" cy="15224496"/>
          </a:xfrm>
          <a:prstGeom prst="rect">
            <a:avLst/>
          </a:prstGeom>
          <a:noFill/>
          <a:ln w="9525">
            <a:noFill/>
          </a:ln>
        </p:spPr>
      </p:pic>
      <p:pic>
        <p:nvPicPr>
          <p:cNvPr id="8" name="图像" descr="图像"/>
          <p:cNvPicPr>
            <a:picLocks noChangeAspect="1"/>
          </p:cNvPicPr>
          <p:nvPr/>
        </p:nvPicPr>
        <p:blipFill>
          <a:blip r:embed="rId5"/>
          <a:stretch>
            <a:fillRect/>
          </a:stretch>
        </p:blipFill>
        <p:spPr>
          <a:xfrm>
            <a:off x="20471068" y="1151038"/>
            <a:ext cx="3541164" cy="575908"/>
          </a:xfrm>
          <a:prstGeom prst="rect">
            <a:avLst/>
          </a:prstGeom>
        </p:spPr>
      </p:pic>
      <p:sp>
        <p:nvSpPr>
          <p:cNvPr id="38" name="文本框 37"/>
          <p:cNvSpPr txBox="1"/>
          <p:nvPr/>
        </p:nvSpPr>
        <p:spPr>
          <a:xfrm>
            <a:off x="652102" y="1473597"/>
            <a:ext cx="7829040" cy="953073"/>
          </a:xfrm>
          <a:prstGeom prst="rect">
            <a:avLst/>
          </a:prstGeom>
          <a:noFill/>
        </p:spPr>
        <p:txBody>
          <a:bodyPr wrap="square">
            <a:spAutoFit/>
          </a:bodyPr>
          <a:lstStyle/>
          <a:p>
            <a:pPr algn="l"/>
            <a:r>
              <a:rPr lang="en-US" altLang="zh-CN" sz="5599" b="1" spc="600" dirty="0">
                <a:solidFill>
                  <a:schemeClr val="bg1"/>
                </a:solidFill>
                <a:latin typeface="思源宋体 CN Heavy" panose="02020900000000000000" charset="-122"/>
                <a:ea typeface="思源宋体 CN Heavy" panose="02020900000000000000" charset="-122"/>
              </a:rPr>
              <a:t>python</a:t>
            </a:r>
            <a:r>
              <a:rPr lang="zh-CN" altLang="en-US" sz="5599"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 y="671643"/>
            <a:ext cx="24382413" cy="2524596"/>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grpSp>
      <p:sp>
        <p:nvSpPr>
          <p:cNvPr id="15" name="文本框 14"/>
          <p:cNvSpPr txBox="1"/>
          <p:nvPr/>
        </p:nvSpPr>
        <p:spPr>
          <a:xfrm>
            <a:off x="652103" y="1473597"/>
            <a:ext cx="18070107" cy="954045"/>
          </a:xfrm>
          <a:prstGeom prst="rect">
            <a:avLst/>
          </a:prstGeom>
          <a:noFill/>
        </p:spPr>
        <p:txBody>
          <a:bodyPr wrap="square">
            <a:spAutoFit/>
          </a:bodyPr>
          <a:lstStyle/>
          <a:p>
            <a:pPr algn="l"/>
            <a:r>
              <a:rPr lang="zh-CN" altLang="en-US" sz="5599" b="1" spc="600" dirty="0">
                <a:solidFill>
                  <a:schemeClr val="bg1"/>
                </a:solidFill>
                <a:latin typeface="思源宋体 CN Heavy" panose="02020900000000000000" charset="-122"/>
                <a:ea typeface="思源宋体 CN Heavy" panose="02020900000000000000" charset="-122"/>
              </a:rPr>
              <a:t>二分法</a:t>
            </a:r>
            <a:endParaRPr sz="5599" b="1" spc="600" dirty="0">
              <a:solidFill>
                <a:schemeClr val="bg1"/>
              </a:solidFill>
              <a:latin typeface="思源宋体 CN Heavy" panose="02020900000000000000" charset="-122"/>
              <a:ea typeface="思源宋体 CN Heavy" panose="02020900000000000000" charset="-122"/>
            </a:endParaRPr>
          </a:p>
        </p:txBody>
      </p:sp>
      <p:sp>
        <p:nvSpPr>
          <p:cNvPr id="4" name="文本框 3" descr="7b0a202020202262756c6c6574223a20227b5c2263617465676f727949645c223a31303030352c5c2274656d706c61746549645c223a32303233313332387d220a7d0a"/>
          <p:cNvSpPr txBox="1"/>
          <p:nvPr/>
        </p:nvSpPr>
        <p:spPr>
          <a:xfrm>
            <a:off x="652103" y="3494035"/>
            <a:ext cx="8142982" cy="4707583"/>
          </a:xfrm>
          <a:prstGeom prst="rect">
            <a:avLst/>
          </a:prstGeom>
          <a:noFill/>
        </p:spPr>
        <p:txBody>
          <a:bodyPr wrap="square" rtlCol="0">
            <a:spAutoFit/>
          </a:bodyPr>
          <a:lstStyle/>
          <a:p>
            <a:pPr algn="l">
              <a:lnSpc>
                <a:spcPct val="150000"/>
              </a:lnSpc>
            </a:pPr>
            <a:r>
              <a:rPr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一个个试边长d太慢</a:t>
            </a:r>
            <a:endParaRPr 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用二分，按前面的“猜数游戏”的方法猜d的取值</a:t>
            </a:r>
            <a:r>
              <a:rPr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50000"/>
              </a:lnSpc>
            </a:pPr>
            <a:endParaRPr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endParaRPr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
        <p:nvSpPr>
          <p:cNvPr id="9" name="圆角矩形标注 8"/>
          <p:cNvSpPr/>
          <p:nvPr/>
        </p:nvSpPr>
        <p:spPr>
          <a:xfrm>
            <a:off x="856521" y="9799484"/>
            <a:ext cx="7734146" cy="4462652"/>
          </a:xfrm>
          <a:prstGeom prst="wedgeRoundRectCallout">
            <a:avLst>
              <a:gd name="adj1" fmla="val 62283"/>
              <a:gd name="adj2" fmla="val -29686"/>
              <a:gd name="adj3" fmla="val 16667"/>
            </a:avLst>
          </a:prstGeom>
          <a:solidFill>
            <a:srgbClr val="84B8F9"/>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20000"/>
              </a:lnSpc>
            </a:pPr>
            <a:endParaRPr lang="zh-CN" altLang="en-US" sz="4000" dirty="0">
              <a:solidFill>
                <a:schemeClr val="tx1"/>
              </a:solidFill>
              <a:latin typeface="思源宋体 CN" panose="02020400000000000000" charset="-122"/>
              <a:ea typeface="思源宋体 CN" panose="02020400000000000000" charset="-122"/>
              <a:cs typeface="思源宋体 CN" panose="02020400000000000000" charset="-122"/>
            </a:endParaRPr>
          </a:p>
        </p:txBody>
      </p:sp>
      <p:sp>
        <p:nvSpPr>
          <p:cNvPr id="6" name="圆角矩形标注 5"/>
          <p:cNvSpPr/>
          <p:nvPr/>
        </p:nvSpPr>
        <p:spPr>
          <a:xfrm>
            <a:off x="987361" y="9391531"/>
            <a:ext cx="6717228" cy="4058656"/>
          </a:xfrm>
          <a:prstGeom prst="wedgeRoundRectCallout">
            <a:avLst>
              <a:gd name="adj1" fmla="val 77880"/>
              <a:gd name="adj2" fmla="val -27809"/>
              <a:gd name="adj3" fmla="val 16667"/>
            </a:avLst>
          </a:prstGeom>
          <a:solidFill>
            <a:srgbClr val="84B8F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20000"/>
              </a:lnSpc>
            </a:pPr>
            <a:r>
              <a:rPr sz="4000" b="1" dirty="0">
                <a:latin typeface="Times New Roman" panose="02020603050405020304" pitchFamily="18" charset="0"/>
                <a:ea typeface="思源宋体 CN" panose="02020400000000000000" charset="-122"/>
                <a:cs typeface="Times New Roman" panose="02020603050405020304" pitchFamily="18" charset="0"/>
              </a:rPr>
              <a:t>暴力法需要做d次check()</a:t>
            </a:r>
          </a:p>
          <a:p>
            <a:pPr algn="l">
              <a:lnSpc>
                <a:spcPct val="120000"/>
              </a:lnSpc>
            </a:pPr>
            <a:r>
              <a:rPr sz="4000" b="1" dirty="0">
                <a:latin typeface="Times New Roman" panose="02020603050405020304" pitchFamily="18" charset="0"/>
                <a:ea typeface="思源宋体 CN" panose="02020400000000000000" charset="-122"/>
                <a:cs typeface="Times New Roman" panose="02020603050405020304" pitchFamily="18" charset="0"/>
              </a:rPr>
              <a:t>用二分法，只需要做O(logd)次check()，总复杂度O(nlogd)。</a:t>
            </a:r>
          </a:p>
        </p:txBody>
      </p:sp>
    </p:spTree>
    <p:custDataLst>
      <p:tags r:id="rId1"/>
    </p:custDataLst>
    <p:extLst>
      <p:ext uri="{BB962C8B-B14F-4D97-AF65-F5344CB8AC3E}">
        <p14:creationId xmlns:p14="http://schemas.microsoft.com/office/powerpoint/2010/main" val="288986754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p:bldP spid="13" grpId="1"/>
      <p:bldP spid="4" grpId="0"/>
      <p:bldP spid="9" grpId="0" bldLvl="0" animBg="1"/>
      <p:bldP spid="9" grpId="1" animBg="1"/>
      <p:bldP spid="6" grpId="0" bldLvl="0" animBg="1"/>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Dk4Mzc5YTQwMjVhMjJhMjMyNDVjZTJkZTUwY2NiNDcifQ=="/>
</p:tagLst>
</file>

<file path=ppt/tags/tag1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0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0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0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0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0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0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0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0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0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0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1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1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1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1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1185,&quot;width&quot;:18571}"/>
</p:tagLst>
</file>

<file path=ppt/tags/tag11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1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1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1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1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1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2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2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1185,&quot;width&quot;:18571}"/>
</p:tagLst>
</file>

<file path=ppt/tags/tag12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2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1185,&quot;width&quot;:18571}"/>
</p:tagLst>
</file>

<file path=ppt/tags/tag12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2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1185,&quot;width&quot;:18571}"/>
</p:tagLst>
</file>

<file path=ppt/tags/tag12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2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1185,&quot;width&quot;:18571}"/>
</p:tagLst>
</file>

<file path=ppt/tags/tag12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29.xml><?xml version="1.0" encoding="utf-8"?>
<p:tagLst xmlns:a="http://schemas.openxmlformats.org/drawingml/2006/main" xmlns:r="http://schemas.openxmlformats.org/officeDocument/2006/relationships" xmlns:p="http://schemas.openxmlformats.org/presentationml/2006/main">
  <p:tag name="KSO_WM_UNIT_TABLE_BEAUTIFY" val="smartTable{79dfd693-8a21-4676-b51e-94456d79a36f}"/>
  <p:tag name="TABLE_ENDDRAG_ORIGIN_RECT" val="1782*655"/>
  <p:tag name="TABLE_ENDDRAG_RECT" val="58*359*1782*655"/>
</p:tagLst>
</file>

<file path=ppt/tags/tag1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3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3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3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3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3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3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3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3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1185,&quot;width&quot;:18571}"/>
</p:tagLst>
</file>

<file path=ppt/tags/tag13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3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4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4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4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4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4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4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4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4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4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4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5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5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5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5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5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5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5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5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5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5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6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6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6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6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6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6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6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6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6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6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7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7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72.xml><?xml version="1.0" encoding="utf-8"?>
<p:tagLst xmlns:a="http://schemas.openxmlformats.org/drawingml/2006/main" xmlns:r="http://schemas.openxmlformats.org/officeDocument/2006/relationships" xmlns:p="http://schemas.openxmlformats.org/presentationml/2006/main">
  <p:tag name="KSO_WM_UNIT_TABLE_BEAUTIFY" val="smartTable{79dfd693-8a21-4676-b51e-94456d79a36f}"/>
  <p:tag name="TABLE_ENDDRAG_ORIGIN_RECT" val="1767*565"/>
  <p:tag name="TABLE_ENDDRAG_RECT" val="56*355*1767*565"/>
</p:tagLst>
</file>

<file path=ppt/tags/tag1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925,&quot;width&quot;:18435}"/>
  <p:tag name="KSO_WM_UNIT_PLACING_PICTURE_USER_RELATIVERECTANGLE" val="{&quot;bottom&quot;:0,&quot;left&quot;:0,&quot;right&quot;:0,&quot;top&quot;:0}"/>
  <p:tag name="KSO_WM_UNIT_PLACING_PICTURE_COLLAGE_RELATIVERECTANGLE" val="{&quot;bottom&quot;:0,&quot;left&quot;:0.39391029707222414,&quot;right&quot;:0.39391029707222414,&quot;top&quot;:0}"/>
  <p:tag name="KSO_WM_UNIT_PLACING_PICTURE_COLLAGE_VIEWPORT" val="{&quot;height&quot;:5638.764955918955,&quot;width&quot;:7540.575496780829}"/>
</p:tagLst>
</file>

<file path=ppt/tags/tag4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715,&quot;width&quot;:17925}"/>
  <p:tag name="KSO_WM_UNIT_PLACING_PICTURE_USER_RELATIVERECTANGLE" val="{&quot;bottom&quot;:0,&quot;left&quot;:0,&quot;right&quot;:0,&quot;top&quot;:0}"/>
  <p:tag name="KSO_WM_UNIT_PLACING_PICTURE_COLLAGE_RELATIVERECTANGLE" val="{&quot;bottom&quot;:0,&quot;left&quot;:0.3987252512538105,&quot;right&quot;:0.3987252512538105,&quot;top&quot;:0}"/>
  <p:tag name="KSO_WM_UNIT_PLACING_PICTURE_COLLAGE_VIEWPORT" val="{&quot;height&quot;:5638.764955918955,&quot;width&quot;:7540.575496780829}"/>
</p:tagLst>
</file>

<file path=ppt/tags/tag5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760,&quot;width&quot;:17580}"/>
  <p:tag name="KSO_WM_UNIT_PLACING_PICTURE_USER_RELATIVERECTANGLE" val="{&quot;bottom&quot;:0,&quot;left&quot;:0,&quot;right&quot;:0,&quot;top&quot;:0}"/>
  <p:tag name="KSO_WM_UNIT_PLACING_PICTURE_COLLAGE_RELATIVERECTANGLE" val="{&quot;bottom&quot;:0,&quot;left&quot;:0.39502624896615246,&quot;right&quot;:0.39502624896615246,&quot;top&quot;:0}"/>
  <p:tag name="KSO_WM_UNIT_PLACING_PICTURE_COLLAGE_VIEWPORT" val="{&quot;height&quot;:5638.764955918955,&quot;width&quot;:7540.575496780829}"/>
</p:tagLst>
</file>

<file path=ppt/tags/tag6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670,&quot;width&quot;:17595}"/>
  <p:tag name="KSO_WM_UNIT_PLACING_PICTURE_USER_RELATIVERECTANGLE" val="{&quot;bottom&quot;:0,&quot;left&quot;:0,&quot;right&quot;:0,&quot;top&quot;:0}"/>
  <p:tag name="KSO_WM_UNIT_PLACING_PICTURE_COLLAGE_RELATIVERECTANGLE" val="{&quot;bottom&quot;:0,&quot;left&quot;:0.39853587954669767,&quot;right&quot;:0.39853587954669767,&quot;top&quot;:0}"/>
  <p:tag name="KSO_WM_UNIT_PLACING_PICTURE_COLLAGE_VIEWPORT" val="{&quot;height&quot;:5638.764955918955,&quot;width&quot;:7540.575496780829}"/>
</p:tagLst>
</file>

<file path=ppt/tags/tag7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1.xml><?xml version="1.0" encoding="utf-8"?>
<p:tagLst xmlns:a="http://schemas.openxmlformats.org/drawingml/2006/main" xmlns:r="http://schemas.openxmlformats.org/officeDocument/2006/relationships" xmlns:p="http://schemas.openxmlformats.org/presentationml/2006/main">
  <p:tag name="KSO_WM_UNIT_TABLE_BEAUTIFY" val="smartTable{4a0731f1-1732-47a8-aaa6-1d1189f3b958}"/>
  <p:tag name="TABLE_ENDDRAG_ORIGIN_RECT" val="1559*198"/>
  <p:tag name="TABLE_ENDDRAG_RECT" val="148*582*1559*198"/>
</p:tagLst>
</file>

<file path=ppt/tags/tag7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3.xml><?xml version="1.0" encoding="utf-8"?>
<p:tagLst xmlns:a="http://schemas.openxmlformats.org/drawingml/2006/main" xmlns:r="http://schemas.openxmlformats.org/officeDocument/2006/relationships" xmlns:p="http://schemas.openxmlformats.org/presentationml/2006/main">
  <p:tag name="KSO_WM_UNIT_TABLE_BEAUTIFY" val="smartTable{4a0731f1-1732-47a8-aaa6-1d1189f3b958}"/>
  <p:tag name="TABLE_ENDDRAG_ORIGIN_RECT" val="1559*198"/>
  <p:tag name="TABLE_ENDDRAG_RECT" val="148*582*1559*198"/>
</p:tagLst>
</file>

<file path=ppt/tags/tag7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820,&quot;width&quot;:17790}"/>
  <p:tag name="KSO_WM_UNIT_PLACING_PICTURE_USER_RELATIVERECTANGLE" val="{&quot;bottom&quot;:0,&quot;left&quot;:0,&quot;right&quot;:0,&quot;top&quot;:0}"/>
  <p:tag name="KSO_WM_UNIT_PLACING_PICTURE_COLLAGE_RELATIVERECTANGLE" val="{&quot;bottom&quot;:0,&quot;left&quot;:0.3940102994730468,&quot;right&quot;:0.3940102994730468,&quot;top&quot;:0}"/>
  <p:tag name="KSO_WM_UNIT_PLACING_PICTURE_COLLAGE_VIEWPORT" val="{&quot;height&quot;:5638.764955918955,&quot;width&quot;:7540.575496780829}"/>
</p:tagLst>
</file>

<file path=ppt/tags/tag8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655,&quot;width&quot;:17610}"/>
  <p:tag name="KSO_WM_UNIT_PLACING_PICTURE_USER_RELATIVERECTANGLE" val="{&quot;bottom&quot;:0,&quot;left&quot;:0,&quot;right&quot;:0,&quot;top&quot;:0}"/>
  <p:tag name="KSO_WM_UNIT_PLACING_PICTURE_COLLAGE_RELATIVERECTANGLE" val="{&quot;bottom&quot;:0,&quot;left&quot;:0.39919184315298184,&quot;right&quot;:0.39919184315298184,&quot;top&quot;:0}"/>
  <p:tag name="KSO_WM_UNIT_PLACING_PICTURE_COLLAGE_VIEWPORT" val="{&quot;height&quot;:5638.764955918955,&quot;width&quot;:7540.575496780829}"/>
</p:tagLst>
</file>

<file path=ppt/tags/tag9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9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9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9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9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9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9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9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1185,&quot;width&quot;:18571}"/>
</p:tagLst>
</file>

<file path=ppt/tags/tag9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9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1185,&quot;width&quot;:18571}"/>
</p:tagLst>
</file>

<file path=ppt/theme/theme1.xml><?xml version="1.0" encoding="utf-8"?>
<a:theme xmlns:a="http://schemas.openxmlformats.org/drawingml/2006/main" name="30_BasicColor">
  <a:themeElements>
    <a:clrScheme name="30_BasicColor">
      <a:dk1>
        <a:srgbClr val="5E5E5E"/>
      </a:dk1>
      <a:lt1>
        <a:srgbClr val="003462"/>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warppezq">
      <a:majorFont>
        <a:latin typeface="思源宋体 CN"/>
        <a:ea typeface="思源宋体 CN"/>
        <a:cs typeface=""/>
      </a:majorFont>
      <a:minorFont>
        <a:latin typeface="思源宋体 CN"/>
        <a:ea typeface="思源宋体 CN"/>
        <a:cs typefac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warppezq">
      <a:majorFont>
        <a:latin typeface="思源宋体 CN"/>
        <a:ea typeface="思源宋体 CN"/>
        <a:cs typeface=""/>
      </a:majorFont>
      <a:minorFont>
        <a:latin typeface="思源宋体 CN"/>
        <a:ea typeface="思源宋体 C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warppezq">
      <a:majorFont>
        <a:latin typeface="思源宋体 CN"/>
        <a:ea typeface="思源宋体 CN"/>
        <a:cs typeface=""/>
      </a:majorFont>
      <a:minorFont>
        <a:latin typeface="思源宋体 CN"/>
        <a:ea typeface="思源宋体 C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常用">
      <a:majorFont>
        <a:latin typeface=""/>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0_BasicColor">
  <a:themeElements>
    <a:clrScheme name="30_BasicColor">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269</TotalTime>
  <Words>20809</Words>
  <Application>Microsoft Office PowerPoint</Application>
  <PresentationFormat>自定义</PresentationFormat>
  <Paragraphs>2170</Paragraphs>
  <Slides>177</Slides>
  <Notes>161</Notes>
  <HiddenSlides>0</HiddenSlides>
  <MMClips>0</MMClips>
  <ScaleCrop>false</ScaleCrop>
  <HeadingPairs>
    <vt:vector size="8" baseType="variant">
      <vt:variant>
        <vt:lpstr>已用的字体</vt:lpstr>
      </vt:variant>
      <vt:variant>
        <vt:i4>14</vt:i4>
      </vt:variant>
      <vt:variant>
        <vt:lpstr>主题</vt:lpstr>
      </vt:variant>
      <vt:variant>
        <vt:i4>4</vt:i4>
      </vt:variant>
      <vt:variant>
        <vt:lpstr>嵌入 OLE 服务器</vt:lpstr>
      </vt:variant>
      <vt:variant>
        <vt:i4>1</vt:i4>
      </vt:variant>
      <vt:variant>
        <vt:lpstr>幻灯片标题</vt:lpstr>
      </vt:variant>
      <vt:variant>
        <vt:i4>177</vt:i4>
      </vt:variant>
    </vt:vector>
  </HeadingPairs>
  <TitlesOfParts>
    <vt:vector size="196" baseType="lpstr">
      <vt:lpstr>Helvetica Neue</vt:lpstr>
      <vt:lpstr>Noto Sans SC Bold</vt:lpstr>
      <vt:lpstr>Noto Sans SC Light</vt:lpstr>
      <vt:lpstr>Noto Sans SC Regular</vt:lpstr>
      <vt:lpstr>Source Han Serif CN</vt:lpstr>
      <vt:lpstr>汉仪旗黑Y2-35简</vt:lpstr>
      <vt:lpstr>思源宋体 CN</vt:lpstr>
      <vt:lpstr>思源宋体 CN Heavy</vt:lpstr>
      <vt:lpstr>宋体</vt:lpstr>
      <vt:lpstr>微软雅黑</vt:lpstr>
      <vt:lpstr>Arial</vt:lpstr>
      <vt:lpstr>Calibri</vt:lpstr>
      <vt:lpstr>Times New Roman</vt:lpstr>
      <vt:lpstr>Wingdings</vt:lpstr>
      <vt:lpstr>30_BasicColor</vt:lpstr>
      <vt:lpstr>1_Office 主题​​</vt:lpstr>
      <vt:lpstr>自定义设计方案</vt:lpstr>
      <vt:lpstr>2_Office 主题​​</vt:lpstr>
      <vt:lpstr>Visio</vt:lpstr>
      <vt:lpstr>第4章 基本算法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需替换标题</dc:title>
  <dc:creator>ECUST</dc:creator>
  <cp:lastModifiedBy>ECUST</cp:lastModifiedBy>
  <cp:revision>504</cp:revision>
  <dcterms:created xsi:type="dcterms:W3CDTF">2022-09-29T03:47:00Z</dcterms:created>
  <dcterms:modified xsi:type="dcterms:W3CDTF">2023-01-12T04:14:01Z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83FF6A7DD00D4B3599D46106E79AE324</vt:lpwstr>
  </property>
  <property fmtid="{D5CDD505-2E9C-101B-9397-08002B2CF9AE}" pid="3" name="KSOProductBuildVer">
    <vt:lpwstr>2052-11.1.0.12358</vt:lpwstr>
  </property>
</Properties>
</file>